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393162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3" name="Shape 1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4" name="Shape 1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0" y="3866919"/>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6" name="Shape 16"/>
          <p:cNvSpPr/>
          <p:nvPr/>
        </p:nvSpPr>
        <p:spPr>
          <a:xfrm>
            <a:off x="0" y="0"/>
            <a:ext cx="9144000" cy="386691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7" name="Shape 17"/>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8" name="Shape 18"/>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9" name="Shape 19"/>
          <p:cNvSpPr txBox="1">
            <a:spLocks noGrp="1"/>
          </p:cNvSpPr>
          <p:nvPr>
            <p:ph type="subTitle" idx="1"/>
          </p:nvPr>
        </p:nvSpPr>
        <p:spPr>
          <a:xfrm>
            <a:off x="1473795" y="5052544"/>
            <a:ext cx="5637009" cy="882118"/>
          </a:xfrm>
          <a:prstGeom prst="rect">
            <a:avLst/>
          </a:prstGeom>
          <a:noFill/>
          <a:ln>
            <a:noFill/>
          </a:ln>
        </p:spPr>
        <p:txBody>
          <a:bodyPr lIns="91425" tIns="91425" rIns="91425" bIns="91425" anchor="t" anchorCtr="0"/>
          <a:lstStyle>
            <a:lvl1pPr marL="0" marR="0" indent="0" algn="l" rtl="0">
              <a:spcBef>
                <a:spcPts val="440"/>
              </a:spcBef>
              <a:spcAft>
                <a:spcPts val="300"/>
              </a:spcAft>
              <a:buClr>
                <a:srgbClr val="C3260C"/>
              </a:buClr>
              <a:buFont typeface="Georgia"/>
              <a:buNone/>
              <a:defRPr/>
            </a:lvl1pPr>
            <a:lvl2pPr marL="457200" marR="0" indent="0" algn="ctr" rtl="0">
              <a:spcBef>
                <a:spcPts val="400"/>
              </a:spcBef>
              <a:spcAft>
                <a:spcPts val="300"/>
              </a:spcAft>
              <a:buClr>
                <a:srgbClr val="C3260C"/>
              </a:buClr>
              <a:buFont typeface="Georgia"/>
              <a:buNone/>
              <a:defRPr/>
            </a:lvl2pPr>
            <a:lvl3pPr marL="914400" marR="0" indent="0" algn="ctr" rtl="0">
              <a:spcBef>
                <a:spcPts val="360"/>
              </a:spcBef>
              <a:spcAft>
                <a:spcPts val="300"/>
              </a:spcAft>
              <a:buClr>
                <a:srgbClr val="C3260C"/>
              </a:buClr>
              <a:buFont typeface="Georgia"/>
              <a:buNone/>
              <a:defRPr/>
            </a:lvl3pPr>
            <a:lvl4pPr marL="1371600" marR="0" indent="0" algn="ctr" rtl="0">
              <a:spcBef>
                <a:spcPts val="320"/>
              </a:spcBef>
              <a:spcAft>
                <a:spcPts val="300"/>
              </a:spcAft>
              <a:buClr>
                <a:srgbClr val="C3260C"/>
              </a:buClr>
              <a:buFont typeface="Georgia"/>
              <a:buNone/>
              <a:defRPr/>
            </a:lvl4pPr>
            <a:lvl5pPr marL="1828800" marR="0" indent="0" algn="ctr" rtl="0">
              <a:spcBef>
                <a:spcPts val="280"/>
              </a:spcBef>
              <a:spcAft>
                <a:spcPts val="300"/>
              </a:spcAft>
              <a:buClr>
                <a:srgbClr val="C3260C"/>
              </a:buClr>
              <a:buFont typeface="Georgia"/>
              <a:buNone/>
              <a:defRPr/>
            </a:lvl5pPr>
            <a:lvl6pPr marL="2286000" marR="0" indent="0" algn="ctr" rtl="0">
              <a:spcBef>
                <a:spcPts val="280"/>
              </a:spcBef>
              <a:spcAft>
                <a:spcPts val="300"/>
              </a:spcAft>
              <a:buClr>
                <a:srgbClr val="C3260C"/>
              </a:buClr>
              <a:buFont typeface="Georgia"/>
              <a:buNone/>
              <a:defRPr/>
            </a:lvl6pPr>
            <a:lvl7pPr marL="2743200" marR="0" indent="0" algn="ctr" rtl="0">
              <a:spcBef>
                <a:spcPts val="280"/>
              </a:spcBef>
              <a:spcAft>
                <a:spcPts val="300"/>
              </a:spcAft>
              <a:buClr>
                <a:srgbClr val="C3260C"/>
              </a:buClr>
              <a:buFont typeface="Georgia"/>
              <a:buNone/>
              <a:defRPr/>
            </a:lvl7pPr>
            <a:lvl8pPr marL="3200400" marR="0" indent="0" algn="ctr" rtl="0">
              <a:spcBef>
                <a:spcPts val="280"/>
              </a:spcBef>
              <a:spcAft>
                <a:spcPts val="300"/>
              </a:spcAft>
              <a:buClr>
                <a:srgbClr val="C3260C"/>
              </a:buClr>
              <a:buFont typeface="Georgia"/>
              <a:buNone/>
              <a:defRPr/>
            </a:lvl8pPr>
            <a:lvl9pPr marL="3657600" marR="0" indent="0" algn="ctr" rtl="0">
              <a:spcBef>
                <a:spcPts val="280"/>
              </a:spcBef>
              <a:spcAft>
                <a:spcPts val="300"/>
              </a:spcAft>
              <a:buClr>
                <a:srgbClr val="C3260C"/>
              </a:buClr>
              <a:buFont typeface="Georgia"/>
              <a:buNone/>
              <a:defRPr/>
            </a:lvl9pPr>
          </a:lstStyle>
          <a:p>
            <a:endParaRPr/>
          </a:p>
        </p:txBody>
      </p:sp>
      <p:sp>
        <p:nvSpPr>
          <p:cNvPr id="20" name="Shape 20"/>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3" name="Shape 23"/>
          <p:cNvSpPr txBox="1">
            <a:spLocks noGrp="1"/>
          </p:cNvSpPr>
          <p:nvPr>
            <p:ph type="ctrTitle"/>
          </p:nvPr>
        </p:nvSpPr>
        <p:spPr>
          <a:xfrm>
            <a:off x="817581" y="3132290"/>
            <a:ext cx="7175351" cy="1793167"/>
          </a:xfrm>
          <a:prstGeom prst="rect">
            <a:avLst/>
          </a:prstGeom>
          <a:noFill/>
          <a:ln>
            <a:noFill/>
          </a:ln>
        </p:spPr>
        <p:txBody>
          <a:bodyPr lIns="91425" tIns="91425" rIns="91425" bIns="91425" anchor="t" anchorCtr="0"/>
          <a:lstStyle>
            <a:lvl1pPr marL="640080" marR="0" indent="-23368" algn="l"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3368040" y="-731521"/>
            <a:ext cx="3474719" cy="640079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86" name="Shape 8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36711" y="1966986"/>
            <a:ext cx="5238338" cy="20574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3291392" y="764239"/>
            <a:ext cx="4894728" cy="4829286"/>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92" name="Shape 9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8" name="Shape 28"/>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143000" y="731520"/>
            <a:ext cx="6400799"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2" name="Shape 32"/>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3" name="Shape 33"/>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4" name="Shape 34"/>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5" name="Shape 35"/>
          <p:cNvSpPr txBox="1">
            <a:spLocks noGrp="1"/>
          </p:cNvSpPr>
          <p:nvPr>
            <p:ph type="title"/>
          </p:nvPr>
        </p:nvSpPr>
        <p:spPr>
          <a:xfrm>
            <a:off x="2033194" y="2172648"/>
            <a:ext cx="5966665" cy="2423345"/>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2022438" y="4607510"/>
            <a:ext cx="5970493" cy="835460"/>
          </a:xfrm>
          <a:prstGeom prst="rect">
            <a:avLst/>
          </a:prstGeom>
          <a:noFill/>
          <a:ln>
            <a:noFill/>
          </a:ln>
        </p:spPr>
        <p:txBody>
          <a:bodyPr lIns="91425" tIns="91425" rIns="91425" bIns="91425" anchor="t" anchorCtr="0"/>
          <a:lstStyle>
            <a:lvl1pPr marL="0" indent="0" algn="r" rtl="0">
              <a:spcBef>
                <a:spcPts val="0"/>
              </a:spcBef>
              <a:buClr>
                <a:schemeClr val="dk2"/>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37" name="Shape 3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44" name="Shape 4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142999" y="731518"/>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46" name="Shape 46"/>
          <p:cNvSpPr txBox="1">
            <a:spLocks noGrp="1"/>
          </p:cNvSpPr>
          <p:nvPr>
            <p:ph type="body" idx="2"/>
          </p:nvPr>
        </p:nvSpPr>
        <p:spPr>
          <a:xfrm>
            <a:off x="4645151" y="731520"/>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3000"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49" name="Shape 49"/>
          <p:cNvSpPr txBox="1">
            <a:spLocks noGrp="1"/>
          </p:cNvSpPr>
          <p:nvPr>
            <p:ph type="body" idx="2"/>
          </p:nvPr>
        </p:nvSpPr>
        <p:spPr>
          <a:xfrm>
            <a:off x="1156446" y="1400326"/>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3"/>
          </p:nvPr>
        </p:nvSpPr>
        <p:spPr>
          <a:xfrm>
            <a:off x="4647301"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1" name="Shape 51"/>
          <p:cNvSpPr txBox="1">
            <a:spLocks noGrp="1"/>
          </p:cNvSpPr>
          <p:nvPr>
            <p:ph type="body" idx="4"/>
          </p:nvPr>
        </p:nvSpPr>
        <p:spPr>
          <a:xfrm>
            <a:off x="4645025" y="1399032"/>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55" name="Shape 55"/>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095" y="2209800"/>
            <a:ext cx="3636085" cy="1258493"/>
          </a:xfrm>
          <a:prstGeom prst="rect">
            <a:avLst/>
          </a:prstGeom>
          <a:noFill/>
          <a:ln>
            <a:noFill/>
          </a:ln>
        </p:spPr>
        <p:txBody>
          <a:bodyPr lIns="91425" tIns="91425" rIns="91425" bIns="91425" anchor="b" anchorCtr="0"/>
          <a:lstStyle>
            <a:lvl1pPr marL="228600" indent="-22860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93514" y="731520"/>
            <a:ext cx="4017085" cy="489472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1075765" y="3497801"/>
            <a:ext cx="3388659" cy="213951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9" name="Shape 6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4" name="Shape 74"/>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5" name="Shape 75"/>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6" name="Shape 76"/>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7" name="Shape 77"/>
          <p:cNvSpPr>
            <a:spLocks noGrp="1"/>
          </p:cNvSpPr>
          <p:nvPr>
            <p:ph type="pic" idx="2"/>
          </p:nvPr>
        </p:nvSpPr>
        <p:spPr>
          <a:xfrm>
            <a:off x="4475175" y="1143000"/>
            <a:ext cx="4114800" cy="3127805"/>
          </a:xfrm>
          <a:prstGeom prst="roundRect">
            <a:avLst>
              <a:gd name="adj" fmla="val 4230"/>
            </a:avLst>
          </a:prstGeom>
          <a:solidFill>
            <a:srgbClr val="8BC9F7"/>
          </a:solidFill>
          <a:ln>
            <a:noFill/>
          </a:ln>
        </p:spPr>
        <p:txBody>
          <a:bodyPr lIns="91425" tIns="91425" rIns="91425" bIns="91425" anchor="ctr" anchorCtr="0"/>
          <a:lstStyle>
            <a:lvl1pPr marL="0" marR="0" indent="0" algn="ctr" rtl="0">
              <a:spcBef>
                <a:spcPts val="0"/>
              </a:spcBef>
              <a:buClr>
                <a:srgbClr val="7F7F7F"/>
              </a:buClr>
              <a:buFont typeface="Trebuchet MS"/>
              <a:buNone/>
              <a:defRPr/>
            </a:lvl1pPr>
            <a:lvl2pPr marL="457200" marR="0" indent="0" algn="l" rtl="0">
              <a:spcBef>
                <a:spcPts val="0"/>
              </a:spcBef>
              <a:buClr>
                <a:schemeClr val="dk1"/>
              </a:buClr>
              <a:buFont typeface="Trebuchet MS"/>
              <a:buNone/>
              <a:defRPr/>
            </a:lvl2pPr>
            <a:lvl3pPr marL="914400" marR="0" indent="0" algn="l" rtl="0">
              <a:spcBef>
                <a:spcPts val="0"/>
              </a:spcBef>
              <a:buClr>
                <a:schemeClr val="dk1"/>
              </a:buClr>
              <a:buFont typeface="Trebuchet MS"/>
              <a:buNone/>
              <a:defRPr/>
            </a:lvl3pPr>
            <a:lvl4pPr marL="1371600" marR="0" indent="0" algn="l" rtl="0">
              <a:spcBef>
                <a:spcPts val="0"/>
              </a:spcBef>
              <a:buClr>
                <a:schemeClr val="dk1"/>
              </a:buClr>
              <a:buFont typeface="Trebuchet MS"/>
              <a:buNone/>
              <a:defRPr/>
            </a:lvl4pPr>
            <a:lvl5pPr marL="1828800" marR="0" indent="0" algn="l" rtl="0">
              <a:spcBef>
                <a:spcPts val="0"/>
              </a:spcBef>
              <a:buClr>
                <a:schemeClr val="dk1"/>
              </a:buClr>
              <a:buFont typeface="Trebuchet MS"/>
              <a:buNone/>
              <a:defRPr/>
            </a:lvl5pPr>
            <a:lvl6pPr marL="2286000" marR="0" indent="0" algn="l" rtl="0">
              <a:spcBef>
                <a:spcPts val="0"/>
              </a:spcBef>
              <a:buClr>
                <a:schemeClr val="dk1"/>
              </a:buClr>
              <a:buFont typeface="Trebuchet MS"/>
              <a:buNone/>
              <a:defRPr/>
            </a:lvl6pPr>
            <a:lvl7pPr marL="2743200" marR="0" indent="0" algn="l" rtl="0">
              <a:spcBef>
                <a:spcPts val="0"/>
              </a:spcBef>
              <a:buClr>
                <a:schemeClr val="dk1"/>
              </a:buClr>
              <a:buFont typeface="Trebuchet MS"/>
              <a:buNone/>
              <a:defRPr/>
            </a:lvl7pPr>
            <a:lvl8pPr marL="3200400" marR="0" indent="0" algn="l" rtl="0">
              <a:spcBef>
                <a:spcPts val="0"/>
              </a:spcBef>
              <a:buClr>
                <a:schemeClr val="dk1"/>
              </a:buClr>
              <a:buFont typeface="Trebuchet MS"/>
              <a:buNone/>
              <a:defRPr/>
            </a:lvl8pPr>
            <a:lvl9pPr marL="3657600" marR="0" indent="0" algn="l" rtl="0">
              <a:spcBef>
                <a:spcPts val="0"/>
              </a:spcBef>
              <a:buClr>
                <a:schemeClr val="dk1"/>
              </a:buClr>
              <a:buFont typeface="Trebuchet MS"/>
              <a:buNone/>
              <a:defRPr/>
            </a:lvl9pPr>
          </a:lstStyle>
          <a:p>
            <a:endParaRPr/>
          </a:p>
        </p:txBody>
      </p:sp>
      <p:sp>
        <p:nvSpPr>
          <p:cNvPr id="78" name="Shape 78"/>
          <p:cNvSpPr txBox="1">
            <a:spLocks noGrp="1"/>
          </p:cNvSpPr>
          <p:nvPr>
            <p:ph type="body" idx="1"/>
          </p:nvPr>
        </p:nvSpPr>
        <p:spPr>
          <a:xfrm>
            <a:off x="877887" y="1010486"/>
            <a:ext cx="3694113" cy="2163020"/>
          </a:xfrm>
          <a:prstGeom prst="rect">
            <a:avLst/>
          </a:prstGeom>
          <a:noFill/>
          <a:ln>
            <a:noFill/>
          </a:ln>
        </p:spPr>
        <p:txBody>
          <a:bodyPr lIns="91425" tIns="91425" rIns="91425" bIns="91425" anchor="b" anchorCtr="0"/>
          <a:lstStyle>
            <a:lvl1pPr marL="182880" indent="-81279" rtl="0">
              <a:spcBef>
                <a:spcPts val="0"/>
              </a:spcBef>
              <a:buFont typeface="Georgia"/>
              <a:buChar char="*"/>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9" name="Shape 7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82" name="Shape 82"/>
          <p:cNvSpPr txBox="1">
            <a:spLocks noGrp="1"/>
          </p:cNvSpPr>
          <p:nvPr>
            <p:ph type="title"/>
          </p:nvPr>
        </p:nvSpPr>
        <p:spPr>
          <a:xfrm>
            <a:off x="727268" y="4464421"/>
            <a:ext cx="6383538" cy="11430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7D9FF"/>
            </a:gs>
            <a:gs pos="60000">
              <a:srgbClr val="FFFFFF"/>
            </a:gs>
            <a:gs pos="100000">
              <a:srgbClr val="69BDFC"/>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6" name="Shape 6"/>
          <p:cNvSpPr/>
          <p:nvPr/>
        </p:nvSpPr>
        <p:spPr>
          <a:xfrm>
            <a:off x="0" y="0"/>
            <a:ext cx="9144000" cy="510539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 name="Shape 7"/>
          <p:cNvSpPr/>
          <p:nvPr/>
        </p:nvSpPr>
        <p:spPr>
          <a:xfrm>
            <a:off x="0" y="376830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8" name="Shape 8"/>
          <p:cNvSpPr/>
          <p:nvPr/>
        </p:nvSpPr>
        <p:spPr>
          <a:xfrm>
            <a:off x="0" y="1600200"/>
            <a:ext cx="9144000" cy="5105399"/>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9" name="Shape 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marR="0" indent="53847" algn="r"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marR="0" indent="-8890" algn="l" rtl="0">
              <a:spcBef>
                <a:spcPts val="440"/>
              </a:spcBef>
              <a:spcAft>
                <a:spcPts val="300"/>
              </a:spcAft>
              <a:buClr>
                <a:srgbClr val="C3260C"/>
              </a:buClr>
              <a:buFont typeface="Georgia"/>
              <a:buChar char="*"/>
              <a:defRPr/>
            </a:lvl1pPr>
            <a:lvl2pPr marL="548640" marR="0" indent="-27940" algn="l" rtl="0">
              <a:spcBef>
                <a:spcPts val="400"/>
              </a:spcBef>
              <a:spcAft>
                <a:spcPts val="300"/>
              </a:spcAft>
              <a:buClr>
                <a:srgbClr val="C3260C"/>
              </a:buClr>
              <a:buFont typeface="Georgia"/>
              <a:buChar char="*"/>
              <a:defRPr/>
            </a:lvl2pPr>
            <a:lvl3pPr marL="822960" marR="0" indent="-39370" algn="l" rtl="0">
              <a:spcBef>
                <a:spcPts val="360"/>
              </a:spcBef>
              <a:spcAft>
                <a:spcPts val="300"/>
              </a:spcAft>
              <a:buClr>
                <a:srgbClr val="C3260C"/>
              </a:buClr>
              <a:buFont typeface="Georgia"/>
              <a:buChar char="*"/>
              <a:defRPr/>
            </a:lvl3pPr>
            <a:lvl4pPr marL="1097280" marR="0" indent="-50800" algn="l" rtl="0">
              <a:spcBef>
                <a:spcPts val="320"/>
              </a:spcBef>
              <a:spcAft>
                <a:spcPts val="300"/>
              </a:spcAft>
              <a:buClr>
                <a:srgbClr val="C3260C"/>
              </a:buClr>
              <a:buFont typeface="Georgia"/>
              <a:buChar char="*"/>
              <a:defRPr/>
            </a:lvl4pPr>
            <a:lvl5pPr marL="1389888" marR="0" indent="-67818" algn="l" rtl="0">
              <a:spcBef>
                <a:spcPts val="280"/>
              </a:spcBef>
              <a:spcAft>
                <a:spcPts val="300"/>
              </a:spcAft>
              <a:buClr>
                <a:srgbClr val="C3260C"/>
              </a:buClr>
              <a:buFont typeface="Georgia"/>
              <a:buChar char="*"/>
              <a:defRPr/>
            </a:lvl5pPr>
            <a:lvl6pPr marL="1664207" marR="0" indent="-75437" algn="l" rtl="0">
              <a:spcBef>
                <a:spcPts val="280"/>
              </a:spcBef>
              <a:spcAft>
                <a:spcPts val="300"/>
              </a:spcAft>
              <a:buClr>
                <a:srgbClr val="C3260C"/>
              </a:buClr>
              <a:buFont typeface="Georgia"/>
              <a:buChar char="*"/>
              <a:defRPr/>
            </a:lvl6pPr>
            <a:lvl7pPr marL="1965960" marR="0" indent="-72389" algn="l" rtl="0">
              <a:spcBef>
                <a:spcPts val="280"/>
              </a:spcBef>
              <a:spcAft>
                <a:spcPts val="300"/>
              </a:spcAft>
              <a:buClr>
                <a:srgbClr val="C3260C"/>
              </a:buClr>
              <a:buFont typeface="Georgia"/>
              <a:buChar char="*"/>
              <a:defRPr/>
            </a:lvl7pPr>
            <a:lvl8pPr marL="2286000" marR="0" indent="-74929" algn="l" rtl="0">
              <a:spcBef>
                <a:spcPts val="280"/>
              </a:spcBef>
              <a:spcAft>
                <a:spcPts val="300"/>
              </a:spcAft>
              <a:buClr>
                <a:srgbClr val="C3260C"/>
              </a:buClr>
              <a:buFont typeface="Georgia"/>
              <a:buChar char="*"/>
              <a:defRPr/>
            </a:lvl8pPr>
            <a:lvl9pPr marL="2587752" marR="0" indent="-71881" algn="l" rtl="0">
              <a:spcBef>
                <a:spcPts val="280"/>
              </a:spcBef>
              <a:spcAft>
                <a:spcPts val="300"/>
              </a:spcAft>
              <a:buClr>
                <a:srgbClr val="C3260C"/>
              </a:buClr>
              <a:buFont typeface="Georgia"/>
              <a:buChar char="*"/>
              <a:defRPr/>
            </a:lvl9pPr>
          </a:lstStyle>
          <a:p>
            <a:endParaRPr/>
          </a:p>
        </p:txBody>
      </p:sp>
      <p:sp>
        <p:nvSpPr>
          <p:cNvPr id="11" name="Shape 1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atimes.com/local/great-reads/la-me-c1-pepperdine-surf-chapel-20150325-story.html#page=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hompson@pepperdin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subTitle" idx="1"/>
          </p:nvPr>
        </p:nvSpPr>
        <p:spPr>
          <a:xfrm>
            <a:off x="1590000" y="3417414"/>
            <a:ext cx="6137731" cy="193618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NetVUE </a:t>
            </a:r>
            <a:r>
              <a:rPr lang="en-US" b="1">
                <a:solidFill>
                  <a:schemeClr val="dk2"/>
                </a:solidFill>
                <a:latin typeface="Trebuchet MS"/>
                <a:ea typeface="Trebuchet MS"/>
                <a:cs typeface="Trebuchet MS"/>
                <a:sym typeface="Trebuchet MS"/>
              </a:rPr>
              <a:t>- </a:t>
            </a:r>
            <a:r>
              <a:rPr lang="en-US" b="1" i="0" u="none" strike="noStrike" cap="none" baseline="0">
                <a:solidFill>
                  <a:schemeClr val="dk2"/>
                </a:solidFill>
                <a:latin typeface="Trebuchet MS"/>
                <a:ea typeface="Trebuchet MS"/>
                <a:cs typeface="Trebuchet MS"/>
                <a:sym typeface="Trebuchet MS"/>
              </a:rPr>
              <a:t>St. Louis</a:t>
            </a:r>
          </a:p>
          <a:p>
            <a:pPr marL="0" marR="0" lvl="0" indent="0" algn="ctr" rtl="0">
              <a:spcBef>
                <a:spcPts val="58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March 28, 2015</a:t>
            </a:r>
          </a:p>
          <a:p>
            <a:pPr marL="0" marR="0" lvl="0" indent="0" algn="ctr" rtl="0">
              <a:spcBef>
                <a:spcPts val="500"/>
              </a:spcBef>
              <a:spcAft>
                <a:spcPts val="0"/>
              </a:spcAft>
              <a:buClr>
                <a:srgbClr val="C3260C"/>
              </a:buClr>
              <a:buFont typeface="Georgia"/>
              <a:buNone/>
            </a:pPr>
            <a:endParaRPr b="1" i="0" u="none" strike="noStrike" cap="none" baseline="0">
              <a:solidFill>
                <a:schemeClr val="dk2"/>
              </a:solidFill>
              <a:latin typeface="Trebuchet MS"/>
              <a:ea typeface="Trebuchet MS"/>
              <a:cs typeface="Trebuchet MS"/>
              <a:sym typeface="Trebuchet MS"/>
            </a:endParaRPr>
          </a:p>
          <a:p>
            <a:pPr marL="0" marR="0" lvl="0" indent="0" algn="ctr" rtl="0">
              <a:spcBef>
                <a:spcPts val="50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Sara Barton - University Chaplain</a:t>
            </a:r>
          </a:p>
          <a:p>
            <a:pPr marL="0" marR="0" lvl="0" indent="0" algn="ctr" rtl="0">
              <a:spcBef>
                <a:spcPts val="50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Jay Brewster - Associate Provost</a:t>
            </a:r>
          </a:p>
          <a:p>
            <a:pPr marL="0" marR="0" lvl="0" indent="0" algn="ctr" rtl="0">
              <a:spcBef>
                <a:spcPts val="50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Cindy Miller-Perrin - Distinguished Professor of Psychology</a:t>
            </a:r>
          </a:p>
          <a:p>
            <a:pPr marL="0" marR="0" lvl="0" indent="0" algn="ctr" rtl="0">
              <a:spcBef>
                <a:spcPts val="50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Gary Selby - Professor of Communication and Director, Center for Faith and Learning</a:t>
            </a:r>
          </a:p>
          <a:p>
            <a:pPr marL="0" marR="0" lvl="0" indent="0" algn="ctr" rtl="0">
              <a:spcBef>
                <a:spcPts val="500"/>
              </a:spcBef>
              <a:spcAft>
                <a:spcPts val="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Don Thompson - Professor of Great Books &amp; Mathematics</a:t>
            </a:r>
          </a:p>
          <a:p>
            <a:pPr marL="0" marR="0" lvl="0" indent="0" algn="ctr" rtl="0">
              <a:spcBef>
                <a:spcPts val="500"/>
              </a:spcBef>
              <a:spcAft>
                <a:spcPts val="0"/>
              </a:spcAft>
              <a:buClr>
                <a:srgbClr val="C3260C"/>
              </a:buClr>
              <a:buFont typeface="Georgia"/>
              <a:buNone/>
            </a:pPr>
            <a:endParaRPr b="1" i="0" u="none" strike="noStrike" cap="none" baseline="0">
              <a:solidFill>
                <a:schemeClr val="dk2"/>
              </a:solidFill>
              <a:latin typeface="Trebuchet MS"/>
              <a:ea typeface="Trebuchet MS"/>
              <a:cs typeface="Trebuchet MS"/>
              <a:sym typeface="Trebuchet MS"/>
            </a:endParaRPr>
          </a:p>
          <a:p>
            <a:pPr marL="0" marR="0" lvl="0" indent="0" algn="ctr" rtl="0">
              <a:spcBef>
                <a:spcPts val="500"/>
              </a:spcBef>
              <a:spcAft>
                <a:spcPts val="300"/>
              </a:spcAft>
              <a:buClr>
                <a:srgbClr val="C3260C"/>
              </a:buClr>
              <a:buSzPct val="25000"/>
              <a:buFont typeface="Georgia"/>
              <a:buNone/>
            </a:pPr>
            <a:r>
              <a:rPr lang="en-US" b="1" i="0" u="none" strike="noStrike" cap="none" baseline="0">
                <a:solidFill>
                  <a:schemeClr val="dk2"/>
                </a:solidFill>
                <a:latin typeface="Trebuchet MS"/>
                <a:ea typeface="Trebuchet MS"/>
                <a:cs typeface="Trebuchet MS"/>
                <a:sym typeface="Trebuchet MS"/>
              </a:rPr>
              <a:t>Pepperdine University - Malibu</a:t>
            </a:r>
          </a:p>
        </p:txBody>
      </p:sp>
      <p:sp>
        <p:nvSpPr>
          <p:cNvPr id="97" name="Shape 97"/>
          <p:cNvSpPr txBox="1">
            <a:spLocks noGrp="1"/>
          </p:cNvSpPr>
          <p:nvPr>
            <p:ph type="ctrTitle"/>
          </p:nvPr>
        </p:nvSpPr>
        <p:spPr>
          <a:xfrm>
            <a:off x="933787" y="924450"/>
            <a:ext cx="7175351" cy="1793167"/>
          </a:xfrm>
          <a:prstGeom prst="rect">
            <a:avLst/>
          </a:prstGeom>
          <a:noFill/>
          <a:ln>
            <a:noFill/>
          </a:ln>
        </p:spPr>
        <p:txBody>
          <a:bodyPr lIns="91425" tIns="45700" rIns="91425" bIns="45700" anchor="t" anchorCtr="0">
            <a:noAutofit/>
          </a:bodyPr>
          <a:lstStyle/>
          <a:p>
            <a:pPr marL="182880" marR="0" lvl="0" indent="-5079" algn="ctr" rtl="0">
              <a:spcBef>
                <a:spcPts val="0"/>
              </a:spcBef>
              <a:buClr>
                <a:srgbClr val="C3260C"/>
              </a:buClr>
              <a:buSzPct val="25000"/>
              <a:buFont typeface="Georgia"/>
              <a:buNone/>
            </a:pPr>
            <a:r>
              <a:rPr lang="en-US" sz="3000" b="1" i="0" u="none" strike="noStrike" cap="none" baseline="0">
                <a:solidFill>
                  <a:schemeClr val="dk1"/>
                </a:solidFill>
                <a:latin typeface="Trebuchet MS"/>
                <a:ea typeface="Trebuchet MS"/>
                <a:cs typeface="Trebuchet MS"/>
                <a:sym typeface="Trebuchet MS"/>
              </a:rPr>
              <a:t>Vocational Discernment and Action</a:t>
            </a:r>
            <a:r>
              <a:rPr lang="en-US" sz="3000" b="1">
                <a:solidFill>
                  <a:schemeClr val="dk1"/>
                </a:solidFill>
                <a:latin typeface="Trebuchet MS"/>
                <a:ea typeface="Trebuchet MS"/>
                <a:cs typeface="Trebuchet MS"/>
                <a:sym typeface="Trebuchet MS"/>
              </a:rPr>
              <a:t>: </a:t>
            </a:r>
            <a:r>
              <a:rPr lang="en-US" sz="3000" b="1" i="0" u="none" strike="noStrike" cap="none" baseline="0">
                <a:solidFill>
                  <a:schemeClr val="dk1"/>
                </a:solidFill>
                <a:latin typeface="Trebuchet MS"/>
                <a:ea typeface="Trebuchet MS"/>
                <a:cs typeface="Trebuchet MS"/>
                <a:sym typeface="Trebuchet MS"/>
              </a:rPr>
              <a:t>Building Mentoring Communities for Students, Faculty, and Staff through International Retreats and Faith Conversation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685800" y="914400"/>
            <a:ext cx="7924799" cy="5216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FEEDBACK</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retreat fostered community among new professors.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best part was sharing vocational stories. [This] connects well to Palmer’s thoughts on being real and vulnerable with our students to be good teachers.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impact was tremendous. It provided a rare opportunity to explore personal vocation and the mission of the university . . . It called on us to . . . reflect on our faith in and through our teaching.</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Sharing vocational stories . . . helped remind us of the circuitous routes we all took, the roadblocks and the hardships, which I think is very grounding for us and reminds of the challenges and fears of our students.</a:t>
            </a:r>
          </a:p>
          <a:p>
            <a:pPr marL="0" marR="0" lvl="0" indent="0" algn="l" rtl="0">
              <a:lnSpc>
                <a:spcPct val="100000"/>
              </a:lnSpc>
              <a:spcBef>
                <a:spcPts val="900"/>
              </a:spcBef>
              <a:spcAft>
                <a:spcPts val="0"/>
              </a:spcAft>
              <a:buClr>
                <a:schemeClr val="dk1"/>
              </a:buClr>
              <a:buSzPct val="100000"/>
              <a:buFont typeface="Noto Symbol"/>
              <a:buChar char="➢"/>
            </a:pPr>
            <a:r>
              <a:rPr lang="en-US" sz="1800" b="0" i="1" u="none" strike="noStrike" cap="none" baseline="0">
                <a:solidFill>
                  <a:schemeClr val="dk1"/>
                </a:solidFill>
                <a:latin typeface="Arial"/>
                <a:ea typeface="Arial"/>
                <a:cs typeface="Arial"/>
                <a:sym typeface="Arial"/>
              </a:rPr>
              <a:t>[The retreat was] life changing, and there aren’t many experiences I’ve had in my life that I would say that about.</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422750" y="440725"/>
            <a:ext cx="8235900" cy="5869200"/>
          </a:xfrm>
          <a:prstGeom prst="rect">
            <a:avLst/>
          </a:prstGeom>
          <a:noFill/>
          <a:ln>
            <a:noFill/>
          </a:ln>
        </p:spPr>
        <p:txBody>
          <a:bodyPr lIns="91425" tIns="45700" rIns="91425" bIns="45700" anchor="t" anchorCtr="0">
            <a:noAutofit/>
          </a:bodyPr>
          <a:lstStyle/>
          <a:p>
            <a:pPr marL="0" marR="0" indent="0" algn="ctr" rtl="0">
              <a:spcBef>
                <a:spcPts val="0"/>
              </a:spcBef>
              <a:spcAft>
                <a:spcPts val="300"/>
              </a:spcAft>
              <a:buNone/>
            </a:pPr>
            <a:r>
              <a:rPr lang="en-US" sz="3000" b="1" i="0" u="none" strike="noStrike" cap="none" baseline="0" dirty="0">
                <a:solidFill>
                  <a:srgbClr val="3F3F3F"/>
                </a:solidFill>
                <a:latin typeface="Trebuchet MS"/>
                <a:ea typeface="Trebuchet MS"/>
                <a:cs typeface="Trebuchet MS"/>
                <a:sym typeface="Trebuchet MS"/>
              </a:rPr>
              <a:t>Research Design &amp; Findings </a:t>
            </a:r>
          </a:p>
          <a:p>
            <a:pPr marL="0" marR="0" indent="0" algn="ctr" rtl="0">
              <a:spcBef>
                <a:spcPts val="0"/>
              </a:spcBef>
              <a:spcAft>
                <a:spcPts val="300"/>
              </a:spcAft>
              <a:buNone/>
            </a:pPr>
            <a:r>
              <a:rPr lang="en-US" sz="3000" b="1" i="0" u="none" strike="noStrike" cap="none" baseline="0" dirty="0">
                <a:solidFill>
                  <a:srgbClr val="3F3F3F"/>
                </a:solidFill>
                <a:latin typeface="Trebuchet MS"/>
                <a:ea typeface="Trebuchet MS"/>
                <a:cs typeface="Trebuchet MS"/>
                <a:sym typeface="Trebuchet MS"/>
              </a:rPr>
              <a:t>Faculty Surveys (2007-Present)</a:t>
            </a:r>
          </a:p>
          <a:p>
            <a:pPr marL="0" marR="0" indent="0" algn="l" rtl="0">
              <a:spcBef>
                <a:spcPts val="0"/>
              </a:spcBef>
              <a:spcAft>
                <a:spcPts val="300"/>
              </a:spcAft>
              <a:buNone/>
            </a:pPr>
            <a:endParaRPr sz="2200" dirty="0">
              <a:solidFill>
                <a:srgbClr val="3F3F3F"/>
              </a:solidFill>
              <a:latin typeface="Trebuchet MS"/>
              <a:ea typeface="Trebuchet MS"/>
              <a:cs typeface="Trebuchet MS"/>
              <a:sym typeface="Trebuchet MS"/>
            </a:endParaRPr>
          </a:p>
          <a:p>
            <a:pPr marL="457200" marR="0" lvl="0"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Hypothesis:  New faculty enter with an incomplete sense of calling and institutional role; Time and workshop participation increase depth of understanding and institutional commitment</a:t>
            </a:r>
          </a:p>
          <a:p>
            <a:pPr marL="0" marR="0" lvl="0" indent="0" algn="l" rtl="0">
              <a:spcBef>
                <a:spcPts val="0"/>
              </a:spcBef>
              <a:spcAft>
                <a:spcPts val="300"/>
              </a:spcAft>
              <a:buNone/>
            </a:pPr>
            <a:endParaRPr sz="2400" b="1" dirty="0">
              <a:solidFill>
                <a:srgbClr val="3F3F3F"/>
              </a:solidFill>
              <a:latin typeface="Trebuchet MS"/>
              <a:ea typeface="Trebuchet MS"/>
              <a:cs typeface="Trebuchet MS"/>
              <a:sym typeface="Trebuchet MS"/>
            </a:endParaRPr>
          </a:p>
          <a:p>
            <a:pPr marL="457200" marR="0" lvl="0"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Survey Components &amp; Implementation</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Vocational Definition &amp; Discernment</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Faculty Calling Sense &amp; Barriers</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Institutional Identity, Mission, &amp; Contribution</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Fall, Spring, Summer Survey Cycle</a:t>
            </a:r>
          </a:p>
          <a:p>
            <a:pPr marL="914400" marR="0" lvl="1" indent="-381000" algn="l" rtl="0">
              <a:spcBef>
                <a:spcPts val="0"/>
              </a:spcBef>
              <a:spcAft>
                <a:spcPts val="300"/>
              </a:spcAft>
              <a:buClr>
                <a:srgbClr val="3F3F3F"/>
              </a:buClr>
              <a:buSzPct val="100000"/>
              <a:buFont typeface="Trebuchet MS"/>
              <a:buChar char="*"/>
            </a:pPr>
            <a:r>
              <a:rPr lang="en-US" sz="2400" b="1" dirty="0">
                <a:solidFill>
                  <a:srgbClr val="3F3F3F"/>
                </a:solidFill>
                <a:latin typeface="Trebuchet MS"/>
                <a:ea typeface="Trebuchet MS"/>
                <a:cs typeface="Trebuchet MS"/>
                <a:sym typeface="Trebuchet MS"/>
              </a:rPr>
              <a:t>Pre-Post Analysis relative to Faculty Retreat</a:t>
            </a:r>
          </a:p>
          <a:p>
            <a:pPr marL="0" marR="0" lvl="0" indent="0" algn="l" rtl="0">
              <a:spcBef>
                <a:spcPts val="0"/>
              </a:spcBef>
              <a:spcAft>
                <a:spcPts val="300"/>
              </a:spcAft>
              <a:buNone/>
            </a:pPr>
            <a:endParaRPr sz="2400" b="1" dirty="0">
              <a:solidFill>
                <a:srgbClr val="3F3F3F"/>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143000" y="278850"/>
            <a:ext cx="6400799" cy="61755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Vocational Calling </a:t>
            </a:r>
            <a:r>
              <a:rPr lang="en-US" sz="1800" b="1" dirty="0" smtClean="0">
                <a:solidFill>
                  <a:schemeClr val="dk1"/>
                </a:solidFill>
                <a:latin typeface="Times New Roman"/>
                <a:ea typeface="Times New Roman"/>
                <a:cs typeface="Times New Roman"/>
                <a:sym typeface="Times New Roman"/>
              </a:rPr>
              <a:t>Definition</a:t>
            </a:r>
          </a:p>
          <a:p>
            <a:pPr lvl="0" algn="ctr" rtl="0">
              <a:spcBef>
                <a:spcPts val="0"/>
              </a:spcBef>
              <a:buClr>
                <a:schemeClr val="dk1"/>
              </a:buClr>
              <a:buSzPct val="61111"/>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Pre - Primary focus on “job” and “career</a:t>
            </a:r>
            <a:r>
              <a:rPr lang="en-US" sz="1600" b="1" dirty="0" smtClean="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 believe that vocational calling is the job to which one feels drawn</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strong, almost irresistible calling to a line of work</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An academic scholar who uses their gifts to give back to the world through teaching and applied research</a:t>
            </a: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Service to others, using passions/gifts/talents, directive from </a:t>
            </a:r>
            <a:r>
              <a:rPr lang="en-US" sz="1600" b="1" dirty="0" smtClean="0">
                <a:solidFill>
                  <a:schemeClr val="dk1"/>
                </a:solidFill>
                <a:latin typeface="Times New Roman"/>
                <a:ea typeface="Times New Roman"/>
                <a:cs typeface="Times New Roman"/>
                <a:sym typeface="Times New Roman"/>
              </a:rPr>
              <a:t>God</a:t>
            </a:r>
            <a:endParaRPr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Promptings provided by others (peers, mentors) and God for a direction to a way of </a:t>
            </a:r>
            <a:r>
              <a:rPr lang="en-US" sz="1600" dirty="0" smtClean="0">
                <a:solidFill>
                  <a:schemeClr val="dk1"/>
                </a:solidFill>
                <a:latin typeface="Calibri"/>
                <a:ea typeface="Calibri"/>
                <a:cs typeface="Calibri"/>
                <a:sym typeface="Calibri"/>
              </a:rPr>
              <a:t>life</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A </a:t>
            </a:r>
            <a:r>
              <a:rPr lang="en-US" sz="1600" dirty="0">
                <a:solidFill>
                  <a:schemeClr val="dk1"/>
                </a:solidFill>
                <a:latin typeface="Calibri"/>
                <a:ea typeface="Calibri"/>
                <a:cs typeface="Calibri"/>
                <a:sym typeface="Calibri"/>
              </a:rPr>
              <a:t>personal mission to find meaning in life and to share ways of understanding the mission that God has set down for each and every one of us here on earth. Likewise, we are to prepare ourselves and others to leave life knowing that we have endeavored to do God's work and to make the world a better place.</a:t>
            </a:r>
            <a:r>
              <a:rPr lang="en-US" sz="1600" dirty="0">
                <a:solidFill>
                  <a:schemeClr val="dk1"/>
                </a:solidFill>
                <a:latin typeface="Times New Roman"/>
                <a:ea typeface="Times New Roman"/>
                <a:cs typeface="Times New Roman"/>
                <a:sym typeface="Times New Roman"/>
              </a:rPr>
              <a:t>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personal journey orchestrated by "God" to prepare for and fulfill a professional purpose</a:t>
            </a:r>
          </a:p>
          <a:p>
            <a:pPr marL="457200" lvl="0" indent="-317500" rtl="0">
              <a:spcBef>
                <a:spcPts val="0"/>
              </a:spcBef>
              <a:buClr>
                <a:schemeClr val="dk1"/>
              </a:buClr>
              <a:buSzPct val="100000"/>
              <a:buFont typeface="Times New Roman"/>
              <a:buChar char="*"/>
            </a:pPr>
            <a:r>
              <a:rPr lang="en-US" sz="1600" dirty="0">
                <a:solidFill>
                  <a:schemeClr val="dk1"/>
                </a:solidFill>
                <a:latin typeface="Calibri"/>
                <a:ea typeface="Calibri"/>
                <a:cs typeface="Calibri"/>
                <a:sym typeface="Calibri"/>
              </a:rPr>
              <a:t>The area in which I serve professionally that integrates my call to Christ and the ways in which God has uniquely created me</a:t>
            </a: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b="1" dirty="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 </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143000" y="301499"/>
            <a:ext cx="6400799" cy="6115199"/>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Vocational Calling </a:t>
            </a:r>
            <a:r>
              <a:rPr lang="en-US" sz="1800" b="1" dirty="0" smtClean="0">
                <a:solidFill>
                  <a:schemeClr val="dk1"/>
                </a:solidFill>
                <a:latin typeface="Times New Roman"/>
                <a:ea typeface="Times New Roman"/>
                <a:cs typeface="Times New Roman"/>
                <a:sym typeface="Times New Roman"/>
              </a:rPr>
              <a:t>Discernment</a:t>
            </a:r>
          </a:p>
          <a:p>
            <a:pPr lvl="0" algn="ctr" rtl="0">
              <a:spcBef>
                <a:spcPts val="0"/>
              </a:spcBef>
              <a:buClr>
                <a:schemeClr val="dk1"/>
              </a:buClr>
              <a:buSzPct val="61111"/>
              <a:buFont typeface="Arial"/>
              <a:buNone/>
            </a:pPr>
            <a:endParaRPr sz="1200" b="1" dirty="0">
              <a:solidFill>
                <a:schemeClr val="dk1"/>
              </a:solidFill>
              <a:latin typeface="Times New Roman"/>
              <a:ea typeface="Times New Roman"/>
              <a:cs typeface="Times New Roman"/>
              <a:sym typeface="Times New Roman"/>
            </a:endParaRPr>
          </a:p>
          <a:p>
            <a:pPr marL="0" lvl="0" indent="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Pre - Conversation with friends &amp; mentors, experimenting with various </a:t>
            </a:r>
            <a:r>
              <a:rPr lang="en-US" sz="1600" b="1" dirty="0" smtClean="0">
                <a:solidFill>
                  <a:schemeClr val="dk1"/>
                </a:solidFill>
                <a:latin typeface="Times New Roman"/>
                <a:ea typeface="Times New Roman"/>
                <a:cs typeface="Times New Roman"/>
                <a:sym typeface="Times New Roman"/>
              </a:rPr>
              <a:t>jobs</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Experiment with a variety of jobs and trades and seek counsel from wise people who you trust.</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Ask three to five individuals that know you, but not each other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Make a decision and then do it with all your might</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 listen to my students and peer feedback and continually try to improve on my vocation</a:t>
            </a:r>
          </a:p>
          <a:p>
            <a:pPr marL="0" lvl="0" indent="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Discovering a greater sense of meaning, passion, joy, competence</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By His guidance and observing in what areas I have abilities, am passionate, and thrive, and contribute to the lives of others and to the community in which I live.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A lifelong process, honed and refined through significant experiences, defining conversations, and much prayer.</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Listening intently to what my heart and prayer life tell me are the most fulfilling, joyful, peaceful, and loving parts of my day, the activities that provide me with the deepest forms of satisfaction.</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That which gives me a sense of purpose and meaning.</a:t>
            </a:r>
          </a:p>
          <a:p>
            <a:pPr marL="0" lvl="0" indent="0" rtl="0">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a:p>
            <a:pPr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097725" y="244899"/>
            <a:ext cx="6400799" cy="61719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My Role as a member of the Pepperdine </a:t>
            </a:r>
            <a:r>
              <a:rPr lang="en-US" sz="1800" b="1" dirty="0" smtClean="0">
                <a:solidFill>
                  <a:schemeClr val="dk1"/>
                </a:solidFill>
                <a:latin typeface="Times New Roman"/>
                <a:ea typeface="Times New Roman"/>
                <a:cs typeface="Times New Roman"/>
                <a:sym typeface="Times New Roman"/>
              </a:rPr>
              <a:t>Faculty</a:t>
            </a:r>
          </a:p>
          <a:p>
            <a:pPr lvl="0" algn="ctr" rtl="0">
              <a:spcBef>
                <a:spcPts val="0"/>
              </a:spcBef>
              <a:buClr>
                <a:schemeClr val="dk1"/>
              </a:buClr>
              <a:buSzPct val="61111"/>
              <a:buFont typeface="Arial"/>
              <a:buNone/>
            </a:pPr>
            <a:endParaRPr sz="1200" dirty="0">
              <a:solidFill>
                <a:schemeClr val="dk1"/>
              </a:solidFill>
              <a:latin typeface="Times New Roman"/>
              <a:ea typeface="Times New Roman"/>
              <a:cs typeface="Times New Roman"/>
              <a:sym typeface="Times New Roman"/>
            </a:endParaRPr>
          </a:p>
          <a:p>
            <a:pPr rtl="0">
              <a:spcBef>
                <a:spcPts val="0"/>
              </a:spcBef>
              <a:buNone/>
            </a:pPr>
            <a:r>
              <a:rPr lang="en-US" sz="1600" b="1" dirty="0">
                <a:solidFill>
                  <a:schemeClr val="dk1"/>
                </a:solidFill>
                <a:latin typeface="Times New Roman"/>
                <a:ea typeface="Times New Roman"/>
                <a:cs typeface="Times New Roman"/>
                <a:sym typeface="Times New Roman"/>
              </a:rPr>
              <a:t>Pre - Teacher, researcher, provide excellent training, community Member</a:t>
            </a:r>
          </a:p>
          <a:p>
            <a:pPr marL="457200" lvl="0" indent="-317500" rtl="0">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Provide </a:t>
            </a:r>
            <a:r>
              <a:rPr lang="en-US" sz="1600" dirty="0">
                <a:solidFill>
                  <a:schemeClr val="dk1"/>
                </a:solidFill>
                <a:latin typeface="Calibri"/>
                <a:ea typeface="Calibri"/>
                <a:cs typeface="Calibri"/>
                <a:sym typeface="Calibri"/>
              </a:rPr>
              <a:t>students with excellent training in my area of expertise and to help them achieve their goals (both spiritual and temporal) by providing encouragement, advice, friendship, and assistance to the best of my ability</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I am called to be a teacher and a scholar.    As a scholar I endeavor to discover the truths of my particular discipline within a community of wider researchers and academics.    As a teacher my job is to share the fruits of my knowledge, encourage, and instruct students in what it means to be both an inquirer into truth and a cooperative, charitable member of community</a:t>
            </a:r>
          </a:p>
          <a:p>
            <a:pPr rtl="0">
              <a:spcBef>
                <a:spcPts val="0"/>
              </a:spcBef>
              <a:buNone/>
            </a:pPr>
            <a:endParaRPr sz="1600" b="1" dirty="0">
              <a:solidFill>
                <a:schemeClr val="dk1"/>
              </a:solidFill>
              <a:latin typeface="Times New Roman"/>
              <a:ea typeface="Times New Roman"/>
              <a:cs typeface="Times New Roman"/>
              <a:sym typeface="Times New Roman"/>
            </a:endParaRPr>
          </a:p>
          <a:p>
            <a:pPr rtl="0">
              <a:spcBef>
                <a:spcPts val="0"/>
              </a:spcBef>
              <a:buNone/>
            </a:pPr>
            <a:r>
              <a:rPr lang="en-US" sz="1600" b="1" dirty="0">
                <a:solidFill>
                  <a:schemeClr val="dk1"/>
                </a:solidFill>
                <a:latin typeface="Times New Roman"/>
                <a:ea typeface="Times New Roman"/>
                <a:cs typeface="Times New Roman"/>
                <a:sym typeface="Times New Roman"/>
              </a:rPr>
              <a:t>Post  - Strengthening Christian ethics and virtues in student, help them make a difference in the world</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To </a:t>
            </a:r>
            <a:r>
              <a:rPr lang="en-US" sz="1600" dirty="0">
                <a:solidFill>
                  <a:schemeClr val="dk1"/>
                </a:solidFill>
                <a:latin typeface="Calibri"/>
                <a:ea typeface="Calibri"/>
                <a:cs typeface="Calibri"/>
                <a:sym typeface="Calibri"/>
              </a:rPr>
              <a:t>be an educator of the whole person, igniting students’ intellectual curiosity and ability to think critically, supporting their personal development and vocational clarity, and nurturing a love for God and a desire to honor Him</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As a scholar I am called to be a servant of truth. As a teacher I am called to be a servant of the educational process of my students</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1165650" y="0"/>
            <a:ext cx="6400799" cy="59793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Barriers to  Living Out My </a:t>
            </a:r>
            <a:r>
              <a:rPr lang="en-US" sz="1800" b="1" dirty="0" smtClean="0">
                <a:solidFill>
                  <a:schemeClr val="dk1"/>
                </a:solidFill>
                <a:latin typeface="Times New Roman"/>
                <a:ea typeface="Times New Roman"/>
                <a:cs typeface="Times New Roman"/>
                <a:sym typeface="Times New Roman"/>
              </a:rPr>
              <a:t>Calling</a:t>
            </a:r>
          </a:p>
          <a:p>
            <a:pPr lvl="0" algn="ctr" rtl="0">
              <a:spcBef>
                <a:spcPts val="0"/>
              </a:spcBef>
              <a:buClr>
                <a:schemeClr val="dk1"/>
              </a:buClr>
              <a:buSzPct val="61111"/>
              <a:buFont typeface="Arial"/>
              <a:buNone/>
            </a:pPr>
            <a:endParaRPr lang="en-US" sz="1800" b="1" dirty="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smtClean="0">
                <a:solidFill>
                  <a:schemeClr val="dk1"/>
                </a:solidFill>
                <a:latin typeface="Times New Roman"/>
                <a:ea typeface="Times New Roman"/>
                <a:cs typeface="Times New Roman"/>
                <a:sym typeface="Times New Roman"/>
              </a:rPr>
              <a:t>Pre </a:t>
            </a:r>
            <a:r>
              <a:rPr lang="en-US" sz="1600" b="1" dirty="0">
                <a:solidFill>
                  <a:schemeClr val="dk1"/>
                </a:solidFill>
                <a:latin typeface="Times New Roman"/>
                <a:ea typeface="Times New Roman"/>
                <a:cs typeface="Times New Roman"/>
                <a:sym typeface="Times New Roman"/>
              </a:rPr>
              <a:t>- Limited experience, tight finances, balancing demands, none</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There </a:t>
            </a:r>
            <a:r>
              <a:rPr lang="en-US" sz="1600" dirty="0">
                <a:solidFill>
                  <a:schemeClr val="dk1"/>
                </a:solidFill>
                <a:latin typeface="Calibri"/>
                <a:ea typeface="Calibri"/>
                <a:cs typeface="Calibri"/>
                <a:sym typeface="Calibri"/>
              </a:rPr>
              <a:t>aren’t any; I don't believe there are any significant barriers at this time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Perceived lack of time for thinking, reflection, and reading</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Finances, worldly worries, balancing many demands</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It is difficult to find enough hours in the day</a:t>
            </a: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Fear of failure, anxiety, lack of discipline, pressure to conform, lack of job security </a:t>
            </a:r>
          </a:p>
          <a:p>
            <a:pPr marL="457200" lvl="0" indent="-317500" rtl="0">
              <a:lnSpc>
                <a:spcPct val="115000"/>
              </a:lnSpc>
              <a:spcBef>
                <a:spcPts val="0"/>
              </a:spcBef>
              <a:spcAft>
                <a:spcPts val="1000"/>
              </a:spcAft>
              <a:buClr>
                <a:schemeClr val="dk1"/>
              </a:buClr>
              <a:buSzPct val="100000"/>
              <a:buFont typeface="Calibri"/>
              <a:buChar char="*"/>
            </a:pPr>
            <a:r>
              <a:rPr lang="en-US" sz="1600" dirty="0" smtClean="0">
                <a:solidFill>
                  <a:schemeClr val="dk1"/>
                </a:solidFill>
                <a:latin typeface="Calibri"/>
                <a:ea typeface="Calibri"/>
                <a:cs typeface="Calibri"/>
                <a:sym typeface="Calibri"/>
              </a:rPr>
              <a:t>Me</a:t>
            </a:r>
            <a:r>
              <a:rPr lang="en-US" sz="1600" dirty="0">
                <a:solidFill>
                  <a:schemeClr val="dk1"/>
                </a:solidFill>
                <a:latin typeface="Calibri"/>
                <a:ea typeface="Calibri"/>
                <a:cs typeface="Calibri"/>
                <a:sym typeface="Calibri"/>
              </a:rPr>
              <a:t>. The demonic voices of self doubt, feelings of insecurity, and paralyzing fear of failure often choke out my joy of serving at a place like Pepperdine.  I have to remind myself daily that “God is in charge” and that He has always provided for me and always will.</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Intense pressure to be all things to all people, especially in my work life. The specter of tenure haunts, but only occasionally.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Lacking a sense of job security prevents me from living out my calling and from investing fully in the Pepperdine community. </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This retreat has helped solidify our relationship to the University and to our colleagues. Perhaps the lack of conversation and community around these issues is also a barrier.</a:t>
            </a:r>
          </a:p>
          <a:p>
            <a:pPr marL="0" lvl="0" indent="0" rtl="0">
              <a:lnSpc>
                <a:spcPct val="115000"/>
              </a:lnSpc>
              <a:spcBef>
                <a:spcPts val="0"/>
              </a:spcBef>
              <a:spcAft>
                <a:spcPts val="1000"/>
              </a:spcAft>
              <a:buClr>
                <a:schemeClr val="dk1"/>
              </a:buClr>
              <a:buFont typeface="Arial"/>
              <a:buNone/>
            </a:pPr>
            <a:endParaRPr sz="1100" dirty="0">
              <a:solidFill>
                <a:schemeClr val="dk1"/>
              </a:solidFill>
              <a:latin typeface="Calibri"/>
              <a:ea typeface="Calibri"/>
              <a:cs typeface="Calibri"/>
              <a:sym typeface="Calibri"/>
            </a:endParaRPr>
          </a:p>
          <a:p>
            <a:pPr lvl="0" rtl="0">
              <a:spcBef>
                <a:spcPts val="0"/>
              </a:spcBef>
              <a:buClr>
                <a:schemeClr val="dk1"/>
              </a:buClr>
              <a:buFont typeface="Arial"/>
              <a:buNone/>
            </a:pPr>
            <a:endParaRPr b="1"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None/>
            </a:pPr>
            <a:endParaRPr sz="1200" dirty="0">
              <a:solidFill>
                <a:schemeClr val="dk1"/>
              </a:solidFill>
              <a:latin typeface="Times New Roman"/>
              <a:ea typeface="Times New Roman"/>
              <a:cs typeface="Times New Roman"/>
              <a:sym typeface="Times New Roman"/>
            </a:endParaRPr>
          </a:p>
          <a:p>
            <a:pPr marL="0" lvl="0" indent="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1143000" y="380699"/>
            <a:ext cx="6400799" cy="60585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b="1" dirty="0">
                <a:solidFill>
                  <a:schemeClr val="dk1"/>
                </a:solidFill>
                <a:latin typeface="Times New Roman"/>
                <a:ea typeface="Times New Roman"/>
                <a:cs typeface="Times New Roman"/>
                <a:sym typeface="Times New Roman"/>
              </a:rPr>
              <a:t>Understanding the Mission of Pepperdine University</a:t>
            </a:r>
          </a:p>
          <a:p>
            <a:pPr lvl="0" rtl="0">
              <a:spcBef>
                <a:spcPts val="0"/>
              </a:spcBef>
              <a:buClr>
                <a:schemeClr val="dk1"/>
              </a:buClr>
              <a:buSzPct val="78571"/>
              <a:buFont typeface="Arial"/>
              <a:buNone/>
            </a:pPr>
            <a:endParaRPr lang="en-US" b="1" dirty="0" smtClean="0">
              <a:solidFill>
                <a:schemeClr val="dk1"/>
              </a:solidFill>
              <a:latin typeface="Times New Roman"/>
              <a:ea typeface="Times New Roman"/>
              <a:cs typeface="Times New Roman"/>
              <a:sym typeface="Times New Roman"/>
            </a:endParaRPr>
          </a:p>
          <a:p>
            <a:pPr lvl="0" rtl="0">
              <a:spcBef>
                <a:spcPts val="0"/>
              </a:spcBef>
              <a:buClr>
                <a:schemeClr val="dk1"/>
              </a:buClr>
              <a:buSzPct val="78571"/>
              <a:buFont typeface="Arial"/>
              <a:buNone/>
            </a:pPr>
            <a:r>
              <a:rPr lang="en-US" sz="1600" b="1" dirty="0" smtClean="0">
                <a:solidFill>
                  <a:schemeClr val="dk1"/>
                </a:solidFill>
                <a:latin typeface="Times New Roman"/>
                <a:ea typeface="Times New Roman"/>
                <a:cs typeface="Times New Roman"/>
                <a:sym typeface="Times New Roman"/>
              </a:rPr>
              <a:t>Pre </a:t>
            </a:r>
            <a:r>
              <a:rPr lang="en-US" sz="1600" b="1" dirty="0">
                <a:solidFill>
                  <a:schemeClr val="dk1"/>
                </a:solidFill>
                <a:latin typeface="Times New Roman"/>
                <a:ea typeface="Times New Roman"/>
                <a:cs typeface="Times New Roman"/>
                <a:sym typeface="Times New Roman"/>
              </a:rPr>
              <a:t>-  Fulfill the goals of purpose, service, and leadership, foster spiritual growth </a:t>
            </a:r>
            <a:endParaRPr sz="1600" dirty="0">
              <a:solidFill>
                <a:schemeClr val="dk1"/>
              </a:solidFill>
              <a:latin typeface="Times New Roman"/>
              <a:ea typeface="Times New Roman"/>
              <a:cs typeface="Times New Roman"/>
              <a:sym typeface="Times New Roman"/>
            </a:endParaRP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To educate students and enable them to serve.</a:t>
            </a:r>
          </a:p>
          <a:p>
            <a:pPr marL="457200" lvl="0" indent="-317500" rtl="0">
              <a:lnSpc>
                <a:spcPct val="115000"/>
              </a:lnSpc>
              <a:spcBef>
                <a:spcPts val="0"/>
              </a:spcBef>
              <a:spcAft>
                <a:spcPts val="1000"/>
              </a:spcAft>
              <a:buClr>
                <a:schemeClr val="dk1"/>
              </a:buClr>
              <a:buSzPct val="100000"/>
              <a:buFont typeface="Calibri"/>
              <a:buChar char="*"/>
            </a:pPr>
            <a:r>
              <a:rPr lang="en-US" sz="1600" dirty="0">
                <a:solidFill>
                  <a:schemeClr val="dk1"/>
                </a:solidFill>
                <a:latin typeface="Calibri"/>
                <a:ea typeface="Calibri"/>
                <a:cs typeface="Calibri"/>
                <a:sym typeface="Calibri"/>
              </a:rPr>
              <a:t>To pursue the very highest academic standards and to support its students in the lifelong pursuit of purpose, leadership and service.</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It is the primary motor behind the intellectual drive of the university. There is no contradiction between deep faith and the pursuit of either academic or spiritual truth. </a:t>
            </a:r>
          </a:p>
          <a:p>
            <a:pPr marL="0" lvl="0" indent="0" rtl="0">
              <a:spcBef>
                <a:spcPts val="0"/>
              </a:spcBef>
              <a:buNone/>
            </a:pPr>
            <a:endParaRPr sz="1600" dirty="0">
              <a:solidFill>
                <a:schemeClr val="dk1"/>
              </a:solidFill>
              <a:latin typeface="Calibri"/>
              <a:ea typeface="Calibri"/>
              <a:cs typeface="Calibri"/>
              <a:sym typeface="Calibri"/>
            </a:endParaRPr>
          </a:p>
          <a:p>
            <a:pPr lvl="0" rtl="0">
              <a:spcBef>
                <a:spcPts val="0"/>
              </a:spcBef>
              <a:buClr>
                <a:schemeClr val="dk1"/>
              </a:buClr>
              <a:buSzPct val="78571"/>
              <a:buFont typeface="Arial"/>
              <a:buNone/>
            </a:pPr>
            <a:r>
              <a:rPr lang="en-US" sz="1600" b="1" dirty="0">
                <a:solidFill>
                  <a:schemeClr val="dk1"/>
                </a:solidFill>
                <a:latin typeface="Times New Roman"/>
                <a:ea typeface="Times New Roman"/>
                <a:cs typeface="Times New Roman"/>
                <a:sym typeface="Times New Roman"/>
              </a:rPr>
              <a:t>Post - Integration of scholarship, teaching, and faith, academic excellence,  strengthening faith, build sense of community, acceptance of non-religious  </a:t>
            </a:r>
            <a:r>
              <a:rPr lang="en-US" sz="1600" dirty="0">
                <a:solidFill>
                  <a:schemeClr val="dk1"/>
                </a:solidFill>
                <a:latin typeface="Times New Roman"/>
                <a:ea typeface="Times New Roman"/>
                <a:cs typeface="Times New Roman"/>
                <a:sym typeface="Times New Roman"/>
              </a:rPr>
              <a:t>           </a:t>
            </a:r>
          </a:p>
          <a:p>
            <a:pPr marL="457200" lvl="0" indent="-317500" rtl="0">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The </a:t>
            </a:r>
            <a:r>
              <a:rPr lang="en-US" sz="1600" dirty="0">
                <a:solidFill>
                  <a:schemeClr val="dk1"/>
                </a:solidFill>
                <a:latin typeface="Calibri"/>
                <a:ea typeface="Calibri"/>
                <a:cs typeface="Calibri"/>
                <a:sym typeface="Calibri"/>
              </a:rPr>
              <a:t>gift of education, which we should never take for granted, does call us to a life of purpose, service, and leadership.  I am completely on board with this mission.  To my mind it does not exclude non-Christians.</a:t>
            </a:r>
          </a:p>
          <a:p>
            <a:pPr marL="457200" lvl="0" indent="-317500" rtl="0">
              <a:spcBef>
                <a:spcPts val="0"/>
              </a:spcBef>
              <a:buClr>
                <a:schemeClr val="dk1"/>
              </a:buClr>
              <a:buSzPct val="100000"/>
              <a:buFont typeface="Calibri"/>
              <a:buChar char="*"/>
            </a:pPr>
            <a:r>
              <a:rPr lang="en-US" sz="1600" dirty="0">
                <a:solidFill>
                  <a:schemeClr val="dk1"/>
                </a:solidFill>
                <a:latin typeface="Calibri"/>
                <a:ea typeface="Calibri"/>
                <a:cs typeface="Calibri"/>
                <a:sym typeface="Calibri"/>
              </a:rPr>
              <a:t>Pepperdine University seeks to maintain very high standards of academic excellence and Christian values. An important part of this mission involves shaping students for lives of purpose that further God's kingdom. This requires serving others, as well as serving as leaders in the community</a:t>
            </a:r>
          </a:p>
          <a:p>
            <a:pPr lvl="0" rtl="0">
              <a:spcBef>
                <a:spcPts val="0"/>
              </a:spcBef>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1212275" y="340974"/>
            <a:ext cx="7092900" cy="6307800"/>
          </a:xfrm>
          <a:prstGeom prst="rect">
            <a:avLst/>
          </a:prstGeom>
          <a:noFill/>
          <a:ln>
            <a:noFill/>
          </a:ln>
        </p:spPr>
        <p:txBody>
          <a:bodyPr lIns="91425" tIns="45700" rIns="91425" bIns="45700" anchor="t" anchorCtr="0">
            <a:noAutofit/>
          </a:bodyPr>
          <a:lstStyle/>
          <a:p>
            <a:pPr marL="228600" marR="0" lvl="0" indent="-50164" algn="ctr" rtl="0">
              <a:lnSpc>
                <a:spcPct val="80000"/>
              </a:lnSpc>
              <a:spcBef>
                <a:spcPts val="640"/>
              </a:spcBef>
              <a:spcAft>
                <a:spcPts val="0"/>
              </a:spcAft>
              <a:buSzPct val="92083"/>
              <a:buNone/>
            </a:pPr>
            <a:r>
              <a:rPr lang="en-US" sz="2400" dirty="0">
                <a:solidFill>
                  <a:srgbClr val="3F3F3F"/>
                </a:solidFill>
                <a:latin typeface="Trebuchet MS"/>
                <a:ea typeface="Trebuchet MS"/>
                <a:cs typeface="Trebuchet MS"/>
                <a:sym typeface="Trebuchet MS"/>
              </a:rPr>
              <a:t> </a:t>
            </a:r>
            <a:r>
              <a:rPr lang="en-US" sz="2400" b="1" dirty="0">
                <a:solidFill>
                  <a:schemeClr val="dk1"/>
                </a:solidFill>
              </a:rPr>
              <a:t>Office of the Chaplain</a:t>
            </a:r>
          </a:p>
          <a:p>
            <a:pPr marL="228600" marR="0" lvl="0" indent="-50164" algn="ctr" rtl="0">
              <a:lnSpc>
                <a:spcPct val="80000"/>
              </a:lnSpc>
              <a:spcBef>
                <a:spcPts val="640"/>
              </a:spcBef>
              <a:spcAft>
                <a:spcPts val="0"/>
              </a:spcAft>
              <a:buSzPct val="122777"/>
              <a:buNone/>
            </a:pPr>
            <a:r>
              <a:rPr lang="en-US" sz="1800" b="1" dirty="0">
                <a:solidFill>
                  <a:schemeClr val="dk1"/>
                </a:solidFill>
              </a:rPr>
              <a:t>Conversations that engage students, faculty, and staff </a:t>
            </a:r>
          </a:p>
          <a:p>
            <a:pPr marL="228600" marR="0" lvl="0" indent="-50164" algn="ctr" rtl="0">
              <a:lnSpc>
                <a:spcPct val="80000"/>
              </a:lnSpc>
              <a:spcBef>
                <a:spcPts val="640"/>
              </a:spcBef>
              <a:spcAft>
                <a:spcPts val="0"/>
              </a:spcAft>
              <a:buSzPct val="122777"/>
              <a:buNone/>
            </a:pPr>
            <a:r>
              <a:rPr lang="en-US" sz="1800" b="1" dirty="0">
                <a:solidFill>
                  <a:schemeClr val="dk1"/>
                </a:solidFill>
              </a:rPr>
              <a:t>in faith and vocation dialogue</a:t>
            </a:r>
          </a:p>
          <a:p>
            <a:pPr marL="228600" marR="0" lvl="0" indent="-50164" algn="l" rtl="0">
              <a:lnSpc>
                <a:spcPct val="80000"/>
              </a:lnSpc>
              <a:spcBef>
                <a:spcPts val="640"/>
              </a:spcBef>
              <a:spcAft>
                <a:spcPts val="0"/>
              </a:spcAft>
              <a:buNone/>
            </a:pPr>
            <a:endParaRPr sz="1100" b="1" dirty="0">
              <a:solidFill>
                <a:schemeClr val="dk1"/>
              </a:solidFill>
            </a:endParaRPr>
          </a:p>
          <a:p>
            <a:pPr marL="228600" marR="0" lvl="0" indent="-50164" algn="ctr" rtl="0">
              <a:lnSpc>
                <a:spcPct val="80000"/>
              </a:lnSpc>
              <a:spcBef>
                <a:spcPts val="640"/>
              </a:spcBef>
              <a:spcAft>
                <a:spcPts val="0"/>
              </a:spcAft>
              <a:buSzPct val="122777"/>
              <a:buNone/>
            </a:pPr>
            <a:r>
              <a:rPr lang="en-US" sz="1800" b="1" dirty="0">
                <a:solidFill>
                  <a:schemeClr val="dk1"/>
                </a:solidFill>
              </a:rPr>
              <a:t>Partnership Examples </a:t>
            </a: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How we are deepening conversations about spirituality - Cruciform Spirituality (How the Cross Shapes Faith Journey)</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When Learning Rocks Your Faith - Finding Heroes and Mentors for the Journey</a:t>
            </a:r>
          </a:p>
          <a:p>
            <a:pPr marL="228600" marR="0" lvl="0" indent="-50164" algn="l" rtl="0">
              <a:lnSpc>
                <a:spcPct val="80000"/>
              </a:lnSpc>
              <a:spcBef>
                <a:spcPts val="640"/>
              </a:spcBef>
              <a:spcAft>
                <a:spcPts val="0"/>
              </a:spcAft>
              <a:buNone/>
            </a:pPr>
            <a:endParaRPr sz="1800" b="1" dirty="0">
              <a:solidFill>
                <a:schemeClr val="dk1"/>
              </a:solidFill>
            </a:endParaRPr>
          </a:p>
          <a:p>
            <a:pPr marL="228600" marR="0" lvl="0" indent="-50164" algn="ctr" rtl="0">
              <a:lnSpc>
                <a:spcPct val="80000"/>
              </a:lnSpc>
              <a:spcBef>
                <a:spcPts val="640"/>
              </a:spcBef>
              <a:spcAft>
                <a:spcPts val="0"/>
              </a:spcAft>
              <a:buSzPct val="122777"/>
              <a:buNone/>
            </a:pPr>
            <a:r>
              <a:rPr lang="en-US" sz="1800" b="1" dirty="0">
                <a:solidFill>
                  <a:schemeClr val="dk1"/>
                </a:solidFill>
              </a:rPr>
              <a:t>Faculty Leadership</a:t>
            </a: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Ryan Board, Pepperdine Chamber Choir – Prayer and Contemplation of Lenten Musical Composition of the Baroque Era</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Rob Shearer, </a:t>
            </a:r>
            <a:r>
              <a:rPr lang="en-US" b="1" dirty="0">
                <a:solidFill>
                  <a:schemeClr val="dk1"/>
                </a:solidFill>
                <a:hlinkClick r:id="rId3"/>
              </a:rPr>
              <a:t>Surf Chapel</a:t>
            </a:r>
            <a:r>
              <a:rPr lang="en-US" b="1" dirty="0">
                <a:solidFill>
                  <a:schemeClr val="dk1"/>
                </a:solidFill>
              </a:rPr>
              <a:t> – How a business professor’s passion for surfing is building community and faith outside the classroom</a:t>
            </a:r>
          </a:p>
          <a:p>
            <a:pPr marL="0" marR="0" lvl="0" indent="0" algn="l" rtl="0">
              <a:lnSpc>
                <a:spcPct val="80000"/>
              </a:lnSpc>
              <a:spcBef>
                <a:spcPts val="640"/>
              </a:spcBef>
              <a:spcAft>
                <a:spcPts val="0"/>
              </a:spcAft>
              <a:buNone/>
            </a:pPr>
            <a:endParaRPr b="1" dirty="0">
              <a:solidFill>
                <a:schemeClr val="dk1"/>
              </a:solidFill>
            </a:endParaRPr>
          </a:p>
          <a:p>
            <a:pPr marL="457200" marR="0" lvl="0" indent="-317500" algn="l" rtl="0">
              <a:lnSpc>
                <a:spcPct val="80000"/>
              </a:lnSpc>
              <a:spcBef>
                <a:spcPts val="640"/>
              </a:spcBef>
              <a:spcAft>
                <a:spcPts val="0"/>
              </a:spcAft>
              <a:buClr>
                <a:schemeClr val="dk1"/>
              </a:buClr>
              <a:buSzPct val="100000"/>
              <a:buFont typeface="Georgia"/>
              <a:buChar char="*"/>
            </a:pPr>
            <a:r>
              <a:rPr lang="en-US" b="1" dirty="0">
                <a:solidFill>
                  <a:schemeClr val="dk1"/>
                </a:solidFill>
              </a:rPr>
              <a:t>Dr. Ron </a:t>
            </a:r>
            <a:r>
              <a:rPr lang="en-US" b="1" dirty="0" err="1">
                <a:solidFill>
                  <a:schemeClr val="dk1"/>
                </a:solidFill>
              </a:rPr>
              <a:t>Highfield</a:t>
            </a:r>
            <a:r>
              <a:rPr lang="en-US" b="1" dirty="0">
                <a:solidFill>
                  <a:schemeClr val="dk1"/>
                </a:solidFill>
              </a:rPr>
              <a:t> - discussion of his recent book, </a:t>
            </a:r>
            <a:r>
              <a:rPr lang="en-US" b="1" i="1" dirty="0">
                <a:solidFill>
                  <a:schemeClr val="dk1"/>
                </a:solidFill>
              </a:rPr>
              <a:t>Exploring God, Freedom and Human Dignity:  Embracing a God-Centered Identity in a Me-Centered Culture. </a:t>
            </a:r>
          </a:p>
          <a:p>
            <a:pPr marL="0" marR="0" lvl="0" indent="0" algn="l" rtl="0">
              <a:lnSpc>
                <a:spcPct val="80000"/>
              </a:lnSpc>
              <a:spcBef>
                <a:spcPts val="640"/>
              </a:spcBef>
              <a:spcAft>
                <a:spcPts val="0"/>
              </a:spcAft>
              <a:buNone/>
            </a:pPr>
            <a:endParaRPr sz="1700" dirty="0">
              <a:solidFill>
                <a:srgbClr val="3F3F3F"/>
              </a:solidFill>
              <a:latin typeface="Trebuchet MS"/>
              <a:ea typeface="Trebuchet MS"/>
              <a:cs typeface="Trebuchet MS"/>
              <a:sym typeface="Trebuchet MS"/>
            </a:endParaRPr>
          </a:p>
          <a:p>
            <a:pPr marL="228600" marR="0" lvl="0" indent="-49752" algn="l" rtl="0">
              <a:lnSpc>
                <a:spcPct val="80000"/>
              </a:lnSpc>
              <a:spcBef>
                <a:spcPts val="641"/>
              </a:spcBef>
              <a:spcAft>
                <a:spcPts val="0"/>
              </a:spcAft>
              <a:buClr>
                <a:srgbClr val="C3260C"/>
              </a:buClr>
              <a:buFont typeface="Georgia"/>
              <a:buNone/>
            </a:pPr>
            <a:endParaRPr sz="1700" b="0" i="0" u="none" strike="noStrike" cap="none" baseline="0" dirty="0">
              <a:solidFill>
                <a:srgbClr val="3F3F3F"/>
              </a:solidFill>
              <a:latin typeface="Trebuchet MS"/>
              <a:ea typeface="Trebuchet MS"/>
              <a:cs typeface="Trebuchet MS"/>
              <a:sym typeface="Trebuchet MS"/>
            </a:endParaRPr>
          </a:p>
          <a:p>
            <a:pPr marL="228600" marR="0" lvl="0" indent="-49752" algn="l" rtl="0">
              <a:lnSpc>
                <a:spcPct val="80000"/>
              </a:lnSpc>
              <a:spcBef>
                <a:spcPts val="641"/>
              </a:spcBef>
              <a:spcAft>
                <a:spcPts val="300"/>
              </a:spcAft>
              <a:buClr>
                <a:srgbClr val="C3260C"/>
              </a:buClr>
              <a:buFont typeface="Georgia"/>
              <a:buNone/>
            </a:pPr>
            <a:endParaRPr sz="17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439228" y="739197"/>
            <a:ext cx="651251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C3260C"/>
              </a:buClr>
              <a:buSzPct val="25000"/>
              <a:buFont typeface="Georgia"/>
              <a:buNone/>
            </a:pPr>
            <a:r>
              <a:rPr lang="en-US" sz="3200" b="1" i="0" u="none" strike="noStrike" cap="none" baseline="0">
                <a:solidFill>
                  <a:schemeClr val="dk1"/>
                </a:solidFill>
                <a:latin typeface="Trebuchet MS"/>
                <a:ea typeface="Trebuchet MS"/>
                <a:cs typeface="Trebuchet MS"/>
                <a:sym typeface="Trebuchet MS"/>
              </a:rPr>
              <a:t>Lessons Learned</a:t>
            </a:r>
          </a:p>
        </p:txBody>
      </p:sp>
      <p:sp>
        <p:nvSpPr>
          <p:cNvPr id="196" name="Shape 196"/>
          <p:cNvSpPr txBox="1">
            <a:spLocks noGrp="1"/>
          </p:cNvSpPr>
          <p:nvPr>
            <p:ph type="body" idx="1"/>
          </p:nvPr>
        </p:nvSpPr>
        <p:spPr>
          <a:xfrm>
            <a:off x="1383145" y="1882505"/>
            <a:ext cx="6400799" cy="2081432"/>
          </a:xfrm>
          <a:prstGeom prst="rect">
            <a:avLst/>
          </a:prstGeom>
          <a:noFill/>
          <a:ln>
            <a:noFill/>
          </a:ln>
        </p:spPr>
        <p:txBody>
          <a:bodyPr lIns="91425" tIns="45700" rIns="91425" bIns="45700" anchor="t" anchorCtr="0">
            <a:noAutofit/>
          </a:bodyPr>
          <a:lstStyle/>
          <a:p>
            <a:pPr marL="228600" marR="0" lvl="0" indent="-190500" algn="ctr" rtl="0">
              <a:lnSpc>
                <a:spcPct val="90000"/>
              </a:lnSpc>
              <a:spcBef>
                <a:spcPts val="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Faculty Development</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Student Dialogue</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Discipleship in Practice</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Institutional Culture Transformed</a:t>
            </a:r>
          </a:p>
          <a:p>
            <a:pPr marL="228600" marR="0" lvl="0" indent="-190500" algn="ctr" rtl="0">
              <a:lnSpc>
                <a:spcPct val="90000"/>
              </a:lnSpc>
              <a:spcBef>
                <a:spcPts val="740"/>
              </a:spcBef>
              <a:spcAft>
                <a:spcPts val="0"/>
              </a:spcAft>
              <a:buClr>
                <a:srgbClr val="C3260C"/>
              </a:buClr>
              <a:buSzPct val="130000"/>
              <a:buFont typeface="Georgia"/>
              <a:buChar char="*"/>
            </a:pPr>
            <a:r>
              <a:rPr lang="en-US" sz="2200" b="0" i="0" u="none" strike="noStrike" cap="none" baseline="0" dirty="0">
                <a:solidFill>
                  <a:srgbClr val="3F3F3F"/>
                </a:solidFill>
                <a:latin typeface="Trebuchet MS"/>
                <a:ea typeface="Trebuchet MS"/>
                <a:cs typeface="Trebuchet MS"/>
                <a:sym typeface="Trebuchet MS"/>
              </a:rPr>
              <a:t>Community Enrichment</a:t>
            </a:r>
          </a:p>
          <a:p>
            <a:pPr marL="0" marR="0" indent="0" algn="ctr" rtl="0">
              <a:lnSpc>
                <a:spcPct val="90000"/>
              </a:lnSpc>
              <a:spcBef>
                <a:spcPts val="740"/>
              </a:spcBef>
              <a:spcAft>
                <a:spcPts val="0"/>
              </a:spcAft>
              <a:buNone/>
            </a:pPr>
            <a:endParaRPr sz="2200" dirty="0">
              <a:solidFill>
                <a:srgbClr val="3F3F3F"/>
              </a:solidFill>
              <a:latin typeface="Trebuchet MS"/>
              <a:ea typeface="Trebuchet MS"/>
              <a:cs typeface="Trebuchet MS"/>
              <a:sym typeface="Trebuchet MS"/>
            </a:endParaRPr>
          </a:p>
          <a:p>
            <a:pPr marL="0" marR="0" indent="0" algn="ctr" rtl="0">
              <a:lnSpc>
                <a:spcPct val="90000"/>
              </a:lnSpc>
              <a:spcBef>
                <a:spcPts val="740"/>
              </a:spcBef>
              <a:spcAft>
                <a:spcPts val="0"/>
              </a:spcAft>
              <a:buNone/>
            </a:pPr>
            <a:r>
              <a:rPr lang="en-US" sz="2200" dirty="0">
                <a:solidFill>
                  <a:schemeClr val="tx1"/>
                </a:solidFill>
                <a:latin typeface="Trebuchet MS"/>
                <a:ea typeface="Trebuchet MS"/>
                <a:cs typeface="Trebuchet MS"/>
                <a:sym typeface="Trebuchet MS"/>
              </a:rPr>
              <a:t>Follow Up:</a:t>
            </a:r>
          </a:p>
          <a:p>
            <a:pPr marL="0" marR="0" lvl="0" indent="0" algn="ctr" rtl="0">
              <a:lnSpc>
                <a:spcPct val="90000"/>
              </a:lnSpc>
              <a:spcBef>
                <a:spcPts val="740"/>
              </a:spcBef>
              <a:spcAft>
                <a:spcPts val="0"/>
              </a:spcAft>
              <a:buNone/>
            </a:pPr>
            <a:r>
              <a:rPr lang="en-US" sz="2200" u="sng" dirty="0">
                <a:solidFill>
                  <a:schemeClr val="tx1"/>
                </a:solidFill>
                <a:latin typeface="Trebuchet MS"/>
                <a:ea typeface="Trebuchet MS"/>
                <a:cs typeface="Trebuchet MS"/>
                <a:sym typeface="Trebuchet MS"/>
                <a:hlinkClick r:id="rId3"/>
              </a:rPr>
              <a:t>thompson@pepperdine.edu</a:t>
            </a:r>
            <a:r>
              <a:rPr lang="en-US" sz="2200" dirty="0">
                <a:solidFill>
                  <a:schemeClr val="tx1"/>
                </a:solidFill>
                <a:latin typeface="Trebuchet MS"/>
                <a:ea typeface="Trebuchet MS"/>
                <a:cs typeface="Trebuchet MS"/>
                <a:sym typeface="Trebuchet MS"/>
              </a:rPr>
              <a:t> </a:t>
            </a:r>
          </a:p>
          <a:p>
            <a:pPr marL="228600" marR="0" lvl="0" indent="-8890" algn="ctr" rtl="0">
              <a:lnSpc>
                <a:spcPct val="90000"/>
              </a:lnSpc>
              <a:spcBef>
                <a:spcPts val="740"/>
              </a:spcBef>
              <a:spcAft>
                <a:spcPts val="300"/>
              </a:spcAft>
              <a:buClr>
                <a:srgbClr val="C3260C"/>
              </a:buClr>
              <a:buFont typeface="Georgia"/>
              <a:buNone/>
            </a:pPr>
            <a:endParaRPr sz="22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2191271" y="186531"/>
            <a:ext cx="6456815"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Lilly Endowment Inc. is an Indianapolis-based, private philanthropic foundation created in 1937 by three members of the Lilly family -- J.K. Lilly Sr. and sons J.K. Jr. and Eli -- through gifts of stock in their pharmaceutical business, Eli Lilly and Company.</a:t>
            </a:r>
          </a:p>
        </p:txBody>
      </p:sp>
      <p:sp>
        <p:nvSpPr>
          <p:cNvPr id="103" name="Shape 103"/>
          <p:cNvSpPr txBox="1"/>
          <p:nvPr/>
        </p:nvSpPr>
        <p:spPr>
          <a:xfrm>
            <a:off x="576747" y="1839089"/>
            <a:ext cx="7990500" cy="5632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Program for the </a:t>
            </a:r>
            <a:r>
              <a:rPr lang="en-US" sz="1800" b="1" i="0" u="none" strike="noStrike" cap="none" baseline="0" dirty="0">
                <a:solidFill>
                  <a:schemeClr val="dk1"/>
                </a:solidFill>
                <a:latin typeface="Calibri"/>
                <a:ea typeface="Calibri"/>
                <a:cs typeface="Calibri"/>
                <a:sym typeface="Calibri"/>
              </a:rPr>
              <a:t>Theological Exploration of Vocation</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dirty="0">
                <a:solidFill>
                  <a:srgbClr val="E36C09"/>
                </a:solidFill>
                <a:latin typeface="Calibri"/>
                <a:ea typeface="Calibri"/>
                <a:cs typeface="Calibri"/>
                <a:sym typeface="Calibri"/>
              </a:rPr>
              <a:t>2002-07 </a:t>
            </a:r>
          </a:p>
          <a:p>
            <a:pPr marL="0" marR="0" lvl="0" indent="0" algn="l" rtl="0">
              <a:spcBef>
                <a:spcPts val="0"/>
              </a:spcBef>
              <a:buSzPct val="25000"/>
              <a:buNone/>
            </a:pPr>
            <a:r>
              <a:rPr lang="en-US" sz="1800" b="1" i="0" u="none" strike="noStrike" cap="none" baseline="0" dirty="0">
                <a:solidFill>
                  <a:schemeClr val="dk1"/>
                </a:solidFill>
                <a:latin typeface="Calibri"/>
                <a:ea typeface="Calibri"/>
                <a:cs typeface="Calibri"/>
                <a:sym typeface="Calibri"/>
              </a:rPr>
              <a:t>Pepperdine requests funding for proposal entitled “The Pepperdine Voyage: Nurturing Lives of Purpose, Service, and Leadership.”  </a:t>
            </a:r>
          </a:p>
          <a:p>
            <a:pPr marL="0" marR="0" lvl="0" indent="0" algn="l" rtl="0">
              <a:spcBef>
                <a:spcPts val="0"/>
              </a:spcBef>
              <a:buSzPct val="25000"/>
              <a:buNone/>
            </a:pPr>
            <a:r>
              <a:rPr lang="en-US" sz="1800" b="1"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US" sz="1800" b="1" dirty="0">
                <a:latin typeface="Calibri"/>
                <a:ea typeface="Calibri"/>
                <a:cs typeface="Calibri"/>
                <a:sym typeface="Calibri"/>
              </a:rPr>
              <a:t>	</a:t>
            </a:r>
            <a:r>
              <a:rPr lang="en-US" sz="1800" b="1" i="0" u="none" strike="noStrike" cap="none" baseline="0" dirty="0" smtClean="0">
                <a:solidFill>
                  <a:srgbClr val="783F04"/>
                </a:solidFill>
                <a:latin typeface="Calibri"/>
                <a:ea typeface="Calibri"/>
                <a:cs typeface="Calibri"/>
                <a:sym typeface="Calibri"/>
              </a:rPr>
              <a:t>$</a:t>
            </a:r>
            <a:r>
              <a:rPr lang="en-US" sz="1800" b="1" i="0" u="none" strike="noStrike" cap="none" baseline="0" dirty="0">
                <a:solidFill>
                  <a:srgbClr val="783F04"/>
                </a:solidFill>
                <a:latin typeface="Calibri"/>
                <a:ea typeface="Calibri"/>
                <a:cs typeface="Calibri"/>
                <a:sym typeface="Calibri"/>
              </a:rPr>
              <a:t>2M</a:t>
            </a:r>
            <a:r>
              <a:rPr lang="en-US" sz="1800" b="1" dirty="0">
                <a:solidFill>
                  <a:srgbClr val="783F04"/>
                </a:solidFill>
                <a:latin typeface="Calibri"/>
                <a:ea typeface="Calibri"/>
                <a:cs typeface="Calibri"/>
                <a:sym typeface="Calibri"/>
              </a:rPr>
              <a:t> f</a:t>
            </a:r>
            <a:r>
              <a:rPr lang="en-US" sz="1800" b="1" i="0" u="none" strike="noStrike" cap="none" baseline="0" dirty="0">
                <a:solidFill>
                  <a:srgbClr val="783F04"/>
                </a:solidFill>
                <a:latin typeface="Calibri"/>
                <a:ea typeface="Calibri"/>
                <a:cs typeface="Calibri"/>
                <a:sym typeface="Calibri"/>
              </a:rPr>
              <a:t>unding provided for 5 years </a:t>
            </a:r>
          </a:p>
          <a:p>
            <a:pPr marL="0" marR="0" lvl="0" indent="0" algn="l" rtl="0">
              <a:spcBef>
                <a:spcPts val="0"/>
              </a:spcBef>
              <a:buSzPct val="25000"/>
              <a:buNone/>
            </a:pPr>
            <a:r>
              <a:rPr lang="en-US" sz="1800" b="0" i="0" u="none" strike="noStrike" cap="none" baseline="0" dirty="0">
                <a:solidFill>
                  <a:srgbClr val="974806"/>
                </a:solidFill>
                <a:latin typeface="Calibri"/>
                <a:ea typeface="Calibri"/>
                <a:cs typeface="Calibri"/>
                <a:sym typeface="Calibri"/>
              </a:rPr>
              <a:t>	</a:t>
            </a:r>
          </a:p>
          <a:p>
            <a:pPr marL="0" marR="0" lvl="0" indent="0" algn="l" rtl="0">
              <a:spcBef>
                <a:spcPts val="0"/>
              </a:spcBef>
              <a:buSzPct val="25000"/>
              <a:buNone/>
            </a:pPr>
            <a:r>
              <a:rPr lang="en-US" sz="1800" b="1" i="0" u="none" strike="noStrike" cap="none" baseline="0" dirty="0">
                <a:solidFill>
                  <a:srgbClr val="E46C0A"/>
                </a:solidFill>
                <a:latin typeface="Calibri"/>
                <a:ea typeface="Calibri"/>
                <a:cs typeface="Calibri"/>
                <a:sym typeface="Calibri"/>
              </a:rPr>
              <a:t>2008-11</a:t>
            </a:r>
          </a:p>
          <a:p>
            <a:pPr marL="0" marR="0" lvl="0" indent="457200" algn="l" rtl="0">
              <a:spcBef>
                <a:spcPts val="0"/>
              </a:spcBef>
              <a:buSzPct val="25000"/>
              <a:buNone/>
            </a:pPr>
            <a:r>
              <a:rPr lang="en-US" sz="1800" b="1" dirty="0" smtClean="0">
                <a:solidFill>
                  <a:srgbClr val="783F04"/>
                </a:solidFill>
                <a:latin typeface="Calibri"/>
                <a:ea typeface="Calibri"/>
                <a:cs typeface="Calibri"/>
                <a:sym typeface="Calibri"/>
              </a:rPr>
              <a:t>	$</a:t>
            </a:r>
            <a:r>
              <a:rPr lang="en-US" sz="1800" b="1" dirty="0">
                <a:solidFill>
                  <a:srgbClr val="783F04"/>
                </a:solidFill>
                <a:latin typeface="Calibri"/>
                <a:ea typeface="Calibri"/>
                <a:cs typeface="Calibri"/>
                <a:sym typeface="Calibri"/>
              </a:rPr>
              <a:t>500K s</a:t>
            </a:r>
            <a:r>
              <a:rPr lang="en-US" sz="1800" b="1" i="0" u="none" strike="noStrike" cap="none" baseline="0" dirty="0">
                <a:solidFill>
                  <a:srgbClr val="783F04"/>
                </a:solidFill>
                <a:latin typeface="Calibri"/>
                <a:ea typeface="Calibri"/>
                <a:cs typeface="Calibri"/>
                <a:sym typeface="Calibri"/>
              </a:rPr>
              <a:t>upplemental grant extends funding </a:t>
            </a:r>
            <a:r>
              <a:rPr lang="en-US" sz="1800" b="1" dirty="0">
                <a:solidFill>
                  <a:srgbClr val="783F04"/>
                </a:solidFill>
                <a:latin typeface="Calibri"/>
                <a:ea typeface="Calibri"/>
                <a:cs typeface="Calibri"/>
                <a:sym typeface="Calibri"/>
              </a:rPr>
              <a:t>3 years</a:t>
            </a:r>
          </a:p>
          <a:p>
            <a:pPr marL="0" marR="0" lvl="0" indent="0" algn="l" rtl="0">
              <a:spcBef>
                <a:spcPts val="0"/>
              </a:spcBef>
              <a:buNone/>
            </a:pPr>
            <a:endParaRPr sz="18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dirty="0">
                <a:solidFill>
                  <a:srgbClr val="E46C0A"/>
                </a:solidFill>
                <a:latin typeface="Calibri"/>
                <a:ea typeface="Calibri"/>
                <a:cs typeface="Calibri"/>
                <a:sym typeface="Calibri"/>
              </a:rPr>
              <a:t>2008-11</a:t>
            </a: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The Pepperdine Voyage continues…</a:t>
            </a:r>
          </a:p>
          <a:p>
            <a:pPr marL="914400" marR="0" lvl="1" indent="-342900" algn="l" rtl="0">
              <a:spcBef>
                <a:spcPts val="0"/>
              </a:spcBef>
              <a:buClr>
                <a:srgbClr val="783F04"/>
              </a:buClr>
              <a:buSzPct val="100000"/>
              <a:buFont typeface="Calibri"/>
              <a:buChar char="○"/>
            </a:pPr>
            <a:r>
              <a:rPr lang="en-US" sz="1800" b="1" i="0" u="none" strike="noStrike" cap="none" baseline="0" dirty="0">
                <a:solidFill>
                  <a:srgbClr val="783F04"/>
                </a:solidFill>
                <a:latin typeface="Calibri"/>
                <a:ea typeface="Calibri"/>
                <a:cs typeface="Calibri"/>
                <a:sym typeface="Calibri"/>
              </a:rPr>
              <a:t>New faculty retreat 	</a:t>
            </a:r>
          </a:p>
          <a:p>
            <a:pPr marL="914400" marR="0" lvl="1" indent="-342900" algn="l" rtl="0">
              <a:spcBef>
                <a:spcPts val="0"/>
              </a:spcBef>
              <a:buClr>
                <a:srgbClr val="783F04"/>
              </a:buClr>
              <a:buSzPct val="100000"/>
              <a:buFont typeface="Calibri"/>
              <a:buChar char="○"/>
            </a:pPr>
            <a:r>
              <a:rPr lang="en-US" sz="1800" b="1" i="0" u="none" strike="noStrike" cap="none" baseline="0" dirty="0">
                <a:solidFill>
                  <a:srgbClr val="783F04"/>
                </a:solidFill>
                <a:latin typeface="Calibri"/>
                <a:ea typeface="Calibri"/>
                <a:cs typeface="Calibri"/>
                <a:sym typeface="Calibri"/>
              </a:rPr>
              <a:t>Student Conversations regarding faith</a:t>
            </a:r>
          </a:p>
          <a:p>
            <a:pPr marL="914400" marR="0" lvl="1" indent="-342900" algn="l" rtl="0">
              <a:spcBef>
                <a:spcPts val="0"/>
              </a:spcBef>
              <a:buClr>
                <a:srgbClr val="783F04"/>
              </a:buClr>
              <a:buSzPct val="100000"/>
              <a:buFont typeface="Calibri"/>
              <a:buChar char="○"/>
            </a:pPr>
            <a:r>
              <a:rPr lang="en-US" sz="1800" b="1" i="0" u="none" strike="noStrike" cap="none" baseline="0" dirty="0">
                <a:solidFill>
                  <a:srgbClr val="783F04"/>
                </a:solidFill>
                <a:latin typeface="Calibri"/>
                <a:ea typeface="Calibri"/>
                <a:cs typeface="Calibri"/>
                <a:sym typeface="Calibri"/>
              </a:rPr>
              <a:t>Student Ministry Initiatives</a:t>
            </a:r>
          </a:p>
          <a:p>
            <a:pPr marR="0" lvl="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104" name="Shape 104"/>
          <p:cNvPicPr preferRelativeResize="0"/>
          <p:nvPr/>
        </p:nvPicPr>
        <p:blipFill rotWithShape="1">
          <a:blip r:embed="rId3">
            <a:alphaModFix/>
          </a:blip>
          <a:srcRect/>
          <a:stretch/>
        </p:blipFill>
        <p:spPr>
          <a:xfrm>
            <a:off x="839100" y="186531"/>
            <a:ext cx="989065" cy="16525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283025" y="339831"/>
            <a:ext cx="8365809" cy="6001643"/>
          </a:xfrm>
          <a:prstGeom prst="rect">
            <a:avLst/>
          </a:prstGeom>
          <a:noFill/>
          <a:ln w="9525" cap="flat">
            <a:solidFill>
              <a:srgbClr val="FF66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1" i="0" u="sng" strike="noStrike" cap="none" baseline="0">
                <a:solidFill>
                  <a:schemeClr val="dk1"/>
                </a:solidFill>
                <a:latin typeface="Calibri"/>
                <a:ea typeface="Calibri"/>
                <a:cs typeface="Calibri"/>
                <a:sym typeface="Calibri"/>
              </a:rPr>
              <a:t>The project includes the following five areas of emphasis.</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a:t>
            </a:r>
            <a:r>
              <a:rPr lang="en-US" sz="1600" b="1" i="0" u="none" strike="noStrike" cap="none" baseline="0">
                <a:solidFill>
                  <a:srgbClr val="E36C09"/>
                </a:solidFill>
                <a:latin typeface="Calibri"/>
                <a:ea typeface="Calibri"/>
                <a:cs typeface="Calibri"/>
                <a:sym typeface="Calibri"/>
              </a:rPr>
              <a:t>CURRICULAR COMPONENT </a:t>
            </a:r>
            <a:r>
              <a:rPr lang="en-US" sz="1600" b="0" i="0" u="none" strike="noStrike" cap="none" baseline="0">
                <a:solidFill>
                  <a:schemeClr val="dk1"/>
                </a:solidFill>
                <a:latin typeface="Calibri"/>
                <a:ea typeface="Calibri"/>
                <a:cs typeface="Calibri"/>
                <a:sym typeface="Calibri"/>
              </a:rPr>
              <a:t>that challenges undergraduate students to reflect on and live out t</a:t>
            </a:r>
            <a:r>
              <a:rPr lang="en-US" sz="1600">
                <a:solidFill>
                  <a:schemeClr val="dk1"/>
                </a:solidFill>
                <a:latin typeface="Calibri"/>
                <a:ea typeface="Calibri"/>
                <a:cs typeface="Calibri"/>
                <a:sym typeface="Calibri"/>
              </a:rPr>
              <a:t>he</a:t>
            </a:r>
            <a:r>
              <a:rPr lang="en-US" sz="1600" b="0" i="0" u="none" strike="noStrike" cap="none" baseline="0">
                <a:solidFill>
                  <a:schemeClr val="dk1"/>
                </a:solidFill>
                <a:latin typeface="Calibri"/>
                <a:ea typeface="Calibri"/>
                <a:cs typeface="Calibri"/>
                <a:sym typeface="Calibri"/>
              </a:rPr>
              <a:t>ir calling</a:t>
            </a:r>
            <a:r>
              <a:rPr lang="en-US" sz="1600">
                <a:solidFill>
                  <a:schemeClr val="dk1"/>
                </a:solidFill>
                <a:latin typeface="Calibri"/>
                <a:ea typeface="Calibri"/>
                <a:cs typeface="Calibri"/>
                <a:sym typeface="Calibri"/>
              </a:rPr>
              <a:t> throughout their four</a:t>
            </a:r>
            <a:r>
              <a:rPr lang="en-US" sz="1600" b="0" i="0" u="none" strike="noStrike" cap="none" baseline="0">
                <a:solidFill>
                  <a:schemeClr val="dk1"/>
                </a:solidFill>
                <a:latin typeface="Calibri"/>
                <a:ea typeface="Calibri"/>
                <a:cs typeface="Calibri"/>
                <a:sym typeface="Calibri"/>
              </a:rPr>
              <a:t> years.</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a:t>
            </a:r>
            <a:r>
              <a:rPr lang="en-US" sz="1600" b="1" i="0" u="none" strike="noStrike" cap="none" baseline="0">
                <a:solidFill>
                  <a:srgbClr val="E46C0A"/>
                </a:solidFill>
                <a:latin typeface="Calibri"/>
                <a:ea typeface="Calibri"/>
                <a:cs typeface="Calibri"/>
                <a:sym typeface="Calibri"/>
              </a:rPr>
              <a:t>CO-CURRICULAR COMPONENT </a:t>
            </a:r>
            <a:r>
              <a:rPr lang="en-US" sz="1600" b="0" i="0" u="none" strike="noStrike" cap="none" baseline="0">
                <a:solidFill>
                  <a:schemeClr val="dk1"/>
                </a:solidFill>
                <a:latin typeface="Calibri"/>
                <a:ea typeface="Calibri"/>
                <a:cs typeface="Calibri"/>
                <a:sym typeface="Calibri"/>
              </a:rPr>
              <a:t>that intersects with the academic component challeng</a:t>
            </a:r>
            <a:r>
              <a:rPr lang="en-US" sz="1600">
                <a:solidFill>
                  <a:schemeClr val="dk1"/>
                </a:solidFill>
                <a:latin typeface="Calibri"/>
                <a:ea typeface="Calibri"/>
                <a:cs typeface="Calibri"/>
                <a:sym typeface="Calibri"/>
              </a:rPr>
              <a:t>ing</a:t>
            </a:r>
            <a:r>
              <a:rPr lang="en-US" sz="1600" b="0" i="0" u="none" strike="noStrike" cap="none" baseline="0">
                <a:solidFill>
                  <a:schemeClr val="dk1"/>
                </a:solidFill>
                <a:latin typeface="Calibri"/>
                <a:ea typeface="Calibri"/>
                <a:cs typeface="Calibri"/>
                <a:sym typeface="Calibri"/>
              </a:rPr>
              <a:t> students to commit themselves in three specific areas: service, leadership, and Christian ministry.</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a:t>
            </a:r>
            <a:r>
              <a:rPr lang="en-US" sz="1600" b="1" i="0" u="none" strike="noStrike" cap="none" baseline="0">
                <a:solidFill>
                  <a:srgbClr val="E46C0A"/>
                </a:solidFill>
                <a:latin typeface="Calibri"/>
                <a:ea typeface="Calibri"/>
                <a:cs typeface="Calibri"/>
                <a:sym typeface="Calibri"/>
              </a:rPr>
              <a:t>FACULTY/STAFF DEVELOPMENT COMPONENT </a:t>
            </a:r>
            <a:r>
              <a:rPr lang="en-US" sz="1600" b="0" i="0" u="none" strike="noStrike" cap="none" baseline="0">
                <a:solidFill>
                  <a:schemeClr val="dk1"/>
                </a:solidFill>
                <a:latin typeface="Calibri"/>
                <a:ea typeface="Calibri"/>
                <a:cs typeface="Calibri"/>
                <a:sym typeface="Calibri"/>
              </a:rPr>
              <a:t>that is grounded in the conviction, strongly affirmed by the Lilly Endowment, that all participants— faculty in particular—must be encouraged to think theologically about vocation. If we fail to do this, then we can hardly expect students to be able to explore vocation from a theological perspective.</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a:t>
            </a:r>
            <a:r>
              <a:rPr lang="en-US" sz="1600" b="1" i="0" u="none" strike="noStrike" cap="none" baseline="0">
                <a:solidFill>
                  <a:srgbClr val="E46C0A"/>
                </a:solidFill>
                <a:latin typeface="Calibri"/>
                <a:ea typeface="Calibri"/>
                <a:cs typeface="Calibri"/>
                <a:sym typeface="Calibri"/>
              </a:rPr>
              <a:t>MINISTRY COMPONENT </a:t>
            </a:r>
            <a:r>
              <a:rPr lang="en-US" sz="1600" b="0" i="0" u="none" strike="noStrike" cap="none" baseline="0">
                <a:solidFill>
                  <a:schemeClr val="dk1"/>
                </a:solidFill>
                <a:latin typeface="Calibri"/>
                <a:ea typeface="Calibri"/>
                <a:cs typeface="Calibri"/>
                <a:sym typeface="Calibri"/>
              </a:rPr>
              <a:t>that encourages all students, regardless of their majors or career plans</a:t>
            </a:r>
            <a:r>
              <a:rPr lang="en-US" sz="1600">
                <a:solidFill>
                  <a:schemeClr val="dk1"/>
                </a:solidFill>
                <a:latin typeface="Calibri"/>
                <a:ea typeface="Calibri"/>
                <a:cs typeface="Calibri"/>
                <a:sym typeface="Calibri"/>
              </a:rPr>
              <a:t>:</a:t>
            </a: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to think of their future careers in terms of Christian ministry, b) to consider formal, church-based ministry as a vocation, and (c) </a:t>
            </a:r>
            <a:r>
              <a:rPr lang="en-US" sz="1600">
                <a:solidFill>
                  <a:schemeClr val="dk1"/>
                </a:solidFill>
                <a:latin typeface="Calibri"/>
                <a:ea typeface="Calibri"/>
                <a:cs typeface="Calibri"/>
                <a:sym typeface="Calibri"/>
              </a:rPr>
              <a:t>allowing </a:t>
            </a:r>
            <a:r>
              <a:rPr lang="en-US" sz="1600" b="0" i="0" u="none" strike="noStrike" cap="none" baseline="0">
                <a:solidFill>
                  <a:schemeClr val="dk1"/>
                </a:solidFill>
                <a:latin typeface="Calibri"/>
                <a:ea typeface="Calibri"/>
                <a:cs typeface="Calibri"/>
                <a:sym typeface="Calibri"/>
              </a:rPr>
              <a:t>those students preparing for a vocation in the context of the church to broaden their vocational horizons through a meaningful internship program.</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 </a:t>
            </a:r>
            <a:r>
              <a:rPr lang="en-US" sz="1600" b="1" i="0" u="none" strike="noStrike" cap="none" baseline="0">
                <a:solidFill>
                  <a:srgbClr val="E46C0A"/>
                </a:solidFill>
                <a:latin typeface="Calibri"/>
                <a:ea typeface="Calibri"/>
                <a:cs typeface="Calibri"/>
                <a:sym typeface="Calibri"/>
              </a:rPr>
              <a:t>COMPONENT FOR THE FOUR PROFESSIONAL SCHOOLS </a:t>
            </a:r>
            <a:r>
              <a:rPr lang="en-US" sz="1600" b="0" i="0" u="none" strike="noStrike" cap="none" baseline="0">
                <a:solidFill>
                  <a:schemeClr val="dk1"/>
                </a:solidFill>
                <a:latin typeface="Calibri"/>
                <a:ea typeface="Calibri"/>
                <a:cs typeface="Calibri"/>
                <a:sym typeface="Calibri"/>
              </a:rPr>
              <a:t>that challenges students to envision their </a:t>
            </a:r>
            <a:r>
              <a:rPr lang="en-US" sz="1600">
                <a:solidFill>
                  <a:schemeClr val="dk1"/>
                </a:solidFill>
                <a:latin typeface="Calibri"/>
                <a:ea typeface="Calibri"/>
                <a:cs typeface="Calibri"/>
                <a:sym typeface="Calibri"/>
              </a:rPr>
              <a:t>entire lives</a:t>
            </a:r>
            <a:r>
              <a:rPr lang="en-US" sz="1600" b="0" i="0" u="none" strike="noStrike" cap="none" baseline="0">
                <a:solidFill>
                  <a:schemeClr val="dk1"/>
                </a:solidFill>
                <a:latin typeface="Calibri"/>
                <a:ea typeface="Calibri"/>
                <a:cs typeface="Calibri"/>
                <a:sym typeface="Calibri"/>
              </a:rPr>
              <a:t> as vocation.</a:t>
            </a:r>
          </a:p>
          <a:p>
            <a:pPr marL="0" marR="0" lvl="0" indent="0" algn="l" rtl="0">
              <a:spcBef>
                <a:spcPts val="0"/>
              </a:spcBef>
              <a:buNone/>
            </a:pPr>
            <a:endParaRPr sz="16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226781" y="180810"/>
            <a:ext cx="8753700" cy="6296700"/>
          </a:xfrm>
          <a:prstGeom prst="rect">
            <a:avLst/>
          </a:prstGeom>
          <a:noFill/>
          <a:ln>
            <a:noFill/>
          </a:ln>
        </p:spPr>
        <p:txBody>
          <a:bodyPr lIns="91425" tIns="45700" rIns="91425" bIns="45700" anchor="t" anchorCtr="0">
            <a:noAutofit/>
          </a:bodyPr>
          <a:lstStyle/>
          <a:p>
            <a:pPr marL="0" marR="0" lvl="0" indent="0" algn="l" rtl="0">
              <a:spcBef>
                <a:spcPts val="0"/>
              </a:spcBef>
              <a:buClr>
                <a:srgbClr val="993300"/>
              </a:buClr>
              <a:buSzPct val="25000"/>
              <a:buFont typeface="Arial"/>
              <a:buNone/>
            </a:pPr>
            <a:r>
              <a:rPr lang="en-US" sz="2400" b="1" i="0" u="none" strike="noStrike" cap="none" baseline="0">
                <a:solidFill>
                  <a:srgbClr val="993300"/>
                </a:solidFill>
                <a:latin typeface="Calibri"/>
                <a:ea typeface="Calibri"/>
                <a:cs typeface="Calibri"/>
                <a:sym typeface="Calibri"/>
              </a:rPr>
              <a:t>The Pepperdine Voyage: Curriculum and Co-curriculum</a:t>
            </a:r>
          </a:p>
        </p:txBody>
      </p:sp>
      <p:sp>
        <p:nvSpPr>
          <p:cNvPr id="115" name="Shape 115"/>
          <p:cNvSpPr txBox="1"/>
          <p:nvPr/>
        </p:nvSpPr>
        <p:spPr>
          <a:xfrm>
            <a:off x="327999" y="686025"/>
            <a:ext cx="5140800" cy="646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First Year Program: </a:t>
            </a:r>
          </a:p>
          <a:p>
            <a:pPr marL="0" marR="0" lvl="0" indent="0" algn="l" rtl="0">
              <a:spcBef>
                <a:spcPts val="0"/>
              </a:spcBef>
              <a:buNone/>
            </a:pPr>
            <a:endParaRPr sz="1800">
              <a:solidFill>
                <a:schemeClr val="dk1"/>
              </a:solidFill>
              <a:latin typeface="Calibri"/>
              <a:ea typeface="Calibri"/>
              <a:cs typeface="Calibri"/>
              <a:sym typeface="Calibri"/>
            </a:endParaRPr>
          </a:p>
          <a:p>
            <a:pPr marL="457200" marR="0" lvl="0" indent="-342900" algn="l" rtl="0">
              <a:spcBef>
                <a:spcPts val="0"/>
              </a:spcBef>
              <a:buClr>
                <a:srgbClr val="974806"/>
              </a:buClr>
              <a:buSzPct val="100000"/>
              <a:buFont typeface="Calibri"/>
              <a:buChar char="●"/>
            </a:pPr>
            <a:r>
              <a:rPr lang="en-US" sz="1800" b="0" i="0" u="none" strike="noStrike" cap="none" baseline="0">
                <a:solidFill>
                  <a:srgbClr val="974806"/>
                </a:solidFill>
                <a:latin typeface="Calibri"/>
                <a:ea typeface="Calibri"/>
                <a:cs typeface="Calibri"/>
                <a:sym typeface="Calibri"/>
              </a:rPr>
              <a:t>Integration of vocation dialogue into </a:t>
            </a:r>
          </a:p>
          <a:p>
            <a:pPr marR="0" lvl="0" indent="457200" algn="l" rtl="0">
              <a:spcBef>
                <a:spcPts val="0"/>
              </a:spcBef>
              <a:buNone/>
            </a:pPr>
            <a:r>
              <a:rPr lang="en-US" sz="1800" b="0" i="0" u="none" strike="noStrike" cap="none" baseline="0">
                <a:solidFill>
                  <a:srgbClr val="974806"/>
                </a:solidFill>
                <a:latin typeface="Calibri"/>
                <a:ea typeface="Calibri"/>
                <a:cs typeface="Calibri"/>
                <a:sym typeface="Calibri"/>
              </a:rPr>
              <a:t>academic content</a:t>
            </a:r>
          </a:p>
          <a:p>
            <a:pPr marL="457200" marR="0" lvl="0" indent="-342900" algn="l" rtl="0">
              <a:spcBef>
                <a:spcPts val="0"/>
              </a:spcBef>
              <a:buClr>
                <a:srgbClr val="974806"/>
              </a:buClr>
              <a:buSzPct val="100000"/>
              <a:buFont typeface="Calibri"/>
              <a:buChar char="●"/>
            </a:pPr>
            <a:r>
              <a:rPr lang="en-US" sz="1800" b="0" i="0" u="none" strike="noStrike" cap="none" baseline="0">
                <a:solidFill>
                  <a:srgbClr val="974806"/>
                </a:solidFill>
                <a:latin typeface="Calibri"/>
                <a:ea typeface="Calibri"/>
                <a:cs typeface="Calibri"/>
                <a:sym typeface="Calibri"/>
              </a:rPr>
              <a:t>Peer leaders for first year seminars</a:t>
            </a:r>
          </a:p>
          <a:p>
            <a:pPr marL="457200" marR="0" lvl="0" indent="-342900" algn="l" rtl="0">
              <a:spcBef>
                <a:spcPts val="0"/>
              </a:spcBef>
              <a:buClr>
                <a:srgbClr val="974806"/>
              </a:buClr>
              <a:buSzPct val="100000"/>
              <a:buFont typeface="Calibri"/>
              <a:buChar char="●"/>
            </a:pPr>
            <a:r>
              <a:rPr lang="en-US" sz="1800" b="0" i="0" u="none" strike="noStrike" cap="none" baseline="0">
                <a:solidFill>
                  <a:srgbClr val="974806"/>
                </a:solidFill>
                <a:latin typeface="Calibri"/>
                <a:ea typeface="Calibri"/>
                <a:cs typeface="Calibri"/>
                <a:sym typeface="Calibri"/>
              </a:rPr>
              <a:t>Point of Entry opportunities for service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Continuing the Voyage:</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457200" lvl="0" indent="-342900" rtl="0">
              <a:spcBef>
                <a:spcPts val="0"/>
              </a:spcBef>
              <a:buClr>
                <a:srgbClr val="974806"/>
              </a:buClr>
              <a:buSzPct val="100000"/>
              <a:buFont typeface="Calibri"/>
              <a:buChar char="●"/>
            </a:pPr>
            <a:r>
              <a:rPr lang="en-US" sz="1800" b="1">
                <a:solidFill>
                  <a:srgbClr val="974806"/>
                </a:solidFill>
                <a:latin typeface="Calibri"/>
                <a:ea typeface="Calibri"/>
                <a:cs typeface="Calibri"/>
                <a:sym typeface="Calibri"/>
              </a:rPr>
              <a:t>I</a:t>
            </a:r>
            <a:r>
              <a:rPr lang="en-US" sz="1800">
                <a:solidFill>
                  <a:srgbClr val="974806"/>
                </a:solidFill>
                <a:latin typeface="Calibri"/>
                <a:ea typeface="Calibri"/>
                <a:cs typeface="Calibri"/>
                <a:sym typeface="Calibri"/>
              </a:rPr>
              <a:t>nternship Program for Religion students</a:t>
            </a:r>
          </a:p>
          <a:p>
            <a:pPr marL="457200" lvl="0" indent="-342900" rtl="0">
              <a:spcBef>
                <a:spcPts val="0"/>
              </a:spcBef>
              <a:buClr>
                <a:srgbClr val="974806"/>
              </a:buClr>
              <a:buSzPct val="100000"/>
              <a:buFont typeface="Calibri"/>
              <a:buChar char="●"/>
            </a:pPr>
            <a:r>
              <a:rPr lang="en-US" sz="1800">
                <a:solidFill>
                  <a:srgbClr val="974806"/>
                </a:solidFill>
                <a:latin typeface="Calibri"/>
                <a:ea typeface="Calibri"/>
                <a:cs typeface="Calibri"/>
                <a:sym typeface="Calibri"/>
              </a:rPr>
              <a:t>Annual Women in Ministry Conference</a:t>
            </a:r>
          </a:p>
          <a:p>
            <a:pPr marL="457200" marR="0" lvl="0" indent="-342900" algn="l" rtl="0">
              <a:spcBef>
                <a:spcPts val="0"/>
              </a:spcBef>
              <a:buClr>
                <a:srgbClr val="974806"/>
              </a:buClr>
              <a:buSzPct val="100000"/>
              <a:buFont typeface="Calibri"/>
              <a:buChar char="●"/>
            </a:pPr>
            <a:r>
              <a:rPr lang="en-US" sz="1800" i="0" u="none" strike="noStrike" cap="none" baseline="0">
                <a:solidFill>
                  <a:srgbClr val="974806"/>
                </a:solidFill>
                <a:latin typeface="Calibri"/>
                <a:ea typeface="Calibri"/>
                <a:cs typeface="Calibri"/>
                <a:sym typeface="Calibri"/>
              </a:rPr>
              <a:t>Leadership through service program</a:t>
            </a:r>
          </a:p>
          <a:p>
            <a:pPr marL="457200" marR="0" lvl="0" indent="-342900" algn="l" rtl="0">
              <a:spcBef>
                <a:spcPts val="0"/>
              </a:spcBef>
              <a:buClr>
                <a:srgbClr val="974806"/>
              </a:buClr>
              <a:buSzPct val="100000"/>
              <a:buFont typeface="Calibri"/>
              <a:buChar char="●"/>
            </a:pPr>
            <a:r>
              <a:rPr lang="en-US" sz="1800" i="0" u="none" strike="noStrike" cap="none" baseline="0">
                <a:solidFill>
                  <a:srgbClr val="974806"/>
                </a:solidFill>
                <a:latin typeface="Calibri"/>
                <a:ea typeface="Calibri"/>
                <a:cs typeface="Calibri"/>
                <a:sym typeface="Calibri"/>
              </a:rPr>
              <a:t>Spiritual Life Advisors </a:t>
            </a:r>
            <a:r>
              <a:rPr lang="en-US" sz="1800">
                <a:solidFill>
                  <a:srgbClr val="974806"/>
                </a:solidFill>
                <a:latin typeface="Calibri"/>
                <a:ea typeface="Calibri"/>
                <a:cs typeface="Calibri"/>
                <a:sym typeface="Calibri"/>
              </a:rPr>
              <a:t>located</a:t>
            </a:r>
            <a:r>
              <a:rPr lang="en-US" sz="1800" i="0" u="none" strike="noStrike" cap="none" baseline="0">
                <a:solidFill>
                  <a:srgbClr val="974806"/>
                </a:solidFill>
                <a:latin typeface="Calibri"/>
                <a:ea typeface="Calibri"/>
                <a:cs typeface="Calibri"/>
                <a:sym typeface="Calibri"/>
              </a:rPr>
              <a:t> in student </a:t>
            </a:r>
          </a:p>
          <a:p>
            <a:pPr marR="0" lvl="0" indent="457200" algn="l" rtl="0">
              <a:spcBef>
                <a:spcPts val="0"/>
              </a:spcBef>
              <a:buNone/>
            </a:pPr>
            <a:r>
              <a:rPr lang="en-US" sz="1800" i="0" u="none" strike="noStrike" cap="none" baseline="0">
                <a:solidFill>
                  <a:srgbClr val="974806"/>
                </a:solidFill>
                <a:latin typeface="Calibri"/>
                <a:ea typeface="Calibri"/>
                <a:cs typeface="Calibri"/>
                <a:sym typeface="Calibri"/>
              </a:rPr>
              <a:t>housing </a:t>
            </a:r>
            <a:r>
              <a:rPr lang="en-US" sz="1800">
                <a:solidFill>
                  <a:srgbClr val="974806"/>
                </a:solidFill>
                <a:latin typeface="Calibri"/>
                <a:ea typeface="Calibri"/>
                <a:cs typeface="Calibri"/>
                <a:sym typeface="Calibri"/>
              </a:rPr>
              <a:t>community</a:t>
            </a:r>
          </a:p>
          <a:p>
            <a:pPr marL="457200" marR="0" lvl="0" indent="-342900" algn="l" rtl="0">
              <a:spcBef>
                <a:spcPts val="0"/>
              </a:spcBef>
              <a:buClr>
                <a:srgbClr val="974806"/>
              </a:buClr>
              <a:buSzPct val="100000"/>
              <a:buFont typeface="Calibri"/>
              <a:buChar char="●"/>
            </a:pPr>
            <a:r>
              <a:rPr lang="en-US" sz="1800" i="0" u="none" strike="noStrike" cap="none" baseline="0">
                <a:solidFill>
                  <a:srgbClr val="974806"/>
                </a:solidFill>
                <a:latin typeface="Calibri"/>
                <a:ea typeface="Calibri"/>
                <a:cs typeface="Calibri"/>
                <a:sym typeface="Calibri"/>
              </a:rPr>
              <a:t>Service components in International</a:t>
            </a:r>
            <a:r>
              <a:rPr lang="en-US" sz="1800">
                <a:solidFill>
                  <a:srgbClr val="974806"/>
                </a:solidFill>
                <a:latin typeface="Calibri"/>
                <a:ea typeface="Calibri"/>
                <a:cs typeface="Calibri"/>
                <a:sym typeface="Calibri"/>
              </a:rPr>
              <a:t> </a:t>
            </a:r>
            <a:r>
              <a:rPr lang="en-US" sz="1800" i="0" u="none" strike="noStrike" cap="none" baseline="0">
                <a:solidFill>
                  <a:srgbClr val="974806"/>
                </a:solidFill>
                <a:latin typeface="Calibri"/>
                <a:ea typeface="Calibri"/>
                <a:cs typeface="Calibri"/>
                <a:sym typeface="Calibri"/>
              </a:rPr>
              <a:t>Programs </a:t>
            </a:r>
          </a:p>
          <a:p>
            <a:pPr marR="0" lvl="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16" name="Shape 116"/>
          <p:cNvPicPr preferRelativeResize="0"/>
          <p:nvPr/>
        </p:nvPicPr>
        <p:blipFill rotWithShape="1">
          <a:blip r:embed="rId3">
            <a:alphaModFix/>
          </a:blip>
          <a:srcRect l="19255" r="22263"/>
          <a:stretch/>
        </p:blipFill>
        <p:spPr>
          <a:xfrm>
            <a:off x="5245500" y="1045550"/>
            <a:ext cx="3898499" cy="3332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188983" y="112827"/>
            <a:ext cx="8645082"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993300"/>
                </a:solidFill>
                <a:latin typeface="Calibri"/>
                <a:ea typeface="Calibri"/>
                <a:cs typeface="Calibri"/>
                <a:sym typeface="Calibri"/>
              </a:rPr>
              <a:t>The Pepperdine Voyage: Faculty Development</a:t>
            </a:r>
          </a:p>
        </p:txBody>
      </p:sp>
      <p:sp>
        <p:nvSpPr>
          <p:cNvPr id="122" name="Shape 122"/>
          <p:cNvSpPr txBox="1"/>
          <p:nvPr/>
        </p:nvSpPr>
        <p:spPr>
          <a:xfrm>
            <a:off x="506479" y="695437"/>
            <a:ext cx="7876859"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Funding for Curriculum Development</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 Addressing faith and vocation within specific academic disciplines</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Seminars: “Faith, Learning and Vocation”</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 vocation of the Christian university</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 vocation of the Christian scholar/teacher</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New Faculty Retreat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695600" y="3598135"/>
            <a:ext cx="5046682" cy="3028010"/>
          </a:xfrm>
          <a:prstGeom prst="rect">
            <a:avLst/>
          </a:prstGeom>
          <a:noFill/>
          <a:ln>
            <a:noFill/>
          </a:ln>
        </p:spPr>
      </p:pic>
      <p:sp>
        <p:nvSpPr>
          <p:cNvPr id="124" name="Shape 124"/>
          <p:cNvSpPr txBox="1"/>
          <p:nvPr/>
        </p:nvSpPr>
        <p:spPr>
          <a:xfrm>
            <a:off x="5866069" y="3840026"/>
            <a:ext cx="2864999" cy="2585322"/>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one week program at an international program site</a:t>
            </a:r>
          </a:p>
          <a:p>
            <a:pPr marL="285750" marR="0" lvl="0" indent="-171450" algn="l" rtl="0">
              <a:spcBef>
                <a:spcPts val="0"/>
              </a:spcBef>
              <a:buClr>
                <a:schemeClr val="dk1"/>
              </a:buClr>
              <a:buFont typeface="Calibri"/>
              <a:buNone/>
            </a:pPr>
            <a:endParaRPr sz="1800" b="0" i="0" u="none" strike="noStrike" cap="none" baseline="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full opportunity for reading, discussion, engagement of vocational content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457200" y="2362200"/>
            <a:ext cx="7924799" cy="2031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Mid-Career Retreat</a:t>
            </a:r>
          </a:p>
        </p:txBody>
      </p:sp>
      <p:pic>
        <p:nvPicPr>
          <p:cNvPr id="130" name="Shape 130"/>
          <p:cNvPicPr preferRelativeResize="0"/>
          <p:nvPr/>
        </p:nvPicPr>
        <p:blipFill rotWithShape="1">
          <a:blip r:embed="rId3">
            <a:alphaModFix/>
          </a:blip>
          <a:srcRect/>
          <a:stretch/>
        </p:blipFill>
        <p:spPr>
          <a:xfrm>
            <a:off x="533400" y="457200"/>
            <a:ext cx="2209799" cy="1768500"/>
          </a:xfrm>
          <a:prstGeom prst="rect">
            <a:avLst/>
          </a:prstGeom>
          <a:noFill/>
          <a:ln>
            <a:noFill/>
          </a:ln>
        </p:spPr>
      </p:pic>
      <p:pic>
        <p:nvPicPr>
          <p:cNvPr id="131" name="Shape 131"/>
          <p:cNvPicPr preferRelativeResize="0"/>
          <p:nvPr/>
        </p:nvPicPr>
        <p:blipFill rotWithShape="1">
          <a:blip r:embed="rId4">
            <a:alphaModFix/>
          </a:blip>
          <a:srcRect/>
          <a:stretch/>
        </p:blipFill>
        <p:spPr>
          <a:xfrm>
            <a:off x="6096000" y="4572000"/>
            <a:ext cx="2781300" cy="1854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09600" y="685800"/>
            <a:ext cx="7924799" cy="5354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OVERVIEW</a:t>
            </a:r>
          </a:p>
          <a:p>
            <a:pPr marL="0" marR="0" lvl="0" indent="0" algn="ctr" rtl="0">
              <a:lnSpc>
                <a:spcPct val="100000"/>
              </a:lnSpc>
              <a:spcBef>
                <a:spcPts val="90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Rationale: </a:t>
            </a:r>
          </a:p>
          <a:p>
            <a:pPr marL="914400" marR="0" lvl="1" indent="-342900" algn="l" rtl="0">
              <a:lnSpc>
                <a:spcPct val="100000"/>
              </a:lnSpc>
              <a:spcBef>
                <a:spcPts val="900"/>
              </a:spcBef>
              <a:spcAft>
                <a:spcPts val="0"/>
              </a:spcAft>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Faculty as the “Front Line” for Encouraging Students’ Sense of Vocation and Mission</a:t>
            </a:r>
          </a:p>
          <a:p>
            <a:pPr marL="914400" marR="0" lvl="1" indent="-342900" algn="l" rtl="0">
              <a:lnSpc>
                <a:spcPct val="100000"/>
              </a:lnSpc>
              <a:spcBef>
                <a:spcPts val="900"/>
              </a:spcBef>
              <a:spcAft>
                <a:spcPts val="0"/>
              </a:spcAft>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Desire to broaden faculty’s sense of mission beyond that of advancing scholarship in their discipline</a:t>
            </a:r>
          </a:p>
          <a:p>
            <a:pPr marL="457200" marR="0" lvl="0" indent="0" algn="l" rtl="0">
              <a:lnSpc>
                <a:spcPct val="100000"/>
              </a:lnSpc>
              <a:spcBef>
                <a:spcPts val="900"/>
              </a:spcBef>
              <a:spcAft>
                <a:spcPts val="0"/>
              </a:spcAft>
              <a:buNone/>
            </a:pPr>
            <a:endParaRPr sz="1800">
              <a:solidFill>
                <a:schemeClr val="dk1"/>
              </a:solidFil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Format: 7-10 Day Intensive Seminar on Faith, Learning, and Vocation</a:t>
            </a:r>
          </a:p>
          <a:p>
            <a:pPr marR="0" lvl="0" algn="l" rtl="0">
              <a:lnSpc>
                <a:spcPct val="100000"/>
              </a:lnSpc>
              <a:spcBef>
                <a:spcPts val="900"/>
              </a:spcBef>
              <a:spcAft>
                <a:spcPts val="0"/>
              </a:spcAft>
              <a:buNone/>
            </a:pPr>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Location: Pepperdine Study Abroad Facility (Florence, Buenos Aires, Lausanne)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685800" y="914400"/>
            <a:ext cx="7924799" cy="4524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Annual New Faculty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COMPONENTS</a:t>
            </a: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Daily Worship</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1-2: Vocational Stories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3-4: Scholars and Teachers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 5: What Makes a University </a:t>
            </a:r>
            <a:r>
              <a:rPr lang="en-US" sz="1800" b="0" i="1" u="none" strike="noStrike" cap="none" baseline="0">
                <a:solidFill>
                  <a:schemeClr val="dk1"/>
                </a:solidFill>
                <a:latin typeface="Arial"/>
                <a:ea typeface="Arial"/>
                <a:cs typeface="Arial"/>
                <a:sym typeface="Arial"/>
              </a:rPr>
              <a:t>Christian?</a:t>
            </a:r>
          </a:p>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42" name="Shape 142"/>
          <p:cNvPicPr preferRelativeResize="0"/>
          <p:nvPr/>
        </p:nvPicPr>
        <p:blipFill rotWithShape="1">
          <a:blip r:embed="rId3">
            <a:alphaModFix/>
          </a:blip>
          <a:srcRect/>
          <a:stretch/>
        </p:blipFill>
        <p:spPr>
          <a:xfrm>
            <a:off x="6934200" y="1828800"/>
            <a:ext cx="1817699" cy="2806799"/>
          </a:xfrm>
          <a:prstGeom prst="rect">
            <a:avLst/>
          </a:prstGeom>
          <a:noFill/>
          <a:ln>
            <a:noFill/>
          </a:ln>
        </p:spPr>
      </p:pic>
      <p:pic>
        <p:nvPicPr>
          <p:cNvPr id="143" name="Shape 143"/>
          <p:cNvPicPr preferRelativeResize="0"/>
          <p:nvPr/>
        </p:nvPicPr>
        <p:blipFill rotWithShape="1">
          <a:blip r:embed="rId4">
            <a:alphaModFix/>
          </a:blip>
          <a:srcRect/>
          <a:stretch/>
        </p:blipFill>
        <p:spPr>
          <a:xfrm>
            <a:off x="6019075" y="3163886"/>
            <a:ext cx="1912800" cy="2906700"/>
          </a:xfrm>
          <a:prstGeom prst="rect">
            <a:avLst/>
          </a:prstGeom>
          <a:noFill/>
          <a:ln>
            <a:noFill/>
          </a:ln>
        </p:spPr>
      </p:pic>
      <p:pic>
        <p:nvPicPr>
          <p:cNvPr id="144" name="Shape 144"/>
          <p:cNvPicPr preferRelativeResize="0"/>
          <p:nvPr/>
        </p:nvPicPr>
        <p:blipFill rotWithShape="1">
          <a:blip r:embed="rId5">
            <a:alphaModFix/>
          </a:blip>
          <a:srcRect/>
          <a:stretch/>
        </p:blipFill>
        <p:spPr>
          <a:xfrm>
            <a:off x="7315200" y="3962400"/>
            <a:ext cx="1620900" cy="2438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685800" y="914400"/>
            <a:ext cx="7924799" cy="438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Pepperdine University Center for Faith and Learning</a:t>
            </a:r>
          </a:p>
          <a:p>
            <a:pPr marL="0" marR="0" lvl="0" indent="0" algn="ctr" rtl="0">
              <a:lnSpc>
                <a:spcPct val="100000"/>
              </a:lnSpc>
              <a:spcBef>
                <a:spcPts val="90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Mid-Career Retreat</a:t>
            </a:r>
          </a:p>
          <a:p>
            <a:pPr marL="0" marR="0" lvl="0" indent="0" algn="ctr"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COMPONENTS</a:t>
            </a: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Daily Worship</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1-2: Vocational Stories</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Sessions 3-4: Faith and Learning, Teaching and 		        	Writing in the Second Half of Life</a:t>
            </a:r>
          </a:p>
          <a:p>
            <a:pPr marL="0" marR="0" lvl="0" indent="114300" algn="l" rtl="0">
              <a:lnSpc>
                <a:spcPct val="100000"/>
              </a:lnSpc>
              <a:spcBef>
                <a:spcPts val="900"/>
              </a:spcBef>
              <a:spcAft>
                <a:spcPts val="0"/>
              </a:spcAft>
              <a:buClr>
                <a:schemeClr val="dk1"/>
              </a:buClr>
              <a:buFont typeface="Noto Symbo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ct val="100000"/>
              <a:buFont typeface="Noto Symbol"/>
              <a:buChar char="➢"/>
            </a:pPr>
            <a:r>
              <a:rPr lang="en-US" sz="1800" b="0" i="0" u="none" strike="noStrike" cap="none" baseline="0">
                <a:solidFill>
                  <a:schemeClr val="dk1"/>
                </a:solidFill>
                <a:latin typeface="Arial"/>
                <a:ea typeface="Arial"/>
                <a:cs typeface="Arial"/>
                <a:sym typeface="Arial"/>
              </a:rPr>
              <a:t>Session 5: </a:t>
            </a:r>
            <a:r>
              <a:rPr lang="en-US" sz="1800" b="0" i="1" u="none" strike="noStrike" cap="none" baseline="0">
                <a:solidFill>
                  <a:schemeClr val="dk1"/>
                </a:solidFill>
                <a:latin typeface="Arial"/>
                <a:ea typeface="Arial"/>
                <a:cs typeface="Arial"/>
                <a:sym typeface="Arial"/>
              </a:rPr>
              <a:t>Falling Upward</a:t>
            </a:r>
          </a:p>
        </p:txBody>
      </p:sp>
      <p:pic>
        <p:nvPicPr>
          <p:cNvPr id="150" name="Shape 150"/>
          <p:cNvPicPr preferRelativeResize="0"/>
          <p:nvPr/>
        </p:nvPicPr>
        <p:blipFill rotWithShape="1">
          <a:blip r:embed="rId3">
            <a:alphaModFix/>
          </a:blip>
          <a:srcRect/>
          <a:stretch/>
        </p:blipFill>
        <p:spPr>
          <a:xfrm>
            <a:off x="6553200" y="3406775"/>
            <a:ext cx="2141400" cy="2905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1944</Words>
  <Application>Microsoft Office PowerPoint</Application>
  <PresentationFormat>On-screen Show (4:3)</PresentationFormat>
  <Paragraphs>223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Slipstream</vt:lpstr>
      <vt:lpstr>Vocational Discernment and Action: Building Mentoring Communities for Students, Faculty, and Staff through International Retreats and Faith Conversation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Discernment and Action: Building Mentoring Communities for Students, Faculty, and Staff through International Retreats and Faith Conversation</dc:title>
  <dc:creator>Thompson, Don</dc:creator>
  <cp:lastModifiedBy>Thompson, Don</cp:lastModifiedBy>
  <cp:revision>6</cp:revision>
  <dcterms:modified xsi:type="dcterms:W3CDTF">2015-05-01T21:10:50Z</dcterms:modified>
</cp:coreProperties>
</file>