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64" r:id="rId3"/>
    <p:sldId id="257" r:id="rId4"/>
    <p:sldId id="258" r:id="rId5"/>
    <p:sldId id="276" r:id="rId6"/>
    <p:sldId id="259" r:id="rId7"/>
    <p:sldId id="260" r:id="rId8"/>
    <p:sldId id="265" r:id="rId9"/>
    <p:sldId id="266" r:id="rId10"/>
    <p:sldId id="267" r:id="rId11"/>
    <p:sldId id="268" r:id="rId12"/>
    <p:sldId id="269" r:id="rId13"/>
    <p:sldId id="270" r:id="rId14"/>
    <p:sldId id="271" r:id="rId15"/>
    <p:sldId id="272" r:id="rId16"/>
    <p:sldId id="273" r:id="rId17"/>
    <p:sldId id="261" r:id="rId18"/>
    <p:sldId id="275" r:id="rId19"/>
    <p:sldId id="262" r:id="rId20"/>
    <p:sldId id="263" r:id="rId21"/>
    <p:sldId id="27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40"/>
    <a:srgbClr val="FF4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8" d="100"/>
          <a:sy n="108" d="100"/>
        </p:scale>
        <p:origin x="-2464" y="-7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FF2CF5-D38F-C54F-8AE9-981090242C7C}" type="datetimeFigureOut">
              <a:rPr lang="en-US" smtClean="0"/>
              <a:t>3/19/14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F3334E-6B71-174B-B2F3-5C120EB764A1}" type="slidenum">
              <a:rPr lang="en-US" smtClean="0"/>
              <a:t>‹#›</a:t>
            </a:fld>
            <a:endParaRPr lang="en-US"/>
          </a:p>
        </p:txBody>
      </p:sp>
    </p:spTree>
    <p:extLst>
      <p:ext uri="{BB962C8B-B14F-4D97-AF65-F5344CB8AC3E}">
        <p14:creationId xmlns:p14="http://schemas.microsoft.com/office/powerpoint/2010/main" val="16044390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(Target BMI range is 18.50 - 24.99 kg/m</a:t>
            </a:r>
            <a:r>
              <a:rPr lang="en-US" baseline="30000" dirty="0" smtClean="0"/>
              <a:t>2</a:t>
            </a:r>
            <a:r>
              <a:rPr lang="en-US" dirty="0" smtClean="0"/>
              <a:t>)</a:t>
            </a:r>
          </a:p>
          <a:p>
            <a:pPr marL="228600" indent="-228600">
              <a:buAutoNum type="arabicPeriod"/>
            </a:pPr>
            <a:r>
              <a:rPr lang="en-US" dirty="0" smtClean="0"/>
              <a:t>: (Target value is 90 mmHg)</a:t>
            </a:r>
          </a:p>
          <a:p>
            <a:pPr marL="228600" marR="0" lvl="1" indent="-228600" algn="l" defTabSz="457200" rtl="0" eaLnBrk="1" fontAlgn="auto" latinLnBrk="0" hangingPunct="1">
              <a:lnSpc>
                <a:spcPct val="100000"/>
              </a:lnSpc>
              <a:spcBef>
                <a:spcPts val="0"/>
              </a:spcBef>
              <a:spcAft>
                <a:spcPts val="0"/>
              </a:spcAft>
              <a:buClrTx/>
              <a:buSzTx/>
              <a:buFontTx/>
              <a:buAutoNum type="arabicPeriod" startAt="3"/>
              <a:tabLst/>
              <a:defRPr/>
            </a:pPr>
            <a:r>
              <a:rPr lang="en-US" dirty="0" smtClean="0"/>
              <a:t>(Target value is 80 </a:t>
            </a:r>
            <a:r>
              <a:rPr lang="en-US" dirty="0" err="1" smtClean="0"/>
              <a:t>bpm</a:t>
            </a:r>
            <a:r>
              <a:rPr lang="en-US" dirty="0" smtClean="0"/>
              <a:t>)</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4. (Argentina = 1, US = 2)</a:t>
            </a:r>
          </a:p>
          <a:p>
            <a:pPr marL="0" indent="0">
              <a:buNone/>
            </a:pPr>
            <a:r>
              <a:rPr lang="en-US" dirty="0" smtClean="0"/>
              <a:t>5. F=1, M=2 </a:t>
            </a:r>
          </a:p>
          <a:p>
            <a:pPr marL="0" indent="0">
              <a:buNone/>
            </a:pPr>
            <a:r>
              <a:rPr lang="en-US" dirty="0" smtClean="0"/>
              <a:t>6. </a:t>
            </a:r>
            <a:r>
              <a:rPr lang="en-US" sz="1200" kern="1200" dirty="0" smtClean="0">
                <a:solidFill>
                  <a:schemeClr val="tx1"/>
                </a:solidFill>
                <a:effectLst/>
                <a:latin typeface="+mn-lt"/>
                <a:ea typeface="+mn-ea"/>
                <a:cs typeface="+mn-cs"/>
              </a:rPr>
              <a:t>based on family health history: high cholesterol, diabetes, coronary artery disease, heart failure, stroke and lower limb artery disease</a:t>
            </a:r>
            <a:r>
              <a:rPr lang="en-US" dirty="0" smtClean="0">
                <a:effectLst/>
              </a:rPr>
              <a:t> </a:t>
            </a:r>
          </a:p>
          <a:p>
            <a:pPr marL="0" indent="0">
              <a:buNone/>
            </a:pPr>
            <a:r>
              <a:rPr lang="en-US" dirty="0" smtClean="0">
                <a:effectLst/>
              </a:rPr>
              <a:t>7. </a:t>
            </a:r>
            <a:r>
              <a:rPr lang="en-US" sz="1200" kern="1200" dirty="0" smtClean="0">
                <a:solidFill>
                  <a:schemeClr val="tx1"/>
                </a:solidFill>
                <a:effectLst/>
                <a:latin typeface="+mn-lt"/>
                <a:ea typeface="+mn-ea"/>
                <a:cs typeface="+mn-cs"/>
              </a:rPr>
              <a:t>based on individual’s knowledge that: diabetes causes CVD, high cholesterol causes CVD, smoking causes hypertension, smoking causes MI, smoking causes stroke, and smoking causes CVD</a:t>
            </a:r>
            <a:r>
              <a:rPr lang="en-US" dirty="0" smtClean="0">
                <a:effectLst/>
              </a:rPr>
              <a:t> </a:t>
            </a:r>
            <a:endParaRPr lang="en-US" dirty="0" smtClean="0"/>
          </a:p>
          <a:p>
            <a:pPr marL="0" indent="0">
              <a:buNone/>
            </a:pPr>
            <a:r>
              <a:rPr lang="en-US" dirty="0" smtClean="0"/>
              <a:t>8. </a:t>
            </a:r>
            <a:r>
              <a:rPr lang="en-US" sz="1200" kern="1200" dirty="0" smtClean="0">
                <a:solidFill>
                  <a:schemeClr val="tx1"/>
                </a:solidFill>
                <a:effectLst/>
                <a:latin typeface="+mn-lt"/>
                <a:ea typeface="+mn-ea"/>
                <a:cs typeface="+mn-cs"/>
              </a:rPr>
              <a:t>fast food consumer, participant regular exercise, daily consumer of two fruits &amp; vegetable items, daily consumer of diet soda, daily consumer of soda, former smoker, and current smoker</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A3F3334E-6B71-174B-B2F3-5C120EB764A1}" type="slidenum">
              <a:rPr lang="en-US" smtClean="0"/>
              <a:t>5</a:t>
            </a:fld>
            <a:endParaRPr lang="en-US"/>
          </a:p>
        </p:txBody>
      </p:sp>
    </p:spTree>
    <p:extLst>
      <p:ext uri="{BB962C8B-B14F-4D97-AF65-F5344CB8AC3E}">
        <p14:creationId xmlns:p14="http://schemas.microsoft.com/office/powerpoint/2010/main" val="3136845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5FE6FC-4A23-0248-9D84-F205C54A4561}" type="datetimeFigureOut">
              <a:rPr lang="en-US" smtClean="0"/>
              <a:pPr/>
              <a:t>3/19/14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7159B-1722-474B-A108-42983062917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5FE6FC-4A23-0248-9D84-F205C54A4561}" type="datetimeFigureOut">
              <a:rPr lang="en-US" smtClean="0"/>
              <a:pPr/>
              <a:t>3/19/14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7159B-1722-474B-A108-4298306291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5FE6FC-4A23-0248-9D84-F205C54A4561}" type="datetimeFigureOut">
              <a:rPr lang="en-US" smtClean="0"/>
              <a:pPr/>
              <a:t>3/19/14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7159B-1722-474B-A108-42983062917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5FE6FC-4A23-0248-9D84-F205C54A4561}" type="datetimeFigureOut">
              <a:rPr lang="en-US" smtClean="0"/>
              <a:pPr/>
              <a:t>3/19/14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7159B-1722-474B-A108-4298306291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5FE6FC-4A23-0248-9D84-F205C54A4561}" type="datetimeFigureOut">
              <a:rPr lang="en-US" smtClean="0"/>
              <a:pPr/>
              <a:t>3/19/14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7159B-1722-474B-A108-42983062917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5FE6FC-4A23-0248-9D84-F205C54A4561}" type="datetimeFigureOut">
              <a:rPr lang="en-US" smtClean="0"/>
              <a:pPr/>
              <a:t>3/19/14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7159B-1722-474B-A108-4298306291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5FE6FC-4A23-0248-9D84-F205C54A4561}" type="datetimeFigureOut">
              <a:rPr lang="en-US" smtClean="0"/>
              <a:pPr/>
              <a:t>3/19/14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F7159B-1722-474B-A108-4298306291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5FE6FC-4A23-0248-9D84-F205C54A4561}" type="datetimeFigureOut">
              <a:rPr lang="en-US" smtClean="0"/>
              <a:pPr/>
              <a:t>3/19/14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F7159B-1722-474B-A108-4298306291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5FE6FC-4A23-0248-9D84-F205C54A4561}" type="datetimeFigureOut">
              <a:rPr lang="en-US" smtClean="0"/>
              <a:pPr/>
              <a:t>3/19/14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F7159B-1722-474B-A108-4298306291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5FE6FC-4A23-0248-9D84-F205C54A4561}" type="datetimeFigureOut">
              <a:rPr lang="en-US" smtClean="0"/>
              <a:pPr/>
              <a:t>3/19/14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7159B-1722-474B-A108-4298306291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5FE6FC-4A23-0248-9D84-F205C54A4561}" type="datetimeFigureOut">
              <a:rPr lang="en-US" smtClean="0"/>
              <a:pPr/>
              <a:t>3/19/14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7159B-1722-474B-A108-42983062917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5FE6FC-4A23-0248-9D84-F205C54A4561}" type="datetimeFigureOut">
              <a:rPr lang="en-US" smtClean="0"/>
              <a:pPr/>
              <a:t>3/19/14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F7159B-1722-474B-A108-42983062917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1" Type="http://schemas.openxmlformats.org/officeDocument/2006/relationships/hyperlink" Target="http://www.ncbi.nlm.nih.gov/pubmed?term=Penedo%20F%5BAuthor%5D&amp;cauthor=true&amp;cauthor_uid=23117778" TargetMode="External"/><Relationship Id="rId12" Type="http://schemas.openxmlformats.org/officeDocument/2006/relationships/hyperlink" Target="http://www.ncbi.nlm.nih.gov/pubmed?term=Perreira%20K%5BAuthor%5D&amp;cauthor=true&amp;cauthor_uid=23117778" TargetMode="External"/><Relationship Id="rId13" Type="http://schemas.openxmlformats.org/officeDocument/2006/relationships/hyperlink" Target="http://www.ncbi.nlm.nih.gov/pubmed?term=Pirzada%20A%5BAuthor%5D&amp;cauthor=true&amp;cauthor_uid=23117778" TargetMode="External"/><Relationship Id="rId14" Type="http://schemas.openxmlformats.org/officeDocument/2006/relationships/hyperlink" Target="http://www.ncbi.nlm.nih.gov/pubmed?term=Schneiderman%20N%5BAuthor%5D&amp;cauthor=true&amp;cauthor_uid=23117778" TargetMode="External"/><Relationship Id="rId15" Type="http://schemas.openxmlformats.org/officeDocument/2006/relationships/hyperlink" Target="http://www.ncbi.nlm.nih.gov/pubmed?term=Wassertheil-Smoller%20S%5BAuthor%5D&amp;cauthor=true&amp;cauthor_uid=23117778" TargetMode="External"/><Relationship Id="rId16" Type="http://schemas.openxmlformats.org/officeDocument/2006/relationships/hyperlink" Target="http://www.ncbi.nlm.nih.gov/pubmed?term=Sorlie%20PD%5BAuthor%5D&amp;cauthor=true&amp;cauthor_uid=23117778" TargetMode="External"/><Relationship Id="rId17" Type="http://schemas.openxmlformats.org/officeDocument/2006/relationships/hyperlink" Target="http://www.ncbi.nlm.nih.gov/pubmed?term=Stamler%20J%5BAuthor%5D&amp;cauthor=true&amp;cauthor_uid=23117778" TargetMode="External"/><Relationship Id="rId1" Type="http://schemas.openxmlformats.org/officeDocument/2006/relationships/slideLayout" Target="../slideLayouts/slideLayout2.xml"/><Relationship Id="rId2" Type="http://schemas.openxmlformats.org/officeDocument/2006/relationships/hyperlink" Target="http://www.deis.gov.ar/publicaciones/archivos/Serie5Nro52.pdf" TargetMode="External"/><Relationship Id="rId3" Type="http://schemas.openxmlformats.org/officeDocument/2006/relationships/hyperlink" Target="http://www.ncbi.nlm.nih.gov/pubmed?term=Allison%20M%5BAuthor%5D&amp;cauthor=true&amp;cauthor_uid=23117778" TargetMode="External"/><Relationship Id="rId4" Type="http://schemas.openxmlformats.org/officeDocument/2006/relationships/hyperlink" Target="http://www.ncbi.nlm.nih.gov/pubmed?term=Cai%20J%5BAuthor%5D&amp;cauthor=true&amp;cauthor_uid=23117778" TargetMode="External"/><Relationship Id="rId5" Type="http://schemas.openxmlformats.org/officeDocument/2006/relationships/hyperlink" Target="http://www.ncbi.nlm.nih.gov/pubmed?term=Criqui%20MH%5BAuthor%5D&amp;cauthor=true&amp;cauthor_uid=23117778" TargetMode="External"/><Relationship Id="rId6" Type="http://schemas.openxmlformats.org/officeDocument/2006/relationships/hyperlink" Target="http://www.ncbi.nlm.nih.gov/pubmed?term=Gellman%20M%5BAuthor%5D&amp;cauthor=true&amp;cauthor_uid=23117778" TargetMode="External"/><Relationship Id="rId7" Type="http://schemas.openxmlformats.org/officeDocument/2006/relationships/hyperlink" Target="http://www.ncbi.nlm.nih.gov/pubmed?term=Giachello%20AL%5BAuthor%5D&amp;cauthor=true&amp;cauthor_uid=23117778" TargetMode="External"/><Relationship Id="rId8" Type="http://schemas.openxmlformats.org/officeDocument/2006/relationships/hyperlink" Target="http://www.ncbi.nlm.nih.gov/pubmed?term=Gouskova%20N%5BAuthor%5D&amp;cauthor=true&amp;cauthor_uid=23117778" TargetMode="External"/><Relationship Id="rId9" Type="http://schemas.openxmlformats.org/officeDocument/2006/relationships/hyperlink" Target="http://www.ncbi.nlm.nih.gov/pubmed?term=Kaplan%20RC%5BAuthor%5D&amp;cauthor=true&amp;cauthor_uid=23117778" TargetMode="External"/><Relationship Id="rId10" Type="http://schemas.openxmlformats.org/officeDocument/2006/relationships/hyperlink" Target="http://www.ncbi.nlm.nih.gov/pubmed?term=LaVange%20L%5BAuthor%5D&amp;cauthor=true&amp;cauthor_uid=23117778"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78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latin typeface="Britannic Bold"/>
                <a:cs typeface="Britannic Bold"/>
              </a:rPr>
              <a:t>Cardiovascular Health Among US and Argentine Students</a:t>
            </a:r>
            <a:endParaRPr lang="en-US" dirty="0">
              <a:solidFill>
                <a:schemeClr val="bg1"/>
              </a:solidFill>
              <a:latin typeface="Britannic Bold"/>
              <a:cs typeface="Britannic Bold"/>
            </a:endParaRPr>
          </a:p>
        </p:txBody>
      </p:sp>
      <p:sp>
        <p:nvSpPr>
          <p:cNvPr id="3" name="Subtitle 2"/>
          <p:cNvSpPr>
            <a:spLocks noGrp="1"/>
          </p:cNvSpPr>
          <p:nvPr>
            <p:ph type="subTitle" idx="1"/>
          </p:nvPr>
        </p:nvSpPr>
        <p:spPr>
          <a:xfrm>
            <a:off x="1371600" y="4224295"/>
            <a:ext cx="6400800" cy="1995526"/>
          </a:xfrm>
        </p:spPr>
        <p:txBody>
          <a:bodyPr>
            <a:normAutofit fontScale="85000" lnSpcReduction="20000"/>
          </a:bodyPr>
          <a:lstStyle/>
          <a:p>
            <a:r>
              <a:rPr lang="en-US" dirty="0" smtClean="0">
                <a:solidFill>
                  <a:srgbClr val="FFFFFF"/>
                </a:solidFill>
                <a:latin typeface="+mj-lt"/>
                <a:cs typeface="Cambria"/>
              </a:rPr>
              <a:t>A Comparative Study of Behaviors and Risk Factors  </a:t>
            </a:r>
          </a:p>
          <a:p>
            <a:endParaRPr lang="en-US" dirty="0" smtClean="0">
              <a:solidFill>
                <a:srgbClr val="FFFFFF"/>
              </a:solidFill>
              <a:latin typeface="+mj-lt"/>
              <a:cs typeface="Cambria"/>
            </a:endParaRPr>
          </a:p>
          <a:p>
            <a:r>
              <a:rPr lang="en-US" dirty="0" smtClean="0">
                <a:solidFill>
                  <a:srgbClr val="FFFFFF"/>
                </a:solidFill>
                <a:latin typeface="+mj-lt"/>
                <a:cs typeface="Cambria"/>
              </a:rPr>
              <a:t>By: Gina Fitzgerald, Gabriella Smith and Don Thompson  </a:t>
            </a:r>
            <a:endParaRPr lang="en-US" dirty="0">
              <a:solidFill>
                <a:srgbClr val="FFFFFF"/>
              </a:solidFill>
              <a:latin typeface="+mj-lt"/>
              <a:cs typeface="Cambria"/>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Female correlations</a:t>
            </a:r>
            <a:endParaRPr lang="en-US" dirty="0"/>
          </a:p>
        </p:txBody>
      </p:sp>
      <p:pic>
        <p:nvPicPr>
          <p:cNvPr id="4" name="image06.png" descr="Screen Shot 2014-03-08 at 1.19.34 PM.png"/>
          <p:cNvPicPr>
            <a:picLocks noGrp="1"/>
          </p:cNvPicPr>
          <p:nvPr>
            <p:ph idx="1"/>
          </p:nvPr>
        </p:nvPicPr>
        <p:blipFill>
          <a:blip r:embed="rId2"/>
          <a:srcRect l="2023" r="2023"/>
          <a:stretch>
            <a:fillRect/>
          </a:stretch>
        </p:blipFill>
        <p:spPr>
          <a:prstGeom prst="rect">
            <a:avLst/>
          </a:prstGeom>
          <a:ln/>
        </p:spPr>
      </p:pic>
    </p:spTree>
    <p:extLst>
      <p:ext uri="{BB962C8B-B14F-4D97-AF65-F5344CB8AC3E}">
        <p14:creationId xmlns:p14="http://schemas.microsoft.com/office/powerpoint/2010/main" val="1846564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Argentine Male correlations</a:t>
            </a:r>
            <a:endParaRPr lang="en-US" dirty="0"/>
          </a:p>
        </p:txBody>
      </p:sp>
      <p:pic>
        <p:nvPicPr>
          <p:cNvPr id="4" name="image04.png" descr="Screen Shot 2014-03-08 at 1.19.51 PM.png"/>
          <p:cNvPicPr>
            <a:picLocks noGrp="1"/>
          </p:cNvPicPr>
          <p:nvPr>
            <p:ph idx="1"/>
          </p:nvPr>
        </p:nvPicPr>
        <p:blipFill>
          <a:blip r:embed="rId2"/>
          <a:srcRect l="1794" r="1794"/>
          <a:stretch>
            <a:fillRect/>
          </a:stretch>
        </p:blipFill>
        <p:spPr>
          <a:prstGeom prst="rect">
            <a:avLst/>
          </a:prstGeom>
          <a:ln/>
        </p:spPr>
      </p:pic>
    </p:spTree>
    <p:extLst>
      <p:ext uri="{BB962C8B-B14F-4D97-AF65-F5344CB8AC3E}">
        <p14:creationId xmlns:p14="http://schemas.microsoft.com/office/powerpoint/2010/main" val="3651809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Argentine Female correlations </a:t>
            </a:r>
            <a:endParaRPr lang="en-US" dirty="0"/>
          </a:p>
        </p:txBody>
      </p:sp>
      <p:pic>
        <p:nvPicPr>
          <p:cNvPr id="4" name="image09.png" descr="Screen Shot 2014-03-08 at 1.21.05 PM.png"/>
          <p:cNvPicPr>
            <a:picLocks noGrp="1"/>
          </p:cNvPicPr>
          <p:nvPr>
            <p:ph idx="1"/>
          </p:nvPr>
        </p:nvPicPr>
        <p:blipFill>
          <a:blip r:embed="rId2"/>
          <a:srcRect l="2135" r="2135"/>
          <a:stretch>
            <a:fillRect/>
          </a:stretch>
        </p:blipFill>
        <p:spPr>
          <a:prstGeom prst="rect">
            <a:avLst/>
          </a:prstGeom>
          <a:ln/>
        </p:spPr>
      </p:pic>
    </p:spTree>
    <p:extLst>
      <p:ext uri="{BB962C8B-B14F-4D97-AF65-F5344CB8AC3E}">
        <p14:creationId xmlns:p14="http://schemas.microsoft.com/office/powerpoint/2010/main" val="2656198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Female group statistics </a:t>
            </a:r>
            <a:endParaRPr lang="en-US" dirty="0"/>
          </a:p>
        </p:txBody>
      </p:sp>
      <p:pic>
        <p:nvPicPr>
          <p:cNvPr id="4" name="image01.png" descr="Screen Shot 2014-03-08 at 1.43.12 PM.png"/>
          <p:cNvPicPr>
            <a:picLocks noGrp="1"/>
          </p:cNvPicPr>
          <p:nvPr>
            <p:ph idx="1"/>
          </p:nvPr>
        </p:nvPicPr>
        <p:blipFill>
          <a:blip r:embed="rId2"/>
          <a:srcRect l="535" r="535"/>
          <a:stretch>
            <a:fillRect/>
          </a:stretch>
        </p:blipFill>
        <p:spPr>
          <a:prstGeom prst="rect">
            <a:avLst/>
          </a:prstGeom>
          <a:ln/>
        </p:spPr>
      </p:pic>
    </p:spTree>
    <p:extLst>
      <p:ext uri="{BB962C8B-B14F-4D97-AF65-F5344CB8AC3E}">
        <p14:creationId xmlns:p14="http://schemas.microsoft.com/office/powerpoint/2010/main" val="3810638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Male group statistics </a:t>
            </a:r>
            <a:endParaRPr lang="en-US" dirty="0"/>
          </a:p>
        </p:txBody>
      </p:sp>
      <p:pic>
        <p:nvPicPr>
          <p:cNvPr id="4" name="image02.png" descr="Screen Shot 2014-03-08 at 1.45.12 PM.png"/>
          <p:cNvPicPr>
            <a:picLocks noGrp="1"/>
          </p:cNvPicPr>
          <p:nvPr>
            <p:ph idx="1"/>
          </p:nvPr>
        </p:nvPicPr>
        <p:blipFill>
          <a:blip r:embed="rId2"/>
          <a:srcRect l="911" r="911"/>
          <a:stretch>
            <a:fillRect/>
          </a:stretch>
        </p:blipFill>
        <p:spPr>
          <a:prstGeom prst="rect">
            <a:avLst/>
          </a:prstGeom>
          <a:ln/>
        </p:spPr>
      </p:pic>
    </p:spTree>
    <p:extLst>
      <p:ext uri="{BB962C8B-B14F-4D97-AF65-F5344CB8AC3E}">
        <p14:creationId xmlns:p14="http://schemas.microsoft.com/office/powerpoint/2010/main" val="4292181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Female T-tests</a:t>
            </a:r>
            <a:endParaRPr lang="en-US" dirty="0"/>
          </a:p>
        </p:txBody>
      </p:sp>
      <p:sp>
        <p:nvSpPr>
          <p:cNvPr id="5" name="Content Placeholder 4"/>
          <p:cNvSpPr>
            <a:spLocks noGrp="1"/>
          </p:cNvSpPr>
          <p:nvPr>
            <p:ph idx="1"/>
          </p:nvPr>
        </p:nvSpPr>
        <p:spPr/>
        <p:txBody>
          <a:bodyPr/>
          <a:lstStyle/>
          <a:p>
            <a:endParaRPr lang="en-US"/>
          </a:p>
        </p:txBody>
      </p:sp>
      <p:pic>
        <p:nvPicPr>
          <p:cNvPr id="6" name="image08.png" descr="Screen Shot 2014-03-08 at 1.20.42 PM.png"/>
          <p:cNvPicPr/>
          <p:nvPr/>
        </p:nvPicPr>
        <p:blipFill>
          <a:blip r:embed="rId2"/>
          <a:srcRect/>
          <a:stretch>
            <a:fillRect/>
          </a:stretch>
        </p:blipFill>
        <p:spPr>
          <a:xfrm>
            <a:off x="457200" y="1600201"/>
            <a:ext cx="8229600" cy="4525962"/>
          </a:xfrm>
          <a:prstGeom prst="rect">
            <a:avLst/>
          </a:prstGeom>
          <a:ln/>
        </p:spPr>
      </p:pic>
    </p:spTree>
    <p:extLst>
      <p:ext uri="{BB962C8B-B14F-4D97-AF65-F5344CB8AC3E}">
        <p14:creationId xmlns:p14="http://schemas.microsoft.com/office/powerpoint/2010/main" val="1417894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Male T-test</a:t>
            </a:r>
            <a:endParaRPr lang="en-US" dirty="0"/>
          </a:p>
        </p:txBody>
      </p:sp>
      <p:pic>
        <p:nvPicPr>
          <p:cNvPr id="11" name="image05.png" descr="Screen Shot 2014-03-08 at 1.20.21 PM.png"/>
          <p:cNvPicPr>
            <a:picLocks noGrp="1"/>
          </p:cNvPicPr>
          <p:nvPr>
            <p:ph idx="1"/>
          </p:nvPr>
        </p:nvPicPr>
        <p:blipFill>
          <a:blip r:embed="rId2"/>
          <a:srcRect t="-5533" b="-5533"/>
          <a:stretch>
            <a:fillRect/>
          </a:stretch>
        </p:blipFill>
        <p:spPr>
          <a:prstGeom prst="rect">
            <a:avLst/>
          </a:prstGeom>
          <a:ln/>
        </p:spPr>
      </p:pic>
    </p:spTree>
    <p:extLst>
      <p:ext uri="{BB962C8B-B14F-4D97-AF65-F5344CB8AC3E}">
        <p14:creationId xmlns:p14="http://schemas.microsoft.com/office/powerpoint/2010/main" val="1899592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idx="1"/>
          </p:nvPr>
        </p:nvSpPr>
        <p:spPr/>
        <p:txBody>
          <a:bodyPr>
            <a:normAutofit fontScale="70000" lnSpcReduction="20000"/>
          </a:bodyPr>
          <a:lstStyle/>
          <a:p>
            <a:r>
              <a:rPr lang="en-US" dirty="0"/>
              <a:t>C</a:t>
            </a:r>
            <a:r>
              <a:rPr lang="en-US" dirty="0" smtClean="0"/>
              <a:t>ross </a:t>
            </a:r>
            <a:r>
              <a:rPr lang="en-US" dirty="0"/>
              <a:t>culturally, correlations exist between CVD risk factors and CV behaviors that are consistent in both populations. </a:t>
            </a:r>
            <a:r>
              <a:rPr lang="en-US" dirty="0" smtClean="0"/>
              <a:t>Mean Arterial Pressure is significantly correlated with</a:t>
            </a:r>
          </a:p>
          <a:p>
            <a:pPr lvl="1"/>
            <a:r>
              <a:rPr lang="en-US" dirty="0" smtClean="0"/>
              <a:t>Health habit, </a:t>
            </a:r>
          </a:p>
          <a:p>
            <a:pPr lvl="1"/>
            <a:r>
              <a:rPr lang="en-US" dirty="0" smtClean="0"/>
              <a:t>health knowledge</a:t>
            </a:r>
          </a:p>
          <a:p>
            <a:pPr lvl="1"/>
            <a:r>
              <a:rPr lang="en-US" dirty="0" smtClean="0"/>
              <a:t> </a:t>
            </a:r>
            <a:r>
              <a:rPr lang="en-US" dirty="0"/>
              <a:t>health history </a:t>
            </a:r>
          </a:p>
          <a:p>
            <a:pPr lvl="1"/>
            <a:r>
              <a:rPr lang="en-US" dirty="0" smtClean="0"/>
              <a:t>BMI </a:t>
            </a:r>
            <a:endParaRPr lang="en-US" dirty="0"/>
          </a:p>
          <a:p>
            <a:r>
              <a:rPr lang="en-US" dirty="0"/>
              <a:t>T-tests showed that population groups with higher CVD risk factor means also had lower behavior means, indicating that populations with poor CVD behavior correlate with accumulation of CVD risk factors. </a:t>
            </a:r>
          </a:p>
          <a:p>
            <a:r>
              <a:rPr lang="en-US" dirty="0"/>
              <a:t>We can infer/speculate that a way to improve young adult CV health is to improve health habits and health knowledge.  </a:t>
            </a:r>
          </a:p>
          <a:p>
            <a:pPr marL="0" indent="0">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Improvements </a:t>
            </a:r>
            <a:endParaRPr lang="en-US" dirty="0"/>
          </a:p>
        </p:txBody>
      </p:sp>
      <p:sp>
        <p:nvSpPr>
          <p:cNvPr id="3" name="Content Placeholder 2"/>
          <p:cNvSpPr>
            <a:spLocks noGrp="1"/>
          </p:cNvSpPr>
          <p:nvPr>
            <p:ph idx="1"/>
          </p:nvPr>
        </p:nvSpPr>
        <p:spPr/>
        <p:txBody>
          <a:bodyPr/>
          <a:lstStyle/>
          <a:p>
            <a:r>
              <a:rPr lang="en-US" dirty="0" smtClean="0"/>
              <a:t>Take physical data in more relaxed setting </a:t>
            </a:r>
          </a:p>
          <a:p>
            <a:pPr lvl="1"/>
            <a:r>
              <a:rPr lang="en-US" dirty="0" smtClean="0"/>
              <a:t>More accurate resting heart rates</a:t>
            </a:r>
          </a:p>
          <a:p>
            <a:r>
              <a:rPr lang="en-US" dirty="0" smtClean="0"/>
              <a:t>More comprehensive survey</a:t>
            </a:r>
          </a:p>
          <a:p>
            <a:pPr lvl="1"/>
            <a:r>
              <a:rPr lang="en-US" dirty="0" smtClean="0"/>
              <a:t>Minimize binary (Y/N) questions</a:t>
            </a:r>
          </a:p>
          <a:p>
            <a:pPr lvl="1"/>
            <a:r>
              <a:rPr lang="en-US" dirty="0" smtClean="0"/>
              <a:t>Quantify behavior to greater depth </a:t>
            </a:r>
          </a:p>
          <a:p>
            <a:r>
              <a:rPr lang="en-US" dirty="0" smtClean="0"/>
              <a:t>Track young adults into later adulthood and look for correlation </a:t>
            </a:r>
            <a:endParaRPr lang="en-US" dirty="0"/>
          </a:p>
        </p:txBody>
      </p:sp>
    </p:spTree>
    <p:extLst>
      <p:ext uri="{BB962C8B-B14F-4D97-AF65-F5344CB8AC3E}">
        <p14:creationId xmlns:p14="http://schemas.microsoft.com/office/powerpoint/2010/main" val="24151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 </a:t>
            </a:r>
            <a:endParaRPr lang="en-US" dirty="0"/>
          </a:p>
        </p:txBody>
      </p:sp>
      <p:sp>
        <p:nvSpPr>
          <p:cNvPr id="3" name="Content Placeholder 2"/>
          <p:cNvSpPr>
            <a:spLocks noGrp="1"/>
          </p:cNvSpPr>
          <p:nvPr>
            <p:ph idx="1"/>
          </p:nvPr>
        </p:nvSpPr>
        <p:spPr/>
        <p:txBody>
          <a:bodyPr/>
          <a:lstStyle/>
          <a:p>
            <a:pPr marL="0" indent="0">
              <a:buNone/>
            </a:pPr>
            <a:r>
              <a:rPr lang="en-US" dirty="0" smtClean="0"/>
              <a:t>We wish to thank the Natural Science Division and the Buenos Aires International Program of Pepperdine University for their support.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2456" y="82688"/>
            <a:ext cx="3187846" cy="1143000"/>
          </a:xfrm>
        </p:spPr>
        <p:txBody>
          <a:bodyPr/>
          <a:lstStyle/>
          <a:p>
            <a:r>
              <a:rPr lang="en-US" dirty="0" smtClean="0"/>
              <a:t>Abstract</a:t>
            </a:r>
            <a:endParaRPr lang="en-US" dirty="0"/>
          </a:p>
        </p:txBody>
      </p:sp>
      <p:sp>
        <p:nvSpPr>
          <p:cNvPr id="4" name="TextBox 3"/>
          <p:cNvSpPr txBox="1"/>
          <p:nvPr/>
        </p:nvSpPr>
        <p:spPr>
          <a:xfrm>
            <a:off x="457200" y="1049595"/>
            <a:ext cx="8229600" cy="5355313"/>
          </a:xfrm>
          <a:prstGeom prst="rect">
            <a:avLst/>
          </a:prstGeom>
          <a:noFill/>
        </p:spPr>
        <p:txBody>
          <a:bodyPr wrap="square" rtlCol="0">
            <a:spAutoFit/>
          </a:bodyPr>
          <a:lstStyle/>
          <a:p>
            <a:r>
              <a:rPr lang="en-US" dirty="0" smtClean="0">
                <a:solidFill>
                  <a:srgbClr val="000000"/>
                </a:solidFill>
              </a:rPr>
              <a:t>	Cardiovascular disease for some time has been the leading cause of death in the Western world. Primary prevention is the only way to halt the onset of cardiovascular disease, yet there is little information on the prevalence of risk factors for cardiovascular disease in young adults.  </a:t>
            </a:r>
          </a:p>
          <a:p>
            <a:r>
              <a:rPr lang="en-US" dirty="0" smtClean="0">
                <a:solidFill>
                  <a:srgbClr val="000000"/>
                </a:solidFill>
              </a:rPr>
              <a:t>	This study seeks to evaluate students from the Catholic University of Argentina and Pepperdine University of America for the prevalence of CVD risk factors, as well as knowledge of CVD and daily habits that contribute to heart health. Thus we compared two cultures with very different lifestyles and prevalence of risk factors. </a:t>
            </a:r>
          </a:p>
          <a:p>
            <a:r>
              <a:rPr lang="en-US" dirty="0" smtClean="0">
                <a:solidFill>
                  <a:srgbClr val="000000"/>
                </a:solidFill>
              </a:rPr>
              <a:t>	We hypothesized that students with low prevalence of CVD risk factors are more likely to maintain a normal range of blood pressure and heart rate, and those with high prevalence of CVD risk factors are more likely to have heart rate and blood pressure outside an acceptable range. </a:t>
            </a:r>
          </a:p>
          <a:p>
            <a:r>
              <a:rPr lang="en-US" dirty="0" smtClean="0">
                <a:solidFill>
                  <a:srgbClr val="000000"/>
                </a:solidFill>
              </a:rPr>
              <a:t>	A web-based survey assessed 500 students from Buenos Aires, and 500 students from Malibu in the areas of current medical information, personal health history, family health history, personal habits, and knowledge of cardiovascular health. Additionally, blood pressure, heart rate, and demographic information were recorded. </a:t>
            </a:r>
          </a:p>
          <a:p>
            <a:r>
              <a:rPr lang="en-US" dirty="0" smtClean="0">
                <a:solidFill>
                  <a:srgbClr val="000000"/>
                </a:solidFill>
              </a:rPr>
              <a:t>	Our research supports our hypothesis: students with greater CVD risk factors displayed increased risk of heart rate </a:t>
            </a:r>
            <a:r>
              <a:rPr lang="en-US" dirty="0" smtClean="0"/>
              <a:t>and blood pressure outside a healthy range.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p:txBody>
          <a:bodyPr>
            <a:normAutofit fontScale="32500" lnSpcReduction="20000"/>
          </a:bodyPr>
          <a:lstStyle/>
          <a:p>
            <a:pPr lvl="0"/>
            <a:r>
              <a:rPr lang="en-US" dirty="0"/>
              <a:t> </a:t>
            </a:r>
            <a:r>
              <a:rPr lang="en-US" dirty="0" err="1"/>
              <a:t>Mathers</a:t>
            </a:r>
            <a:r>
              <a:rPr lang="en-US" dirty="0"/>
              <a:t> C, </a:t>
            </a:r>
            <a:r>
              <a:rPr lang="en-US" dirty="0" err="1"/>
              <a:t>Loncar</a:t>
            </a:r>
            <a:r>
              <a:rPr lang="en-US" dirty="0"/>
              <a:t> D (2006) Projections of Global Mortality and Burden of Disease from 2002 to 2030. </a:t>
            </a:r>
            <a:r>
              <a:rPr lang="en-US" i="1" dirty="0" err="1"/>
              <a:t>PLoS</a:t>
            </a:r>
            <a:r>
              <a:rPr lang="en-US" i="1" dirty="0"/>
              <a:t> Med</a:t>
            </a:r>
            <a:r>
              <a:rPr lang="en-US" dirty="0"/>
              <a:t> 3: e442.</a:t>
            </a:r>
          </a:p>
          <a:p>
            <a:endParaRPr lang="en-US" dirty="0"/>
          </a:p>
          <a:p>
            <a:pPr lvl="0"/>
            <a:r>
              <a:rPr lang="en-US" dirty="0"/>
              <a:t>May AL, </a:t>
            </a:r>
            <a:r>
              <a:rPr lang="en-US" dirty="0" err="1"/>
              <a:t>Kuklina</a:t>
            </a:r>
            <a:r>
              <a:rPr lang="en-US" dirty="0"/>
              <a:t> EV, Yoon PW. (2012). Prevalence of cardiovascular disease risk factors among US adolescents, 1999-2008.</a:t>
            </a:r>
            <a:r>
              <a:rPr lang="en-US" i="1" dirty="0"/>
              <a:t> Pediatrics</a:t>
            </a:r>
            <a:r>
              <a:rPr lang="en-US" dirty="0"/>
              <a:t>. 2012;129(6):1035-1041</a:t>
            </a:r>
          </a:p>
          <a:p>
            <a:endParaRPr lang="en-US" dirty="0"/>
          </a:p>
          <a:p>
            <a:pPr lvl="0"/>
            <a:r>
              <a:rPr lang="en-US" dirty="0" err="1"/>
              <a:t>Ministerio</a:t>
            </a:r>
            <a:r>
              <a:rPr lang="en-US" dirty="0"/>
              <a:t> de </a:t>
            </a:r>
            <a:r>
              <a:rPr lang="en-US" dirty="0" err="1"/>
              <a:t>Salud</a:t>
            </a:r>
            <a:r>
              <a:rPr lang="en-US" dirty="0"/>
              <a:t> de la </a:t>
            </a:r>
            <a:r>
              <a:rPr lang="en-US" dirty="0" err="1"/>
              <a:t>Nación</a:t>
            </a:r>
            <a:r>
              <a:rPr lang="en-US" dirty="0"/>
              <a:t> (2012) </a:t>
            </a:r>
            <a:r>
              <a:rPr lang="en-US" dirty="0" err="1"/>
              <a:t>Estadísticas</a:t>
            </a:r>
            <a:r>
              <a:rPr lang="en-US" dirty="0"/>
              <a:t> </a:t>
            </a:r>
            <a:r>
              <a:rPr lang="en-US" dirty="0" err="1"/>
              <a:t>Vitales</a:t>
            </a:r>
            <a:r>
              <a:rPr lang="en-US" dirty="0"/>
              <a:t> - </a:t>
            </a:r>
            <a:r>
              <a:rPr lang="en-US" dirty="0" err="1"/>
              <a:t>Información</a:t>
            </a:r>
            <a:r>
              <a:rPr lang="en-US" dirty="0"/>
              <a:t> </a:t>
            </a:r>
            <a:r>
              <a:rPr lang="en-US" dirty="0" err="1"/>
              <a:t>Básica</a:t>
            </a:r>
            <a:r>
              <a:rPr lang="en-US" dirty="0"/>
              <a:t> 2010. </a:t>
            </a:r>
            <a:r>
              <a:rPr lang="en-US" dirty="0" err="1"/>
              <a:t>In:Dirección</a:t>
            </a:r>
            <a:r>
              <a:rPr lang="en-US" dirty="0"/>
              <a:t> de </a:t>
            </a:r>
            <a:r>
              <a:rPr lang="en-US" dirty="0" err="1"/>
              <a:t>Estadísticas</a:t>
            </a:r>
            <a:r>
              <a:rPr lang="en-US" dirty="0"/>
              <a:t> </a:t>
            </a:r>
            <a:r>
              <a:rPr lang="en-US" dirty="0" err="1"/>
              <a:t>Información</a:t>
            </a:r>
            <a:r>
              <a:rPr lang="en-US" dirty="0"/>
              <a:t> de </a:t>
            </a:r>
            <a:r>
              <a:rPr lang="en-US" dirty="0" err="1"/>
              <a:t>Salud</a:t>
            </a:r>
            <a:r>
              <a:rPr lang="en-US" dirty="0"/>
              <a:t>. Retrieved from: </a:t>
            </a:r>
            <a:r>
              <a:rPr lang="en-US" dirty="0">
                <a:hlinkClick r:id="rId2"/>
              </a:rPr>
              <a:t>http://www.deis.gov.ar/publicaciones/archivos/Serie5Nro52.pdf</a:t>
            </a:r>
            <a:r>
              <a:rPr lang="en-US" dirty="0"/>
              <a:t>.</a:t>
            </a:r>
          </a:p>
          <a:p>
            <a:endParaRPr lang="en-US" dirty="0"/>
          </a:p>
          <a:p>
            <a:pPr lvl="0"/>
            <a:r>
              <a:rPr lang="en-US" dirty="0" err="1"/>
              <a:t>Daviglus</a:t>
            </a:r>
            <a:r>
              <a:rPr lang="en-US" dirty="0"/>
              <a:t> ML, Talavera GA, </a:t>
            </a:r>
            <a:r>
              <a:rPr lang="en-US" dirty="0" err="1"/>
              <a:t>Avilés</a:t>
            </a:r>
            <a:r>
              <a:rPr lang="en-US" dirty="0"/>
              <a:t>-Santa ML,  </a:t>
            </a:r>
            <a:r>
              <a:rPr lang="en-US" dirty="0">
                <a:hlinkClick r:id="rId3"/>
              </a:rPr>
              <a:t>Allison M</a:t>
            </a:r>
            <a:r>
              <a:rPr lang="en-US" dirty="0"/>
              <a:t>, </a:t>
            </a:r>
            <a:r>
              <a:rPr lang="en-US" dirty="0">
                <a:hlinkClick r:id="rId4"/>
              </a:rPr>
              <a:t>Cai J</a:t>
            </a:r>
            <a:r>
              <a:rPr lang="en-US" dirty="0"/>
              <a:t>, </a:t>
            </a:r>
            <a:r>
              <a:rPr lang="en-US" dirty="0">
                <a:hlinkClick r:id="rId5"/>
              </a:rPr>
              <a:t>Criqui MH</a:t>
            </a:r>
            <a:r>
              <a:rPr lang="en-US" dirty="0"/>
              <a:t>, </a:t>
            </a:r>
            <a:r>
              <a:rPr lang="en-US" dirty="0">
                <a:hlinkClick r:id="rId6"/>
              </a:rPr>
              <a:t>Gellman M</a:t>
            </a:r>
            <a:r>
              <a:rPr lang="en-US" dirty="0"/>
              <a:t>, </a:t>
            </a:r>
            <a:r>
              <a:rPr lang="en-US" dirty="0">
                <a:hlinkClick r:id="rId7"/>
              </a:rPr>
              <a:t>Giachello AL</a:t>
            </a:r>
            <a:r>
              <a:rPr lang="en-US" dirty="0"/>
              <a:t>, </a:t>
            </a:r>
            <a:r>
              <a:rPr lang="en-US" dirty="0">
                <a:hlinkClick r:id="rId8"/>
              </a:rPr>
              <a:t>Gouskova N</a:t>
            </a:r>
            <a:r>
              <a:rPr lang="en-US" dirty="0"/>
              <a:t>, </a:t>
            </a:r>
            <a:r>
              <a:rPr lang="en-US" dirty="0">
                <a:hlinkClick r:id="rId9"/>
              </a:rPr>
              <a:t>Kaplan RC</a:t>
            </a:r>
            <a:r>
              <a:rPr lang="en-US" dirty="0"/>
              <a:t>, </a:t>
            </a:r>
            <a:r>
              <a:rPr lang="en-US" dirty="0">
                <a:hlinkClick r:id="rId10"/>
              </a:rPr>
              <a:t>LaVange L</a:t>
            </a:r>
            <a:r>
              <a:rPr lang="en-US" dirty="0"/>
              <a:t>, </a:t>
            </a:r>
            <a:r>
              <a:rPr lang="en-US" dirty="0">
                <a:hlinkClick r:id="rId11"/>
              </a:rPr>
              <a:t>Penedo F</a:t>
            </a:r>
            <a:r>
              <a:rPr lang="en-US" dirty="0"/>
              <a:t>, </a:t>
            </a:r>
            <a:r>
              <a:rPr lang="en-US" dirty="0">
                <a:hlinkClick r:id="rId12"/>
              </a:rPr>
              <a:t>Perreira K</a:t>
            </a:r>
            <a:r>
              <a:rPr lang="en-US" dirty="0"/>
              <a:t>, </a:t>
            </a:r>
            <a:r>
              <a:rPr lang="en-US" dirty="0">
                <a:hlinkClick r:id="rId13"/>
              </a:rPr>
              <a:t>Pirzada A</a:t>
            </a:r>
            <a:r>
              <a:rPr lang="en-US" dirty="0"/>
              <a:t>, </a:t>
            </a:r>
            <a:r>
              <a:rPr lang="en-US" dirty="0">
                <a:hlinkClick r:id="rId14"/>
              </a:rPr>
              <a:t>Schneiderman N</a:t>
            </a:r>
            <a:r>
              <a:rPr lang="en-US" dirty="0"/>
              <a:t>, </a:t>
            </a:r>
            <a:r>
              <a:rPr lang="en-US" dirty="0">
                <a:hlinkClick r:id="rId15"/>
              </a:rPr>
              <a:t>Wassertheil-Smoller S</a:t>
            </a:r>
            <a:r>
              <a:rPr lang="en-US" dirty="0"/>
              <a:t>, </a:t>
            </a:r>
            <a:r>
              <a:rPr lang="en-US" dirty="0">
                <a:hlinkClick r:id="rId16"/>
              </a:rPr>
              <a:t>Sorlie PD</a:t>
            </a:r>
            <a:r>
              <a:rPr lang="en-US" dirty="0"/>
              <a:t>, </a:t>
            </a:r>
            <a:r>
              <a:rPr lang="en-US" dirty="0">
                <a:hlinkClick r:id="rId17"/>
              </a:rPr>
              <a:t>Stamler J</a:t>
            </a:r>
            <a:r>
              <a:rPr lang="en-US" dirty="0"/>
              <a:t>. (2012). Prevalence of major cardiovascular risk factors and cardiovascular diseases among Hispanic/Latino individuals of diverse backgrounds in the United States.</a:t>
            </a:r>
            <a:r>
              <a:rPr lang="en-US" i="1" dirty="0"/>
              <a:t> JAMA</a:t>
            </a:r>
            <a:r>
              <a:rPr lang="en-US" dirty="0"/>
              <a:t>. 2012;308(17):joc1201051775-1784</a:t>
            </a:r>
          </a:p>
          <a:p>
            <a:pPr marL="0" indent="0">
              <a:buNone/>
            </a:pPr>
            <a:r>
              <a:rPr lang="en-US" dirty="0"/>
              <a:t> </a:t>
            </a:r>
          </a:p>
          <a:p>
            <a:pPr lvl="0"/>
            <a:r>
              <a:rPr lang="en-US" dirty="0" err="1"/>
              <a:t>Stamler</a:t>
            </a:r>
            <a:r>
              <a:rPr lang="en-US" dirty="0"/>
              <a:t> J, </a:t>
            </a:r>
            <a:r>
              <a:rPr lang="en-US" dirty="0" err="1"/>
              <a:t>Stamler</a:t>
            </a:r>
            <a:r>
              <a:rPr lang="en-US" dirty="0"/>
              <a:t> R, </a:t>
            </a:r>
            <a:r>
              <a:rPr lang="en-US" dirty="0" err="1"/>
              <a:t>Neaton</a:t>
            </a:r>
            <a:r>
              <a:rPr lang="en-US" dirty="0"/>
              <a:t> JD, Wentworth D, </a:t>
            </a:r>
            <a:r>
              <a:rPr lang="en-US" dirty="0" err="1"/>
              <a:t>Daviglus</a:t>
            </a:r>
            <a:r>
              <a:rPr lang="en-US" dirty="0"/>
              <a:t> ML, Garside D, Dyer AR, Liu K, Greenland P. (1999). Low risk-factor profile and long-term cardiovascular and </a:t>
            </a:r>
            <a:r>
              <a:rPr lang="en-US" dirty="0" err="1"/>
              <a:t>noncardiovascular</a:t>
            </a:r>
            <a:r>
              <a:rPr lang="en-US" dirty="0"/>
              <a:t> mortality and life expectancy: findings for 5 large cohorts of young adult and middle-aged men and women. </a:t>
            </a:r>
            <a:r>
              <a:rPr lang="en-US" i="1" dirty="0"/>
              <a:t>JAMA</a:t>
            </a:r>
            <a:r>
              <a:rPr lang="en-US" dirty="0"/>
              <a:t>. 1999; 282:2012–2018. [PubMed: 10591383]</a:t>
            </a:r>
          </a:p>
          <a:p>
            <a:pPr marL="0" indent="0">
              <a:buNone/>
            </a:pPr>
            <a:r>
              <a:rPr lang="en-US" dirty="0"/>
              <a:t> </a:t>
            </a:r>
          </a:p>
          <a:p>
            <a:pPr lvl="0"/>
            <a:r>
              <a:rPr lang="en-US" dirty="0" err="1"/>
              <a:t>Daviglus</a:t>
            </a:r>
            <a:r>
              <a:rPr lang="en-US" dirty="0"/>
              <a:t> ML, Liu K, </a:t>
            </a:r>
            <a:r>
              <a:rPr lang="en-US" dirty="0" err="1"/>
              <a:t>Pirzada</a:t>
            </a:r>
            <a:r>
              <a:rPr lang="en-US" dirty="0"/>
              <a:t> A, Yan LL, Garside DB, </a:t>
            </a:r>
            <a:r>
              <a:rPr lang="en-US" dirty="0" err="1"/>
              <a:t>Feinglass</a:t>
            </a:r>
            <a:r>
              <a:rPr lang="en-US" dirty="0"/>
              <a:t> J, </a:t>
            </a:r>
            <a:r>
              <a:rPr lang="en-US" dirty="0" err="1"/>
              <a:t>Guralnik</a:t>
            </a:r>
            <a:r>
              <a:rPr lang="en-US" dirty="0"/>
              <a:t> JM, Greenland P, </a:t>
            </a:r>
            <a:r>
              <a:rPr lang="en-US" dirty="0" err="1"/>
              <a:t>Stamler</a:t>
            </a:r>
            <a:r>
              <a:rPr lang="en-US" dirty="0"/>
              <a:t> J. (2003). Favorable cardiovascular risk profile in middle age and health-related quality of life in older age. </a:t>
            </a:r>
            <a:r>
              <a:rPr lang="en-US" i="1" dirty="0"/>
              <a:t>Archive of Internal Medicine</a:t>
            </a:r>
            <a:r>
              <a:rPr lang="en-US" dirty="0"/>
              <a:t>. 2003; 163:2460–2468. [PubMed: 14609782]</a:t>
            </a:r>
          </a:p>
          <a:p>
            <a:pPr marL="0" indent="0">
              <a:buNone/>
            </a:pPr>
            <a:r>
              <a:rPr lang="en-US" dirty="0"/>
              <a:t> </a:t>
            </a:r>
          </a:p>
          <a:p>
            <a:pPr lvl="0"/>
            <a:r>
              <a:rPr lang="en-US" dirty="0"/>
              <a:t>   Lloyd-Jones DM, Dyer AR, Wang R, </a:t>
            </a:r>
            <a:r>
              <a:rPr lang="en-US" dirty="0" err="1"/>
              <a:t>Daviglus</a:t>
            </a:r>
            <a:r>
              <a:rPr lang="en-US" dirty="0"/>
              <a:t> ML, Greenland P. (2007). Risk factor burden in middle age and lifetime risks for cardiovascular and </a:t>
            </a:r>
            <a:r>
              <a:rPr lang="en-US" dirty="0" err="1"/>
              <a:t>noncardiovascular</a:t>
            </a:r>
            <a:r>
              <a:rPr lang="en-US" dirty="0"/>
              <a:t> death (Chicago Heart Association Detection Project in Industry). </a:t>
            </a:r>
            <a:r>
              <a:rPr lang="en-US" i="1" dirty="0"/>
              <a:t>American Journal of Cardiology</a:t>
            </a:r>
            <a:r>
              <a:rPr lang="en-US" dirty="0"/>
              <a:t>. 2007; 99:535–540. [PubMed: 17293199]</a:t>
            </a:r>
          </a:p>
          <a:p>
            <a:pPr marL="0" indent="0">
              <a:buNone/>
            </a:pPr>
            <a:r>
              <a:rPr lang="en-US" dirty="0"/>
              <a:t> </a:t>
            </a:r>
          </a:p>
          <a:p>
            <a:pPr lvl="0"/>
            <a:r>
              <a:rPr lang="en-US" b="1" dirty="0"/>
              <a:t>  </a:t>
            </a:r>
            <a:r>
              <a:rPr lang="en-US" dirty="0"/>
              <a:t> Berry JD, Dyer A, </a:t>
            </a:r>
            <a:r>
              <a:rPr lang="en-US" dirty="0" err="1"/>
              <a:t>Cai</a:t>
            </a:r>
            <a:r>
              <a:rPr lang="en-US" dirty="0"/>
              <a:t> X, Garside DB, </a:t>
            </a:r>
            <a:r>
              <a:rPr lang="en-US" dirty="0" err="1"/>
              <a:t>Ning</a:t>
            </a:r>
            <a:r>
              <a:rPr lang="en-US" dirty="0"/>
              <a:t> H, Thomas A, Greenland P, Van Horn L, Tracy RP, Lloyd-Jones DM. (2012). Lifetime risk of cardiovascular disease. </a:t>
            </a:r>
            <a:r>
              <a:rPr lang="en-US" i="1" dirty="0"/>
              <a:t>New England Journal of Medicine</a:t>
            </a:r>
            <a:r>
              <a:rPr lang="en-US" dirty="0"/>
              <a:t>. 2012; 366:321–29. [PubMed: 22276822]</a:t>
            </a:r>
          </a:p>
          <a:p>
            <a:pPr marL="0" indent="0">
              <a:buNone/>
            </a:pPr>
            <a:r>
              <a:rPr lang="en-US" dirty="0"/>
              <a:t> </a:t>
            </a:r>
          </a:p>
          <a:p>
            <a:pPr lvl="0"/>
            <a:r>
              <a:rPr lang="en-US" dirty="0" err="1"/>
              <a:t>Daviglus</a:t>
            </a:r>
            <a:r>
              <a:rPr lang="en-US" dirty="0"/>
              <a:t> ML, Liu K, Greenland P, Dyer AR, Garside DB, Manheim L, Lowe LP, Rodin M, </a:t>
            </a:r>
            <a:r>
              <a:rPr lang="en-US" dirty="0" err="1"/>
              <a:t>Lubitz</a:t>
            </a:r>
            <a:r>
              <a:rPr lang="en-US" dirty="0"/>
              <a:t> J, </a:t>
            </a:r>
            <a:r>
              <a:rPr lang="en-US" dirty="0" err="1"/>
              <a:t>Stamler</a:t>
            </a:r>
            <a:r>
              <a:rPr lang="en-US" dirty="0"/>
              <a:t> J. (1998). Benefit of a favorable cardiovascular risk-factor profile in middle age with respect to Medicare costs. </a:t>
            </a:r>
            <a:r>
              <a:rPr lang="en-US" i="1" dirty="0"/>
              <a:t>New England Journal of Medicine</a:t>
            </a:r>
            <a:r>
              <a:rPr lang="en-US" dirty="0"/>
              <a:t>. 1998; 339:1122–1129. [PubMed: 9770560</a:t>
            </a:r>
            <a:r>
              <a:rPr lang="en-US" dirty="0" smtClean="0"/>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 </a:t>
            </a:r>
            <a:endParaRPr lang="en-US" dirty="0"/>
          </a:p>
        </p:txBody>
      </p:sp>
      <p:sp>
        <p:nvSpPr>
          <p:cNvPr id="3" name="Content Placeholder 2"/>
          <p:cNvSpPr>
            <a:spLocks noGrp="1"/>
          </p:cNvSpPr>
          <p:nvPr>
            <p:ph idx="1"/>
          </p:nvPr>
        </p:nvSpPr>
        <p:spPr/>
        <p:txBody>
          <a:bodyPr>
            <a:normAutofit fontScale="25000" lnSpcReduction="20000"/>
          </a:bodyPr>
          <a:lstStyle/>
          <a:p>
            <a:pPr lvl="0"/>
            <a:r>
              <a:rPr lang="en-US" dirty="0" err="1"/>
              <a:t>Daviglus</a:t>
            </a:r>
            <a:r>
              <a:rPr lang="en-US" dirty="0"/>
              <a:t> ML, Liu K, </a:t>
            </a:r>
            <a:r>
              <a:rPr lang="en-US" dirty="0" err="1"/>
              <a:t>Pirzada</a:t>
            </a:r>
            <a:r>
              <a:rPr lang="en-US" dirty="0"/>
              <a:t> A, Yan LL, Garside DB, Greenland P, Manheim LM, Dyer AR, Wang R, </a:t>
            </a:r>
            <a:r>
              <a:rPr lang="en-US" dirty="0" err="1"/>
              <a:t>Lubitz</a:t>
            </a:r>
            <a:r>
              <a:rPr lang="en-US" dirty="0"/>
              <a:t> J, Manning WG, Fries JF, </a:t>
            </a:r>
            <a:r>
              <a:rPr lang="en-US" dirty="0" err="1"/>
              <a:t>Stamler</a:t>
            </a:r>
            <a:r>
              <a:rPr lang="en-US" dirty="0"/>
              <a:t> J. (2005) Cardiovascular risk profile earlier in life and Medicare costs in the last year of life. </a:t>
            </a:r>
            <a:r>
              <a:rPr lang="en-US" i="1" dirty="0"/>
              <a:t>Archive of Internal Medicine</a:t>
            </a:r>
            <a:r>
              <a:rPr lang="en-US" dirty="0"/>
              <a:t>. 2005; 165:1028–1034. [PubMed: 15883242]</a:t>
            </a:r>
          </a:p>
          <a:p>
            <a:pPr marL="0" indent="0">
              <a:buNone/>
            </a:pPr>
            <a:r>
              <a:rPr lang="en-US" dirty="0"/>
              <a:t> </a:t>
            </a:r>
          </a:p>
          <a:p>
            <a:pPr lvl="0"/>
            <a:r>
              <a:rPr lang="en-US" dirty="0" err="1"/>
              <a:t>Sadakane</a:t>
            </a:r>
            <a:r>
              <a:rPr lang="en-US" dirty="0"/>
              <a:t> A, </a:t>
            </a:r>
            <a:r>
              <a:rPr lang="en-US" dirty="0" err="1"/>
              <a:t>Tsutsumi</a:t>
            </a:r>
            <a:r>
              <a:rPr lang="en-US" dirty="0"/>
              <a:t> A, </a:t>
            </a:r>
            <a:r>
              <a:rPr lang="en-US" dirty="0" err="1"/>
              <a:t>Gotoh</a:t>
            </a:r>
            <a:r>
              <a:rPr lang="en-US" dirty="0"/>
              <a:t> T, Ishikawa S, </a:t>
            </a:r>
            <a:r>
              <a:rPr lang="en-US" dirty="0" err="1"/>
              <a:t>Ojima</a:t>
            </a:r>
            <a:r>
              <a:rPr lang="en-US" dirty="0"/>
              <a:t> T, </a:t>
            </a:r>
            <a:r>
              <a:rPr lang="en-US" dirty="0" err="1"/>
              <a:t>Kario</a:t>
            </a:r>
            <a:r>
              <a:rPr lang="en-US" dirty="0"/>
              <a:t> K, Nakamura Y, Kayaba K (2008). Dietary patterns and levels of blood pressure and serum lipids in Japanese population. </a:t>
            </a:r>
            <a:r>
              <a:rPr lang="en-US" i="1" dirty="0"/>
              <a:t>Journal of Epidemiology</a:t>
            </a:r>
            <a:r>
              <a:rPr lang="en-US" dirty="0"/>
              <a:t>. 182:58–67</a:t>
            </a:r>
          </a:p>
          <a:p>
            <a:pPr marL="0" indent="0">
              <a:buNone/>
            </a:pPr>
            <a:r>
              <a:rPr lang="en-US" dirty="0"/>
              <a:t> </a:t>
            </a:r>
          </a:p>
          <a:p>
            <a:pPr lvl="0"/>
            <a:r>
              <a:rPr lang="en-US" dirty="0"/>
              <a:t>Nettleton J, </a:t>
            </a:r>
            <a:r>
              <a:rPr lang="en-US" dirty="0" err="1"/>
              <a:t>Polak</a:t>
            </a:r>
            <a:r>
              <a:rPr lang="en-US" dirty="0"/>
              <a:t> J, Tracy R, Burke GDJ (2009) Dietary patterns and incident cardiovascular disease in the multi-ethnic study of atherosclerosis. </a:t>
            </a:r>
            <a:r>
              <a:rPr lang="en-US" i="1" dirty="0"/>
              <a:t>American Journal of Clinical Nutrition</a:t>
            </a:r>
            <a:r>
              <a:rPr lang="en-US" dirty="0"/>
              <a:t>. 90:647–654</a:t>
            </a:r>
          </a:p>
          <a:p>
            <a:endParaRPr lang="en-US" dirty="0"/>
          </a:p>
          <a:p>
            <a:pPr lvl="0"/>
            <a:r>
              <a:rPr lang="en-US" dirty="0"/>
              <a:t>Berg C, </a:t>
            </a:r>
            <a:r>
              <a:rPr lang="en-US" dirty="0" err="1"/>
              <a:t>Lappas</a:t>
            </a:r>
            <a:r>
              <a:rPr lang="en-US" dirty="0"/>
              <a:t> G, </a:t>
            </a:r>
            <a:r>
              <a:rPr lang="en-US" dirty="0" err="1"/>
              <a:t>Strandhagen</a:t>
            </a:r>
            <a:r>
              <a:rPr lang="en-US" dirty="0"/>
              <a:t> E, </a:t>
            </a:r>
            <a:r>
              <a:rPr lang="en-US" dirty="0" err="1"/>
              <a:t>Wolk</a:t>
            </a:r>
            <a:r>
              <a:rPr lang="en-US" dirty="0"/>
              <a:t> A, Tore ́n K, </a:t>
            </a:r>
            <a:r>
              <a:rPr lang="en-US" dirty="0" err="1"/>
              <a:t>Rosengren</a:t>
            </a:r>
            <a:r>
              <a:rPr lang="en-US" dirty="0"/>
              <a:t> A, Aires N, </a:t>
            </a:r>
            <a:r>
              <a:rPr lang="en-US" dirty="0" err="1"/>
              <a:t>Thelle</a:t>
            </a:r>
            <a:r>
              <a:rPr lang="en-US" dirty="0"/>
              <a:t> D, </a:t>
            </a:r>
            <a:r>
              <a:rPr lang="en-US" dirty="0" err="1"/>
              <a:t>Lissner</a:t>
            </a:r>
            <a:r>
              <a:rPr lang="en-US" dirty="0"/>
              <a:t> L. (2008). Food patterns and cardiovascular disease risk factors: the Swedish INTERGENE research program. </a:t>
            </a:r>
            <a:r>
              <a:rPr lang="en-US" i="1" dirty="0"/>
              <a:t>American Journal of Clinical Nutrition</a:t>
            </a:r>
            <a:r>
              <a:rPr lang="en-US" dirty="0"/>
              <a:t>. 88:289–297</a:t>
            </a:r>
          </a:p>
          <a:p>
            <a:endParaRPr lang="en-US" dirty="0"/>
          </a:p>
          <a:p>
            <a:pPr lvl="0"/>
            <a:r>
              <a:rPr lang="en-US" dirty="0" err="1"/>
              <a:t>Tourlouki</a:t>
            </a:r>
            <a:r>
              <a:rPr lang="en-US" dirty="0"/>
              <a:t> E, </a:t>
            </a:r>
            <a:r>
              <a:rPr lang="en-US" dirty="0" err="1"/>
              <a:t>Matalas</a:t>
            </a:r>
            <a:r>
              <a:rPr lang="en-US" dirty="0"/>
              <a:t> A, </a:t>
            </a:r>
            <a:r>
              <a:rPr lang="en-US" dirty="0" err="1"/>
              <a:t>Panagiotakos</a:t>
            </a:r>
            <a:r>
              <a:rPr lang="en-US" dirty="0"/>
              <a:t> D. (2009). Dietary habits and cardiovascular disease risk in middle-aged and elderly populations: a review evidence. </a:t>
            </a:r>
            <a:r>
              <a:rPr lang="en-US" i="1" dirty="0"/>
              <a:t>Clinical Interventions in Aging</a:t>
            </a:r>
            <a:r>
              <a:rPr lang="en-US" dirty="0"/>
              <a:t>. 4:319–330</a:t>
            </a:r>
          </a:p>
          <a:p>
            <a:endParaRPr lang="en-US" dirty="0"/>
          </a:p>
          <a:p>
            <a:pPr lvl="0"/>
            <a:r>
              <a:rPr lang="en-US" dirty="0" err="1" smtClean="0"/>
              <a:t>Mikkilä</a:t>
            </a:r>
            <a:r>
              <a:rPr lang="en-US" dirty="0" smtClean="0"/>
              <a:t> </a:t>
            </a:r>
            <a:r>
              <a:rPr lang="en-US" dirty="0"/>
              <a:t>V, </a:t>
            </a:r>
            <a:r>
              <a:rPr lang="en-US" dirty="0" err="1"/>
              <a:t>Räsänen</a:t>
            </a:r>
            <a:r>
              <a:rPr lang="en-US" dirty="0"/>
              <a:t> L, </a:t>
            </a:r>
            <a:r>
              <a:rPr lang="en-US" dirty="0" err="1"/>
              <a:t>Raitakari</a:t>
            </a:r>
            <a:r>
              <a:rPr lang="en-US" dirty="0"/>
              <a:t> O, </a:t>
            </a:r>
            <a:r>
              <a:rPr lang="en-US" dirty="0" err="1"/>
              <a:t>Marniemi</a:t>
            </a:r>
            <a:r>
              <a:rPr lang="en-US" dirty="0"/>
              <a:t> J, </a:t>
            </a:r>
            <a:r>
              <a:rPr lang="en-US" dirty="0" err="1"/>
              <a:t>Pietinen</a:t>
            </a:r>
            <a:r>
              <a:rPr lang="en-US" dirty="0"/>
              <a:t> P, Ro ̈</a:t>
            </a:r>
            <a:r>
              <a:rPr lang="en-US" dirty="0" err="1"/>
              <a:t>nnemaa</a:t>
            </a:r>
            <a:r>
              <a:rPr lang="en-US" dirty="0"/>
              <a:t> T, </a:t>
            </a:r>
            <a:r>
              <a:rPr lang="en-US" dirty="0" err="1"/>
              <a:t>Viikari</a:t>
            </a:r>
            <a:r>
              <a:rPr lang="en-US" dirty="0"/>
              <a:t> J (2007) Major dietary patterns and cardiovascular risk factors from childhood to adulthood. The cardiovascular risk in young </a:t>
            </a:r>
            <a:r>
              <a:rPr lang="en-US" dirty="0" err="1"/>
              <a:t>finns</a:t>
            </a:r>
            <a:r>
              <a:rPr lang="en-US" dirty="0"/>
              <a:t> study. </a:t>
            </a:r>
            <a:r>
              <a:rPr lang="en-US" i="1" dirty="0"/>
              <a:t>British Journal of Nutrition</a:t>
            </a:r>
            <a:r>
              <a:rPr lang="en-US" dirty="0"/>
              <a:t> 98:218–225</a:t>
            </a:r>
          </a:p>
          <a:p>
            <a:r>
              <a:rPr lang="en-US" dirty="0"/>
              <a:t> </a:t>
            </a:r>
          </a:p>
          <a:p>
            <a:pPr lvl="0"/>
            <a:r>
              <a:rPr lang="en-US" dirty="0"/>
              <a:t>Lloyd-Jones DM, Hong Y, </a:t>
            </a:r>
            <a:r>
              <a:rPr lang="en-US" dirty="0" err="1"/>
              <a:t>Labarthe</a:t>
            </a:r>
            <a:r>
              <a:rPr lang="en-US" dirty="0"/>
              <a:t> D, </a:t>
            </a:r>
            <a:r>
              <a:rPr lang="en-US" dirty="0" err="1"/>
              <a:t>Mozaffarian</a:t>
            </a:r>
            <a:r>
              <a:rPr lang="en-US" dirty="0"/>
              <a:t> D, </a:t>
            </a:r>
            <a:r>
              <a:rPr lang="en-US" dirty="0" err="1"/>
              <a:t>Appel</a:t>
            </a:r>
            <a:r>
              <a:rPr lang="en-US" dirty="0"/>
              <a:t> LJ, Van HL, </a:t>
            </a:r>
            <a:r>
              <a:rPr lang="en-US" dirty="0" err="1"/>
              <a:t>Greenlund</a:t>
            </a:r>
            <a:r>
              <a:rPr lang="en-US" dirty="0"/>
              <a:t> K, Daniels S, Nichol G, </a:t>
            </a:r>
            <a:r>
              <a:rPr lang="en-US" dirty="0" err="1"/>
              <a:t>Tomaselli</a:t>
            </a:r>
            <a:r>
              <a:rPr lang="en-US" dirty="0"/>
              <a:t> GF, Arnett DK, </a:t>
            </a:r>
            <a:r>
              <a:rPr lang="en-US" dirty="0" err="1"/>
              <a:t>Fonarow</a:t>
            </a:r>
            <a:r>
              <a:rPr lang="en-US" dirty="0"/>
              <a:t> GC, Ho PM, Lauer MS, </a:t>
            </a:r>
            <a:r>
              <a:rPr lang="en-US" dirty="0" err="1"/>
              <a:t>Masoudi</a:t>
            </a:r>
            <a:r>
              <a:rPr lang="en-US" dirty="0"/>
              <a:t> FA, Robertson RM, Roger V, </a:t>
            </a:r>
            <a:r>
              <a:rPr lang="en-US" dirty="0" err="1"/>
              <a:t>Schwamm</a:t>
            </a:r>
            <a:r>
              <a:rPr lang="en-US" dirty="0"/>
              <a:t> LH, </a:t>
            </a:r>
            <a:r>
              <a:rPr lang="en-US" dirty="0" err="1"/>
              <a:t>Sorlie</a:t>
            </a:r>
            <a:r>
              <a:rPr lang="en-US" dirty="0"/>
              <a:t> P, </a:t>
            </a:r>
            <a:r>
              <a:rPr lang="en-US" dirty="0" err="1"/>
              <a:t>Yancy</a:t>
            </a:r>
            <a:r>
              <a:rPr lang="en-US" dirty="0"/>
              <a:t> CW, Rosamond WD. (2010). Defining and setting national goals for cardiovascular health promotion and disease reduction: the American Heart Association’s strategic Impact Goal through 2020 and beyond. </a:t>
            </a:r>
            <a:r>
              <a:rPr lang="en-US" i="1" dirty="0"/>
              <a:t>Circulation</a:t>
            </a:r>
            <a:r>
              <a:rPr lang="en-US" dirty="0"/>
              <a:t>. 2010; 121:586–613.</a:t>
            </a:r>
          </a:p>
          <a:p>
            <a:endParaRPr lang="en-US" dirty="0"/>
          </a:p>
          <a:p>
            <a:pPr lvl="0"/>
            <a:r>
              <a:rPr lang="en-US" dirty="0" err="1"/>
              <a:t>Oikonen</a:t>
            </a:r>
            <a:r>
              <a:rPr lang="en-US" dirty="0"/>
              <a:t> M, </a:t>
            </a:r>
            <a:r>
              <a:rPr lang="en-US" dirty="0" err="1"/>
              <a:t>Laitinen</a:t>
            </a:r>
            <a:r>
              <a:rPr lang="en-US" dirty="0"/>
              <a:t> TT, </a:t>
            </a:r>
            <a:r>
              <a:rPr lang="en-US" dirty="0" err="1"/>
              <a:t>Magnussen</a:t>
            </a:r>
            <a:r>
              <a:rPr lang="en-US" dirty="0"/>
              <a:t> CG, Steinberger J, </a:t>
            </a:r>
            <a:r>
              <a:rPr lang="en-US" dirty="0" err="1"/>
              <a:t>Sinaiko</a:t>
            </a:r>
            <a:r>
              <a:rPr lang="en-US" dirty="0"/>
              <a:t> AR, Dwyer T, Venn A, Smith KJ, </a:t>
            </a:r>
            <a:r>
              <a:rPr lang="en-US" dirty="0" err="1"/>
              <a:t>Hutri</a:t>
            </a:r>
            <a:r>
              <a:rPr lang="en-US" dirty="0"/>
              <a:t>- </a:t>
            </a:r>
            <a:r>
              <a:rPr lang="en-US" dirty="0" err="1"/>
              <a:t>Kähönen</a:t>
            </a:r>
            <a:r>
              <a:rPr lang="en-US" dirty="0"/>
              <a:t> N, </a:t>
            </a:r>
            <a:r>
              <a:rPr lang="en-US" dirty="0" err="1"/>
              <a:t>Pahkala</a:t>
            </a:r>
            <a:r>
              <a:rPr lang="en-US" dirty="0"/>
              <a:t> K, </a:t>
            </a:r>
            <a:r>
              <a:rPr lang="en-US" dirty="0" err="1"/>
              <a:t>Mikkilä</a:t>
            </a:r>
            <a:r>
              <a:rPr lang="en-US" dirty="0"/>
              <a:t> V, </a:t>
            </a:r>
            <a:r>
              <a:rPr lang="en-US" dirty="0" err="1"/>
              <a:t>Prineas</a:t>
            </a:r>
            <a:r>
              <a:rPr lang="en-US" dirty="0"/>
              <a:t> R, </a:t>
            </a:r>
            <a:r>
              <a:rPr lang="en-US" dirty="0" err="1"/>
              <a:t>Viikari</a:t>
            </a:r>
            <a:r>
              <a:rPr lang="en-US" dirty="0"/>
              <a:t> JSA, Morrison JA, Woo JG, Chen W, </a:t>
            </a:r>
            <a:r>
              <a:rPr lang="en-US" dirty="0" err="1"/>
              <a:t>Nicklas</a:t>
            </a:r>
            <a:r>
              <a:rPr lang="en-US" dirty="0"/>
              <a:t> T, </a:t>
            </a:r>
            <a:r>
              <a:rPr lang="en-US" dirty="0" err="1"/>
              <a:t>Srinivasan</a:t>
            </a:r>
            <a:r>
              <a:rPr lang="en-US" dirty="0"/>
              <a:t> SR, Berenson G, </a:t>
            </a:r>
            <a:r>
              <a:rPr lang="en-US" dirty="0" err="1"/>
              <a:t>Juonala</a:t>
            </a:r>
            <a:r>
              <a:rPr lang="en-US" dirty="0"/>
              <a:t> M, </a:t>
            </a:r>
            <a:r>
              <a:rPr lang="en-US" dirty="0" err="1"/>
              <a:t>Raitakari</a:t>
            </a:r>
            <a:r>
              <a:rPr lang="en-US" dirty="0"/>
              <a:t> OT. (2013). Ideal Cardiovascular Health in Young Adult Populations From the United States, Finland, and Australia and Its Association With </a:t>
            </a:r>
            <a:r>
              <a:rPr lang="en-US" dirty="0" err="1"/>
              <a:t>cIMT</a:t>
            </a:r>
            <a:r>
              <a:rPr lang="en-US" dirty="0"/>
              <a:t>: The International Childhood Cardiovascular Cohort Consortium. </a:t>
            </a:r>
            <a:r>
              <a:rPr lang="en-US" i="1" dirty="0"/>
              <a:t>Journal of American Heart Association</a:t>
            </a:r>
            <a:r>
              <a:rPr lang="en-US" dirty="0"/>
              <a:t> 2013;2:e000244 </a:t>
            </a:r>
            <a:r>
              <a:rPr lang="en-US" dirty="0" err="1"/>
              <a:t>doi</a:t>
            </a:r>
            <a:r>
              <a:rPr lang="en-US" dirty="0"/>
              <a:t>: 10.1161/JAHA.113.000244)</a:t>
            </a:r>
          </a:p>
          <a:p>
            <a:endParaRPr lang="en-US" dirty="0"/>
          </a:p>
          <a:p>
            <a:pPr lvl="0"/>
            <a:r>
              <a:rPr lang="en-US" dirty="0"/>
              <a:t>Dong C, </a:t>
            </a:r>
            <a:r>
              <a:rPr lang="en-US" dirty="0" err="1"/>
              <a:t>Rundek</a:t>
            </a:r>
            <a:r>
              <a:rPr lang="en-US" dirty="0"/>
              <a:t> T, Wright CB, Anwar Z, </a:t>
            </a:r>
            <a:r>
              <a:rPr lang="en-US" dirty="0" err="1"/>
              <a:t>Elkind</a:t>
            </a:r>
            <a:r>
              <a:rPr lang="en-US" dirty="0"/>
              <a:t> MS, Sacco RL. (2012). Ideal cardiovascular health predicts lower risks of myocardial infarction, stroke, and vascular death across whites, blacks, and </a:t>
            </a:r>
            <a:r>
              <a:rPr lang="en-US" dirty="0" err="1"/>
              <a:t>hispanics</a:t>
            </a:r>
            <a:r>
              <a:rPr lang="en-US" dirty="0"/>
              <a:t>: the northern Manhattan study. </a:t>
            </a:r>
            <a:r>
              <a:rPr lang="en-US" i="1" dirty="0"/>
              <a:t>Circulation</a:t>
            </a:r>
            <a:r>
              <a:rPr lang="en-US" dirty="0"/>
              <a:t>. 2012;125:2975–2984.</a:t>
            </a:r>
          </a:p>
          <a:p>
            <a:endParaRPr lang="en-US" dirty="0"/>
          </a:p>
          <a:p>
            <a:pPr lvl="0"/>
            <a:r>
              <a:rPr lang="en-US" dirty="0"/>
              <a:t>Ford ES, </a:t>
            </a:r>
            <a:r>
              <a:rPr lang="en-US" dirty="0" err="1"/>
              <a:t>Greenlund</a:t>
            </a:r>
            <a:r>
              <a:rPr lang="en-US" dirty="0"/>
              <a:t> KJ, Hong Y. (2012). Ideal cardiovascular health and mortality from all causes and diseases of the circulatory system among adults in the United States. </a:t>
            </a:r>
            <a:r>
              <a:rPr lang="en-US" i="1" dirty="0"/>
              <a:t>Circulation</a:t>
            </a:r>
            <a:r>
              <a:rPr lang="en-US" dirty="0"/>
              <a:t>. 2012;125:987–995.</a:t>
            </a:r>
          </a:p>
          <a:p>
            <a:endParaRPr lang="en-US" dirty="0"/>
          </a:p>
          <a:p>
            <a:pPr lvl="0"/>
            <a:r>
              <a:rPr lang="en-US" dirty="0"/>
              <a:t>Yang Q, </a:t>
            </a:r>
            <a:r>
              <a:rPr lang="en-US" dirty="0" err="1"/>
              <a:t>Cogswell</a:t>
            </a:r>
            <a:r>
              <a:rPr lang="en-US" dirty="0"/>
              <a:t> ME, Flanders WD, Hong Y, Zhang Z, </a:t>
            </a:r>
            <a:r>
              <a:rPr lang="en-US" dirty="0" err="1"/>
              <a:t>Loustalot</a:t>
            </a:r>
            <a:r>
              <a:rPr lang="en-US" dirty="0"/>
              <a:t> F, Gillespie C, Merritt R, Hu FB. (2012). Trends in cardiovascular health metrics and associations with all-cause and CVD mortality among US adults. </a:t>
            </a:r>
            <a:r>
              <a:rPr lang="en-US" i="1" dirty="0"/>
              <a:t>JAMA</a:t>
            </a:r>
            <a:r>
              <a:rPr lang="en-US" dirty="0"/>
              <a:t>. 2012;307:1273–1283.</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21057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4" name="TextBox 3"/>
          <p:cNvSpPr txBox="1"/>
          <p:nvPr/>
        </p:nvSpPr>
        <p:spPr>
          <a:xfrm>
            <a:off x="457200" y="1417638"/>
            <a:ext cx="8229600" cy="4801315"/>
          </a:xfrm>
          <a:prstGeom prst="rect">
            <a:avLst/>
          </a:prstGeom>
          <a:noFill/>
        </p:spPr>
        <p:txBody>
          <a:bodyPr wrap="square" rtlCol="0">
            <a:spAutoFit/>
          </a:bodyPr>
          <a:lstStyle/>
          <a:p>
            <a:r>
              <a:rPr lang="en-US" dirty="0" smtClean="0">
                <a:solidFill>
                  <a:srgbClr val="000000"/>
                </a:solidFill>
              </a:rPr>
              <a:t>	When researching cardiovascular disease we found little literature sources on the prevalence and risk factors in young adults. As college students, this subject is important in our own lives and the lives of our peers. </a:t>
            </a:r>
          </a:p>
          <a:p>
            <a:r>
              <a:rPr lang="en-US" dirty="0" smtClean="0">
                <a:solidFill>
                  <a:srgbClr val="000000"/>
                </a:solidFill>
              </a:rPr>
              <a:t>	According to a study in the Official Journal of the American Academy of Pediatrics, cardiovascular disease is the leading cause of death among adults in the US. In addition, the risk factors for various cardiovascular diseases preexist in childhood and young adults. According to another study by the Journal of American Medical Association, cardiovascular disease is also the leading cause of death among the US Hispanic and Latino population. Often times, the prevalence of CVD and CVD risk factors in Latino individuals are attributed to the lower socioeconomic status held by many of these individuals, especially in the US.  	While studying abroad in Argentina, a cross-cultural comparative study was proposed that would evaluate CVD in young adults in both the United States and Argentina. We aimed our focus more on if and how the individuals’ personal habits and health histories affect the prevalence of CVD and CVD risk factors in these two populations, keeping socioeconomic status, age, and nationality constant.</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4" name="TextBox 3"/>
          <p:cNvSpPr txBox="1"/>
          <p:nvPr/>
        </p:nvSpPr>
        <p:spPr>
          <a:xfrm>
            <a:off x="457200" y="1417638"/>
            <a:ext cx="8229600" cy="4708981"/>
          </a:xfrm>
          <a:prstGeom prst="rect">
            <a:avLst/>
          </a:prstGeom>
          <a:noFill/>
        </p:spPr>
        <p:txBody>
          <a:bodyPr wrap="square" rtlCol="0">
            <a:spAutoFit/>
          </a:bodyPr>
          <a:lstStyle/>
          <a:p>
            <a:pPr marL="457200" indent="-457200">
              <a:buFont typeface="Wingdings" charset="2"/>
              <a:buChar char="Ø"/>
            </a:pPr>
            <a:r>
              <a:rPr lang="en-US" sz="2400" dirty="0" smtClean="0">
                <a:solidFill>
                  <a:srgbClr val="000000"/>
                </a:solidFill>
              </a:rPr>
              <a:t>A survey assessed 500 students from Buenos Aires, and 500 students from Malibu in the areas of</a:t>
            </a:r>
          </a:p>
          <a:p>
            <a:pPr marL="2860504" lvl="1" indent="-457200">
              <a:buFont typeface="Arial"/>
              <a:buChar char="•"/>
            </a:pPr>
            <a:r>
              <a:rPr lang="en-US" sz="2400" dirty="0" smtClean="0">
                <a:solidFill>
                  <a:srgbClr val="000000"/>
                </a:solidFill>
              </a:rPr>
              <a:t>Current medical information</a:t>
            </a:r>
          </a:p>
          <a:p>
            <a:pPr marL="2860504" lvl="1" indent="-457200">
              <a:buFont typeface="Arial"/>
              <a:buChar char="•"/>
            </a:pPr>
            <a:r>
              <a:rPr lang="en-US" sz="2400" dirty="0" smtClean="0">
                <a:solidFill>
                  <a:srgbClr val="000000"/>
                </a:solidFill>
              </a:rPr>
              <a:t>Personal health history </a:t>
            </a:r>
          </a:p>
          <a:p>
            <a:pPr marL="2860504" lvl="1" indent="-457200">
              <a:buFont typeface="Arial"/>
              <a:buChar char="•"/>
            </a:pPr>
            <a:r>
              <a:rPr lang="en-US" sz="2400" dirty="0" smtClean="0">
                <a:solidFill>
                  <a:srgbClr val="000000"/>
                </a:solidFill>
              </a:rPr>
              <a:t>Family health history</a:t>
            </a:r>
          </a:p>
          <a:p>
            <a:pPr marL="2860504" lvl="1" indent="-457200">
              <a:buFont typeface="Arial"/>
              <a:buChar char="•"/>
            </a:pPr>
            <a:r>
              <a:rPr lang="en-US" sz="2400" dirty="0" smtClean="0">
                <a:solidFill>
                  <a:srgbClr val="000000"/>
                </a:solidFill>
              </a:rPr>
              <a:t>Personal habits</a:t>
            </a:r>
          </a:p>
          <a:p>
            <a:pPr marL="2860504" lvl="1" indent="-457200">
              <a:buFont typeface="Arial"/>
              <a:buChar char="•"/>
            </a:pPr>
            <a:r>
              <a:rPr lang="en-US" sz="2400" dirty="0" smtClean="0">
                <a:solidFill>
                  <a:srgbClr val="000000"/>
                </a:solidFill>
              </a:rPr>
              <a:t>Demographic information</a:t>
            </a:r>
          </a:p>
          <a:p>
            <a:pPr marL="2860504" lvl="1" indent="-457200">
              <a:buFont typeface="Arial"/>
              <a:buChar char="•"/>
            </a:pPr>
            <a:r>
              <a:rPr lang="en-US" sz="2400" dirty="0" smtClean="0">
                <a:solidFill>
                  <a:srgbClr val="000000"/>
                </a:solidFill>
              </a:rPr>
              <a:t>Knowledge of cardiovascular health. </a:t>
            </a:r>
          </a:p>
          <a:p>
            <a:pPr marL="457200" indent="-457200">
              <a:buFont typeface="Wingdings" charset="2"/>
              <a:buChar char="Ø"/>
            </a:pPr>
            <a:r>
              <a:rPr lang="en-US" sz="2400" dirty="0" smtClean="0">
                <a:solidFill>
                  <a:srgbClr val="000000"/>
                </a:solidFill>
              </a:rPr>
              <a:t>Additionally, blood pressure, heart rate were recorded.</a:t>
            </a:r>
          </a:p>
          <a:p>
            <a:pPr marL="457200" indent="-457200">
              <a:buFont typeface="Wingdings" charset="2"/>
              <a:buChar char="Ø"/>
            </a:pPr>
            <a:r>
              <a:rPr lang="en-US" sz="2400" dirty="0" smtClean="0">
                <a:solidFill>
                  <a:srgbClr val="000000"/>
                </a:solidFill>
              </a:rPr>
              <a:t>International students, and those outside the 18-25 age range were omitted from final analysis  </a:t>
            </a:r>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We organized our survey and vital statistics measurements into eight variables:</a:t>
            </a:r>
          </a:p>
          <a:p>
            <a:pPr marL="400050" lvl="1" indent="0">
              <a:buNone/>
            </a:pPr>
            <a:r>
              <a:rPr lang="en-US" dirty="0"/>
              <a:t> </a:t>
            </a:r>
          </a:p>
          <a:p>
            <a:pPr marL="400050" lvl="1" indent="0">
              <a:buNone/>
            </a:pPr>
            <a:r>
              <a:rPr lang="en-US" dirty="0" smtClean="0"/>
              <a:t>1</a:t>
            </a:r>
            <a:r>
              <a:rPr lang="en-US" smtClean="0"/>
              <a:t>) </a:t>
            </a:r>
            <a:r>
              <a:rPr lang="en-US" smtClean="0"/>
              <a:t>Body </a:t>
            </a:r>
            <a:r>
              <a:rPr lang="en-US" dirty="0"/>
              <a:t>Mass Index (BMI</a:t>
            </a:r>
            <a:r>
              <a:rPr lang="en-US" dirty="0" smtClean="0"/>
              <a:t>)</a:t>
            </a:r>
            <a:endParaRPr lang="en-US" dirty="0"/>
          </a:p>
          <a:p>
            <a:pPr marL="400050" lvl="1" indent="0">
              <a:buNone/>
            </a:pPr>
            <a:r>
              <a:rPr lang="en-US" dirty="0"/>
              <a:t>2) Mean Arterial Pressure (MAP</a:t>
            </a:r>
            <a:r>
              <a:rPr lang="en-US" dirty="0" smtClean="0"/>
              <a:t>)</a:t>
            </a:r>
            <a:endParaRPr lang="en-US" dirty="0"/>
          </a:p>
          <a:p>
            <a:pPr marL="400050" lvl="1" indent="0">
              <a:buNone/>
            </a:pPr>
            <a:r>
              <a:rPr lang="en-US" dirty="0"/>
              <a:t>3) Resting </a:t>
            </a:r>
            <a:r>
              <a:rPr lang="en-US" dirty="0" smtClean="0"/>
              <a:t>Pulse</a:t>
            </a:r>
            <a:endParaRPr lang="en-US" dirty="0"/>
          </a:p>
          <a:p>
            <a:pPr marL="400050" lvl="1" indent="0">
              <a:buNone/>
            </a:pPr>
            <a:r>
              <a:rPr lang="en-US" dirty="0" smtClean="0"/>
              <a:t>4</a:t>
            </a:r>
            <a:r>
              <a:rPr lang="en-US" dirty="0"/>
              <a:t>) </a:t>
            </a:r>
            <a:r>
              <a:rPr lang="en-US" dirty="0" smtClean="0"/>
              <a:t>Country</a:t>
            </a:r>
          </a:p>
          <a:p>
            <a:pPr marL="400050" lvl="1" indent="0">
              <a:buNone/>
            </a:pPr>
            <a:r>
              <a:rPr lang="en-US" dirty="0" smtClean="0"/>
              <a:t>5</a:t>
            </a:r>
            <a:r>
              <a:rPr lang="en-US" dirty="0"/>
              <a:t>) </a:t>
            </a:r>
            <a:r>
              <a:rPr lang="en-US" dirty="0" smtClean="0"/>
              <a:t>Gender</a:t>
            </a:r>
            <a:endParaRPr lang="en-US" dirty="0"/>
          </a:p>
          <a:p>
            <a:pPr marL="400050" lvl="1" indent="0">
              <a:buNone/>
            </a:pPr>
            <a:r>
              <a:rPr lang="en-US" dirty="0"/>
              <a:t>6) Health History </a:t>
            </a:r>
            <a:r>
              <a:rPr lang="en-US" dirty="0" smtClean="0"/>
              <a:t>Composite Score</a:t>
            </a:r>
          </a:p>
          <a:p>
            <a:pPr marL="400050" lvl="1" indent="0">
              <a:buNone/>
            </a:pPr>
            <a:r>
              <a:rPr lang="en-US" dirty="0" smtClean="0"/>
              <a:t>7</a:t>
            </a:r>
            <a:r>
              <a:rPr lang="en-US" dirty="0"/>
              <a:t>) Health </a:t>
            </a:r>
            <a:r>
              <a:rPr lang="en-US" dirty="0" smtClean="0"/>
              <a:t>Knowledge Composite Score</a:t>
            </a:r>
          </a:p>
          <a:p>
            <a:pPr marL="400050" lvl="1" indent="0">
              <a:buNone/>
            </a:pPr>
            <a:r>
              <a:rPr lang="en-US" dirty="0" smtClean="0"/>
              <a:t>8</a:t>
            </a:r>
            <a:r>
              <a:rPr lang="en-US" dirty="0"/>
              <a:t>) Health Habit </a:t>
            </a:r>
            <a:r>
              <a:rPr lang="en-US" dirty="0" smtClean="0"/>
              <a:t>Composite Score</a:t>
            </a:r>
          </a:p>
          <a:p>
            <a:pPr marL="0" indent="0">
              <a:buNone/>
            </a:pPr>
            <a:endParaRPr lang="en-US" dirty="0"/>
          </a:p>
        </p:txBody>
      </p:sp>
    </p:spTree>
    <p:extLst>
      <p:ext uri="{BB962C8B-B14F-4D97-AF65-F5344CB8AC3E}">
        <p14:creationId xmlns:p14="http://schemas.microsoft.com/office/powerpoint/2010/main" val="3836372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a:xfrm>
            <a:off x="457200" y="1417638"/>
            <a:ext cx="3845097" cy="4525963"/>
          </a:xfrm>
        </p:spPr>
        <p:txBody>
          <a:bodyPr>
            <a:noAutofit/>
          </a:bodyPr>
          <a:lstStyle/>
          <a:p>
            <a:r>
              <a:rPr lang="en-US" sz="2200" dirty="0" smtClean="0"/>
              <a:t>Argentina</a:t>
            </a:r>
          </a:p>
          <a:p>
            <a:pPr lvl="1"/>
            <a:r>
              <a:rPr lang="en-US" sz="2200" dirty="0" smtClean="0"/>
              <a:t>Total Sample Size = 399</a:t>
            </a:r>
          </a:p>
          <a:p>
            <a:pPr lvl="1"/>
            <a:r>
              <a:rPr lang="en-US" sz="2200" dirty="0" smtClean="0"/>
              <a:t>Female Sample Size = 241</a:t>
            </a:r>
          </a:p>
          <a:p>
            <a:pPr lvl="2"/>
            <a:r>
              <a:rPr lang="en-US" sz="2200" dirty="0" smtClean="0"/>
              <a:t>Average Age = 20.47</a:t>
            </a:r>
          </a:p>
          <a:p>
            <a:pPr lvl="1"/>
            <a:r>
              <a:rPr lang="en-US" sz="2200" dirty="0" smtClean="0"/>
              <a:t>Male Sample Size = 158</a:t>
            </a:r>
          </a:p>
          <a:p>
            <a:pPr lvl="2"/>
            <a:r>
              <a:rPr lang="en-US" sz="2200" dirty="0" smtClean="0"/>
              <a:t>Average Age = 20.87</a:t>
            </a:r>
          </a:p>
          <a:p>
            <a:r>
              <a:rPr lang="en-US" sz="2200" dirty="0" smtClean="0"/>
              <a:t>USA</a:t>
            </a:r>
          </a:p>
          <a:p>
            <a:pPr lvl="1"/>
            <a:r>
              <a:rPr lang="en-US" sz="2200" dirty="0" smtClean="0"/>
              <a:t>Total Sample Size = 195</a:t>
            </a:r>
          </a:p>
          <a:p>
            <a:pPr lvl="1"/>
            <a:r>
              <a:rPr lang="en-US" sz="2200" dirty="0" smtClean="0"/>
              <a:t>Female Sample Size = 101</a:t>
            </a:r>
          </a:p>
          <a:p>
            <a:pPr lvl="2"/>
            <a:r>
              <a:rPr lang="en-US" sz="2200" dirty="0" smtClean="0"/>
              <a:t>Average Age = 19.95</a:t>
            </a:r>
          </a:p>
          <a:p>
            <a:pPr lvl="1"/>
            <a:r>
              <a:rPr lang="en-US" sz="2200" dirty="0" smtClean="0"/>
              <a:t>Male Sample Size = 94</a:t>
            </a:r>
          </a:p>
          <a:p>
            <a:pPr lvl="2"/>
            <a:r>
              <a:rPr lang="en-US" sz="2200" dirty="0" smtClean="0"/>
              <a:t>Average Age = 19.82</a:t>
            </a:r>
            <a:endParaRPr lang="en-US" sz="2200" dirty="0"/>
          </a:p>
        </p:txBody>
      </p:sp>
      <p:pic>
        <p:nvPicPr>
          <p:cNvPr id="5" name="Picture 4" descr="Screen Shot 2013-03-15 at 4.34.11 PM.png"/>
          <p:cNvPicPr>
            <a:picLocks noChangeAspect="1"/>
          </p:cNvPicPr>
          <p:nvPr/>
        </p:nvPicPr>
        <p:blipFill>
          <a:blip r:embed="rId2"/>
          <a:stretch>
            <a:fillRect/>
          </a:stretch>
        </p:blipFill>
        <p:spPr>
          <a:xfrm>
            <a:off x="5111750" y="1417638"/>
            <a:ext cx="3492500" cy="4711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7" name="image00.png"/>
          <p:cNvPicPr>
            <a:picLocks noGrp="1"/>
          </p:cNvPicPr>
          <p:nvPr>
            <p:ph idx="1"/>
          </p:nvPr>
        </p:nvPicPr>
        <p:blipFill>
          <a:blip r:embed="rId2"/>
          <a:srcRect t="-20349" b="-20349"/>
          <a:stretch>
            <a:fillRect/>
          </a:stretch>
        </p:blipFill>
        <p:spPr>
          <a:prstGeom prst="rect">
            <a:avLst/>
          </a:prstGeom>
          <a:ln/>
        </p:spPr>
      </p:pic>
      <p:sp>
        <p:nvSpPr>
          <p:cNvPr id="3" name="TextBox 2"/>
          <p:cNvSpPr txBox="1"/>
          <p:nvPr/>
        </p:nvSpPr>
        <p:spPr>
          <a:xfrm>
            <a:off x="662676" y="5760628"/>
            <a:ext cx="1362166" cy="923330"/>
          </a:xfrm>
          <a:prstGeom prst="rect">
            <a:avLst/>
          </a:prstGeom>
          <a:noFill/>
        </p:spPr>
        <p:txBody>
          <a:bodyPr wrap="square" rtlCol="0">
            <a:spAutoFit/>
          </a:bodyPr>
          <a:lstStyle/>
          <a:p>
            <a:r>
              <a:rPr lang="en-US" dirty="0" smtClean="0"/>
              <a:t>1=BMI</a:t>
            </a:r>
          </a:p>
          <a:p>
            <a:r>
              <a:rPr lang="en-US" dirty="0" smtClean="0"/>
              <a:t>2=MAP</a:t>
            </a:r>
          </a:p>
          <a:p>
            <a:r>
              <a:rPr lang="en-US" dirty="0" smtClean="0"/>
              <a:t>3=Pulse </a:t>
            </a:r>
          </a:p>
        </p:txBody>
      </p:sp>
      <p:sp>
        <p:nvSpPr>
          <p:cNvPr id="4" name="TextBox 3"/>
          <p:cNvSpPr txBox="1"/>
          <p:nvPr/>
        </p:nvSpPr>
        <p:spPr>
          <a:xfrm>
            <a:off x="2577070" y="5760628"/>
            <a:ext cx="2890001" cy="1200329"/>
          </a:xfrm>
          <a:prstGeom prst="rect">
            <a:avLst/>
          </a:prstGeom>
          <a:noFill/>
        </p:spPr>
        <p:txBody>
          <a:bodyPr wrap="square" rtlCol="0">
            <a:spAutoFit/>
          </a:bodyPr>
          <a:lstStyle/>
          <a:p>
            <a:r>
              <a:rPr lang="en-US" dirty="0"/>
              <a:t>4=Country </a:t>
            </a:r>
          </a:p>
          <a:p>
            <a:r>
              <a:rPr lang="en-US" dirty="0"/>
              <a:t>5=Gender</a:t>
            </a:r>
          </a:p>
          <a:p>
            <a:r>
              <a:rPr lang="en-US" dirty="0"/>
              <a:t>6=Health History Score</a:t>
            </a:r>
          </a:p>
          <a:p>
            <a:endParaRPr lang="en-US" dirty="0"/>
          </a:p>
        </p:txBody>
      </p:sp>
      <p:sp>
        <p:nvSpPr>
          <p:cNvPr id="5" name="TextBox 4"/>
          <p:cNvSpPr txBox="1"/>
          <p:nvPr/>
        </p:nvSpPr>
        <p:spPr>
          <a:xfrm>
            <a:off x="5301402" y="5760628"/>
            <a:ext cx="2890001" cy="646331"/>
          </a:xfrm>
          <a:prstGeom prst="rect">
            <a:avLst/>
          </a:prstGeom>
          <a:noFill/>
        </p:spPr>
        <p:txBody>
          <a:bodyPr wrap="square" rtlCol="0">
            <a:spAutoFit/>
          </a:bodyPr>
          <a:lstStyle/>
          <a:p>
            <a:r>
              <a:rPr lang="en-US" dirty="0"/>
              <a:t>7=Health Knowledge Score</a:t>
            </a:r>
          </a:p>
          <a:p>
            <a:r>
              <a:rPr lang="en-US" dirty="0"/>
              <a:t>8=Health Habit Score </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Overall Correlations among survey variables</a:t>
            </a:r>
            <a:endParaRPr lang="en-US" dirty="0"/>
          </a:p>
        </p:txBody>
      </p:sp>
      <p:pic>
        <p:nvPicPr>
          <p:cNvPr id="4" name="image03.png" descr="Screen Shot 2014-03-08 at 1.19.10 PM.png"/>
          <p:cNvPicPr>
            <a:picLocks noGrp="1"/>
          </p:cNvPicPr>
          <p:nvPr>
            <p:ph idx="1"/>
          </p:nvPr>
        </p:nvPicPr>
        <p:blipFill>
          <a:blip r:embed="rId2"/>
          <a:srcRect l="2440" r="2440"/>
          <a:stretch>
            <a:fillRect/>
          </a:stretch>
        </p:blipFill>
        <p:spPr>
          <a:prstGeom prst="rect">
            <a:avLst/>
          </a:prstGeom>
          <a:ln/>
        </p:spPr>
      </p:pic>
    </p:spTree>
    <p:extLst>
      <p:ext uri="{BB962C8B-B14F-4D97-AF65-F5344CB8AC3E}">
        <p14:creationId xmlns:p14="http://schemas.microsoft.com/office/powerpoint/2010/main" val="4179856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 Male </a:t>
            </a:r>
            <a:r>
              <a:rPr lang="en-US" dirty="0"/>
              <a:t>c</a:t>
            </a:r>
            <a:r>
              <a:rPr lang="en-US" dirty="0" smtClean="0"/>
              <a:t>orrelations </a:t>
            </a:r>
            <a:r>
              <a:rPr lang="en-US" dirty="0"/>
              <a:t>a</a:t>
            </a:r>
            <a:r>
              <a:rPr lang="en-US" dirty="0" smtClean="0"/>
              <a:t>mong </a:t>
            </a:r>
            <a:r>
              <a:rPr lang="en-US" dirty="0"/>
              <a:t>s</a:t>
            </a:r>
            <a:r>
              <a:rPr lang="en-US" dirty="0" smtClean="0"/>
              <a:t>urvey variables </a:t>
            </a:r>
            <a:endParaRPr lang="en-US" dirty="0"/>
          </a:p>
        </p:txBody>
      </p:sp>
      <p:pic>
        <p:nvPicPr>
          <p:cNvPr id="4" name="image07.png" descr="Screen Shot 2014-03-08 at 1.21.26 PM.png"/>
          <p:cNvPicPr>
            <a:picLocks noGrp="1"/>
          </p:cNvPicPr>
          <p:nvPr>
            <p:ph idx="1"/>
          </p:nvPr>
        </p:nvPicPr>
        <p:blipFill>
          <a:blip r:embed="rId2"/>
          <a:srcRect l="2074" r="2074"/>
          <a:stretch>
            <a:fillRect/>
          </a:stretch>
        </p:blipFill>
        <p:spPr>
          <a:prstGeom prst="rect">
            <a:avLst/>
          </a:prstGeom>
          <a:ln/>
        </p:spPr>
      </p:pic>
    </p:spTree>
    <p:extLst>
      <p:ext uri="{BB962C8B-B14F-4D97-AF65-F5344CB8AC3E}">
        <p14:creationId xmlns:p14="http://schemas.microsoft.com/office/powerpoint/2010/main" val="3644929669"/>
      </p:ext>
    </p:extLst>
  </p:cSld>
  <p:clrMapOvr>
    <a:masterClrMapping/>
  </p:clrMapOvr>
</p:sld>
</file>

<file path=ppt/theme/theme1.xml><?xml version="1.0" encoding="utf-8"?>
<a:theme xmlns:a="http://schemas.openxmlformats.org/drawingml/2006/main" name="Office Theme">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2369</TotalTime>
  <Words>625</Words>
  <Application>Microsoft Macintosh PowerPoint</Application>
  <PresentationFormat>On-screen Show (4:3)</PresentationFormat>
  <Paragraphs>131</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Cardiovascular Health Among US and Argentine Students</vt:lpstr>
      <vt:lpstr>Abstract</vt:lpstr>
      <vt:lpstr>Introduction</vt:lpstr>
      <vt:lpstr>Methods</vt:lpstr>
      <vt:lpstr>Methods</vt:lpstr>
      <vt:lpstr>Data</vt:lpstr>
      <vt:lpstr>Results</vt:lpstr>
      <vt:lpstr>Overall Correlations among survey variables</vt:lpstr>
      <vt:lpstr>Us Male correlations among survey variables </vt:lpstr>
      <vt:lpstr>US Female correlations</vt:lpstr>
      <vt:lpstr>Argentine Male correlations</vt:lpstr>
      <vt:lpstr>Argentine Female correlations </vt:lpstr>
      <vt:lpstr>Female group statistics </vt:lpstr>
      <vt:lpstr>Male group statistics </vt:lpstr>
      <vt:lpstr>Female T-tests</vt:lpstr>
      <vt:lpstr>Male T-test</vt:lpstr>
      <vt:lpstr>Conclusion </vt:lpstr>
      <vt:lpstr>Future Improvements </vt:lpstr>
      <vt:lpstr>Acknowledgements </vt:lpstr>
      <vt:lpstr>Works Cited</vt:lpstr>
      <vt:lpstr>Works Cited </vt:lpstr>
    </vt:vector>
  </TitlesOfParts>
  <Company>Pepperdine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Health of Young Adults</dc:title>
  <dc:creator>Gabriella Smith</dc:creator>
  <cp:lastModifiedBy>Don Thompson</cp:lastModifiedBy>
  <cp:revision>17</cp:revision>
  <dcterms:created xsi:type="dcterms:W3CDTF">2013-03-19T19:09:13Z</dcterms:created>
  <dcterms:modified xsi:type="dcterms:W3CDTF">2014-03-19T19:40:59Z</dcterms:modified>
</cp:coreProperties>
</file>