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7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260" r:id="rId13"/>
    <p:sldId id="313" r:id="rId14"/>
    <p:sldId id="274" r:id="rId15"/>
    <p:sldId id="323" r:id="rId16"/>
    <p:sldId id="325" r:id="rId17"/>
    <p:sldId id="317" r:id="rId18"/>
    <p:sldId id="337" r:id="rId19"/>
    <p:sldId id="338" r:id="rId20"/>
    <p:sldId id="297" r:id="rId21"/>
    <p:sldId id="319" r:id="rId22"/>
    <p:sldId id="350" r:id="rId23"/>
    <p:sldId id="35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676" autoAdjust="0"/>
  </p:normalViewPr>
  <p:slideViewPr>
    <p:cSldViewPr>
      <p:cViewPr>
        <p:scale>
          <a:sx n="99" d="100"/>
          <a:sy n="99" d="100"/>
        </p:scale>
        <p:origin x="-5416" y="-20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11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thompson:cmp:ip%20effect%20research%20-%20including%20frontiers%20journal%20article%20volume%20xix%20fall%202010:IP_NOIP%20Analysis%20-%20Spring%202013:ay&amp;sp%20summar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thompson:cmp:ip%20effect%20research%20-%20including%20frontiers%20journal%20article%20volume%20xix%20fall%202010:IP_NOIP%20Analysis%20-%20Spring%202013:ay&amp;sp%20summar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thompson:cmp:ip%20effect%20research%20-%20including%20frontiers%20journal%20article%20volume%20xix%20fall%202010:IP_NOIP%20Analysis%20-%20Spring%202013:ip%20director%20analysi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thompson:cmp:ip%20effect%20research%20-%20including%20frontiers%20journal%20article%20volume%20xix%20fall%202010:IP_NOIP%20Analysis%20-%20Spring%202013:ip%20director%20analysi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thompson:cmp:ip%20effect%20research%20-%20including%20frontiers%20journal%20article%20volume%20xix%20fall%202010:IP_NOIP%20Analysis%20-%20Spring%202013:ip%20director%20analysi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pmp_all!$G$139</c:f>
              <c:strCache>
                <c:ptCount val="1"/>
                <c:pt idx="0">
                  <c:v>IP</c:v>
                </c:pt>
              </c:strCache>
            </c:strRef>
          </c:tx>
          <c:invertIfNegative val="0"/>
          <c:cat>
            <c:strRef>
              <c:f>pmp_all!$F$140:$F$142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pmp_all!$G$140:$G$142</c:f>
              <c:numCache>
                <c:formatCode>General</c:formatCode>
                <c:ptCount val="3"/>
                <c:pt idx="0">
                  <c:v>16.98999999999998</c:v>
                </c:pt>
                <c:pt idx="1">
                  <c:v>15.37</c:v>
                </c:pt>
                <c:pt idx="2">
                  <c:v>15.71</c:v>
                </c:pt>
              </c:numCache>
            </c:numRef>
          </c:val>
        </c:ser>
        <c:ser>
          <c:idx val="1"/>
          <c:order val="1"/>
          <c:tx>
            <c:strRef>
              <c:f>pmp_all!$H$139</c:f>
              <c:strCache>
                <c:ptCount val="1"/>
                <c:pt idx="0">
                  <c:v>NOIP</c:v>
                </c:pt>
              </c:strCache>
            </c:strRef>
          </c:tx>
          <c:invertIfNegative val="0"/>
          <c:cat>
            <c:strRef>
              <c:f>pmp_all!$F$140:$F$142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pmp_all!$H$140:$H$142</c:f>
              <c:numCache>
                <c:formatCode>General</c:formatCode>
                <c:ptCount val="3"/>
                <c:pt idx="0">
                  <c:v>16.67000000000001</c:v>
                </c:pt>
                <c:pt idx="1">
                  <c:v>17.62</c:v>
                </c:pt>
                <c:pt idx="2">
                  <c:v>17.14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356760"/>
        <c:axId val="-2137399736"/>
      </c:barChart>
      <c:catAx>
        <c:axId val="-21373567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399736"/>
        <c:crosses val="autoZero"/>
        <c:auto val="1"/>
        <c:lblAlgn val="ctr"/>
        <c:lblOffset val="100"/>
        <c:noMultiLvlLbl val="0"/>
      </c:catAx>
      <c:valAx>
        <c:axId val="-2137399736"/>
        <c:scaling>
          <c:orientation val="minMax"/>
          <c:max val="17.8"/>
          <c:min val="1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7356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pmp_all!$G$355</c:f>
              <c:strCache>
                <c:ptCount val="1"/>
                <c:pt idx="0">
                  <c:v>IP</c:v>
                </c:pt>
              </c:strCache>
            </c:strRef>
          </c:tx>
          <c:invertIfNegative val="0"/>
          <c:cat>
            <c:strRef>
              <c:f>pmp_all!$F$356:$F$358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pmp_all!$G$356:$G$358</c:f>
              <c:numCache>
                <c:formatCode>General</c:formatCode>
                <c:ptCount val="3"/>
                <c:pt idx="0">
                  <c:v>27.62</c:v>
                </c:pt>
                <c:pt idx="1">
                  <c:v>27.23</c:v>
                </c:pt>
                <c:pt idx="2">
                  <c:v>28.15</c:v>
                </c:pt>
              </c:numCache>
            </c:numRef>
          </c:val>
        </c:ser>
        <c:ser>
          <c:idx val="1"/>
          <c:order val="1"/>
          <c:tx>
            <c:strRef>
              <c:f>pmp_all!$H$355</c:f>
              <c:strCache>
                <c:ptCount val="1"/>
                <c:pt idx="0">
                  <c:v>NOIP</c:v>
                </c:pt>
              </c:strCache>
            </c:strRef>
          </c:tx>
          <c:invertIfNegative val="0"/>
          <c:cat>
            <c:strRef>
              <c:f>pmp_all!$F$356:$F$358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pmp_all!$H$356:$H$358</c:f>
              <c:numCache>
                <c:formatCode>General</c:formatCode>
                <c:ptCount val="3"/>
                <c:pt idx="0">
                  <c:v>26.52</c:v>
                </c:pt>
                <c:pt idx="1">
                  <c:v>28.62</c:v>
                </c:pt>
                <c:pt idx="2">
                  <c:v>27.9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5564968"/>
        <c:axId val="-2135561992"/>
      </c:barChart>
      <c:catAx>
        <c:axId val="-21355649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5561992"/>
        <c:crosses val="autoZero"/>
        <c:auto val="1"/>
        <c:lblAlgn val="ctr"/>
        <c:lblOffset val="100"/>
        <c:noMultiLvlLbl val="0"/>
      </c:catAx>
      <c:valAx>
        <c:axId val="-2135561992"/>
        <c:scaling>
          <c:orientation val="minMax"/>
          <c:max val="28.7"/>
          <c:min val="26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5564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pmp_all!$G$571</c:f>
              <c:strCache>
                <c:ptCount val="1"/>
                <c:pt idx="0">
                  <c:v>IP</c:v>
                </c:pt>
              </c:strCache>
            </c:strRef>
          </c:tx>
          <c:invertIfNegative val="0"/>
          <c:cat>
            <c:strRef>
              <c:f>pmp_all!$F$572:$F$574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pmp_all!$G$572:$G$574</c:f>
              <c:numCache>
                <c:formatCode>###0.00</c:formatCode>
                <c:ptCount val="3"/>
                <c:pt idx="0">
                  <c:v>38.7717391304348</c:v>
                </c:pt>
                <c:pt idx="1">
                  <c:v>38.8586956521739</c:v>
                </c:pt>
                <c:pt idx="2">
                  <c:v>37.71739130434783</c:v>
                </c:pt>
              </c:numCache>
            </c:numRef>
          </c:val>
        </c:ser>
        <c:ser>
          <c:idx val="1"/>
          <c:order val="1"/>
          <c:tx>
            <c:strRef>
              <c:f>pmp_all!$H$571</c:f>
              <c:strCache>
                <c:ptCount val="1"/>
                <c:pt idx="0">
                  <c:v>NOIP</c:v>
                </c:pt>
              </c:strCache>
            </c:strRef>
          </c:tx>
          <c:invertIfNegative val="0"/>
          <c:cat>
            <c:strRef>
              <c:f>pmp_all!$F$572:$F$574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pmp_all!$H$572:$H$574</c:f>
              <c:numCache>
                <c:formatCode>###0.00</c:formatCode>
                <c:ptCount val="3"/>
                <c:pt idx="0">
                  <c:v>39.78947368421048</c:v>
                </c:pt>
                <c:pt idx="1">
                  <c:v>38.47368421052629</c:v>
                </c:pt>
                <c:pt idx="2">
                  <c:v>38.10526315789473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338376"/>
        <c:axId val="-2137591656"/>
      </c:barChart>
      <c:catAx>
        <c:axId val="-213733837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591656"/>
        <c:crosses val="autoZero"/>
        <c:auto val="1"/>
        <c:lblAlgn val="ctr"/>
        <c:lblOffset val="100"/>
        <c:noMultiLvlLbl val="0"/>
      </c:catAx>
      <c:valAx>
        <c:axId val="-2137591656"/>
        <c:scaling>
          <c:orientation val="minMax"/>
          <c:min val="37.5"/>
        </c:scaling>
        <c:delete val="0"/>
        <c:axPos val="l"/>
        <c:majorGridlines/>
        <c:numFmt formatCode="###0.00" sourceLinked="1"/>
        <c:majorTickMark val="out"/>
        <c:minorTickMark val="none"/>
        <c:tickLblPos val="nextTo"/>
        <c:crossAx val="-2137338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pmp_all!$G$679</c:f>
              <c:strCache>
                <c:ptCount val="1"/>
                <c:pt idx="0">
                  <c:v>IP</c:v>
                </c:pt>
              </c:strCache>
            </c:strRef>
          </c:tx>
          <c:invertIfNegative val="0"/>
          <c:cat>
            <c:strRef>
              <c:f>pmp_all!$F$680:$F$682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pmp_all!$G$680:$G$682</c:f>
              <c:numCache>
                <c:formatCode>General</c:formatCode>
                <c:ptCount val="3"/>
                <c:pt idx="0">
                  <c:v>38.57</c:v>
                </c:pt>
                <c:pt idx="1">
                  <c:v>37.76</c:v>
                </c:pt>
                <c:pt idx="2">
                  <c:v>37.39</c:v>
                </c:pt>
              </c:numCache>
            </c:numRef>
          </c:val>
        </c:ser>
        <c:ser>
          <c:idx val="1"/>
          <c:order val="1"/>
          <c:tx>
            <c:strRef>
              <c:f>pmp_all!$H$679</c:f>
              <c:strCache>
                <c:ptCount val="1"/>
                <c:pt idx="0">
                  <c:v>NOIP</c:v>
                </c:pt>
              </c:strCache>
            </c:strRef>
          </c:tx>
          <c:invertIfNegative val="0"/>
          <c:cat>
            <c:strRef>
              <c:f>pmp_all!$F$680:$F$682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pmp_all!$H$680:$H$682</c:f>
              <c:numCache>
                <c:formatCode>General</c:formatCode>
                <c:ptCount val="3"/>
                <c:pt idx="0">
                  <c:v>39.37</c:v>
                </c:pt>
                <c:pt idx="1">
                  <c:v>37.76</c:v>
                </c:pt>
                <c:pt idx="2">
                  <c:v>37.11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459960"/>
        <c:axId val="-2135653512"/>
      </c:barChart>
      <c:catAx>
        <c:axId val="-21374599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5653512"/>
        <c:crosses val="autoZero"/>
        <c:auto val="1"/>
        <c:lblAlgn val="ctr"/>
        <c:lblOffset val="100"/>
        <c:noMultiLvlLbl val="0"/>
      </c:catAx>
      <c:valAx>
        <c:axId val="-2135653512"/>
        <c:scaling>
          <c:orientation val="minMax"/>
          <c:min val="37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7459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pmp_all!$G$787</c:f>
              <c:strCache>
                <c:ptCount val="1"/>
                <c:pt idx="0">
                  <c:v>IP</c:v>
                </c:pt>
              </c:strCache>
            </c:strRef>
          </c:tx>
          <c:invertIfNegative val="0"/>
          <c:cat>
            <c:strRef>
              <c:f>pmp_all!$F$788:$F$790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pmp_all!$G$788:$G$790</c:f>
              <c:numCache>
                <c:formatCode>General</c:formatCode>
                <c:ptCount val="3"/>
                <c:pt idx="0">
                  <c:v>29.17</c:v>
                </c:pt>
                <c:pt idx="1">
                  <c:v>30.05</c:v>
                </c:pt>
                <c:pt idx="2">
                  <c:v>30.08</c:v>
                </c:pt>
              </c:numCache>
            </c:numRef>
          </c:val>
        </c:ser>
        <c:ser>
          <c:idx val="1"/>
          <c:order val="1"/>
          <c:tx>
            <c:strRef>
              <c:f>pmp_all!$H$787</c:f>
              <c:strCache>
                <c:ptCount val="1"/>
                <c:pt idx="0">
                  <c:v>NOIP</c:v>
                </c:pt>
              </c:strCache>
            </c:strRef>
          </c:tx>
          <c:invertIfNegative val="0"/>
          <c:cat>
            <c:strRef>
              <c:f>pmp_all!$F$788:$F$790</c:f>
              <c:strCache>
                <c:ptCount val="3"/>
                <c:pt idx="0">
                  <c:v>Pre</c:v>
                </c:pt>
                <c:pt idx="1">
                  <c:v>Mid</c:v>
                </c:pt>
                <c:pt idx="2">
                  <c:v>Post</c:v>
                </c:pt>
              </c:strCache>
            </c:strRef>
          </c:cat>
          <c:val>
            <c:numRef>
              <c:f>pmp_all!$H$788:$H$790</c:f>
              <c:numCache>
                <c:formatCode>###0.00</c:formatCode>
                <c:ptCount val="3"/>
                <c:pt idx="0" formatCode="General">
                  <c:v>30.32</c:v>
                </c:pt>
                <c:pt idx="1">
                  <c:v>26.1578947368421</c:v>
                </c:pt>
                <c:pt idx="2" formatCode="General">
                  <c:v>24.89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5094872"/>
        <c:axId val="-2135091896"/>
      </c:barChart>
      <c:catAx>
        <c:axId val="-21350948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5091896"/>
        <c:crosses val="autoZero"/>
        <c:auto val="1"/>
        <c:lblAlgn val="ctr"/>
        <c:lblOffset val="100"/>
        <c:noMultiLvlLbl val="0"/>
      </c:catAx>
      <c:valAx>
        <c:axId val="-2135091896"/>
        <c:scaling>
          <c:orientation val="minMax"/>
          <c:max val="31.0"/>
          <c:min val="24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5094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AB0F2-2A5D-554A-A0F6-2C7936DDC872}" type="datetimeFigureOut">
              <a:rPr lang="en-US" smtClean="0"/>
              <a:t>4/26/13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4448B-7F52-BF42-BAFC-3FC8A50FD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25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1A264-3E9A-F54C-B508-40FA2EB28BA1}" type="datetimeFigureOut">
              <a:rPr lang="en-US" smtClean="0"/>
              <a:t>4/26/13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9653A-481B-E245-9E49-AAAB9286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1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9653A-481B-E245-9E49-AAAB928634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52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14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15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16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17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19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613657-67F2-4677-9495-2C9E88A45A1E}" type="slidenum">
              <a:rPr lang="en-US" sz="1200">
                <a:latin typeface="Tahoma" pitchFamily="34" charset="0"/>
              </a:rPr>
              <a:pPr algn="r" eaLnBrk="0" hangingPunct="0"/>
              <a:t>20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 userDrawn="1"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 userDrawn="1"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57174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071942"/>
            <a:ext cx="6400800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54DA-197C-42E2-B40E-65295D53AF53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Business Communication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Company Name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Microsoft_Excel_97_-_2004_Worksheet6.xls"/><Relationship Id="rId5" Type="http://schemas.openxmlformats.org/officeDocument/2006/relationships/image" Target="../media/image6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thompson@pepperdine.edu" TargetMode="External"/><Relationship Id="rId3" Type="http://schemas.openxmlformats.org/officeDocument/2006/relationships/hyperlink" Target="mailto:cperrin@pepperdine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Microsoft_Excel_97_-_2004_Worksheet2.xls"/><Relationship Id="rId5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oleObject" Target="../embeddings/Microsoft_Excel_97_-_2004_Worksheet3.xls"/><Relationship Id="rId5" Type="http://schemas.openxmlformats.org/officeDocument/2006/relationships/image" Target="../media/image3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oleObject" Target="../embeddings/Microsoft_Excel_97_-_2004_Worksheet4.xls"/><Relationship Id="rId5" Type="http://schemas.openxmlformats.org/officeDocument/2006/relationships/image" Target="../media/image4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oleObject" Target="../embeddings/Microsoft_Excel_97_-_2004_Worksheet5.xls"/><Relationship Id="rId5" Type="http://schemas.openxmlformats.org/officeDocument/2006/relationships/image" Target="../media/image5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039741" y="4709697"/>
            <a:ext cx="5637010" cy="1204584"/>
          </a:xfrm>
        </p:spPr>
        <p:txBody>
          <a:bodyPr>
            <a:normAutofit fontScale="40000" lnSpcReduction="20000"/>
          </a:bodyPr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sz="6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 </a:t>
            </a:r>
            <a:r>
              <a:rPr lang="en-US" sz="4400" b="1" dirty="0">
                <a:solidFill>
                  <a:schemeClr val="tx1"/>
                </a:solidFill>
              </a:rPr>
              <a:t/>
            </a:r>
            <a:br>
              <a:rPr lang="en-US" sz="44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175351" cy="17931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000000"/>
                </a:solidFill>
                <a:effectLst/>
                <a:latin typeface="+mn-lt"/>
              </a:rPr>
              <a:t>The Effects of Study Abroad on </a:t>
            </a:r>
            <a:r>
              <a:rPr lang="en-US" sz="3100" b="1" dirty="0" smtClean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en-US" sz="3100" b="1" dirty="0" smtClean="0">
                <a:solidFill>
                  <a:srgbClr val="000000"/>
                </a:solidFill>
                <a:effectLst/>
                <a:latin typeface="+mn-lt"/>
              </a:rPr>
            </a:br>
            <a:r>
              <a:rPr lang="en-US" sz="3200" b="1" dirty="0" smtClean="0">
                <a:latin typeface="Times New Roman"/>
                <a:cs typeface="Times New Roman"/>
              </a:rPr>
              <a:t>Intellectual</a:t>
            </a:r>
            <a:r>
              <a:rPr lang="en-US" sz="3200" b="1" dirty="0">
                <a:latin typeface="Times New Roman"/>
                <a:cs typeface="Times New Roman"/>
              </a:rPr>
              <a:t>, </a:t>
            </a:r>
            <a:r>
              <a:rPr lang="en-US" sz="3200" b="1" dirty="0" smtClean="0">
                <a:latin typeface="Times New Roman"/>
                <a:cs typeface="Times New Roman"/>
              </a:rPr>
              <a:t>Social</a:t>
            </a:r>
            <a:r>
              <a:rPr lang="en-US" sz="3200" b="1" dirty="0">
                <a:latin typeface="Times New Roman"/>
                <a:cs typeface="Times New Roman"/>
              </a:rPr>
              <a:t>, </a:t>
            </a:r>
            <a:r>
              <a:rPr lang="en-US" sz="3200" b="1" dirty="0" smtClean="0">
                <a:latin typeface="Times New Roman"/>
                <a:cs typeface="Times New Roman"/>
              </a:rPr>
              <a:t>Personal </a:t>
            </a:r>
            <a:r>
              <a:rPr lang="en-US" sz="3200" b="1" dirty="0">
                <a:latin typeface="Times New Roman"/>
                <a:cs typeface="Times New Roman"/>
              </a:rPr>
              <a:t>and </a:t>
            </a:r>
            <a:r>
              <a:rPr lang="en-US" sz="3200" b="1" dirty="0" smtClean="0">
                <a:latin typeface="Times New Roman"/>
                <a:cs typeface="Times New Roman"/>
              </a:rPr>
              <a:t>Spiritual Transformation</a:t>
            </a:r>
            <a:r>
              <a:rPr lang="en-US" sz="2200" b="1" dirty="0">
                <a:solidFill>
                  <a:srgbClr val="000000"/>
                </a:solidFill>
                <a:effectLst/>
              </a:rPr>
              <a:t/>
            </a:r>
            <a:br>
              <a:rPr lang="en-US" sz="2200" b="1" dirty="0">
                <a:solidFill>
                  <a:srgbClr val="000000"/>
                </a:solidFill>
                <a:effectLst/>
              </a:rPr>
            </a:br>
            <a:r>
              <a:rPr lang="en-US" sz="2200" b="1" dirty="0">
                <a:solidFill>
                  <a:srgbClr val="000000"/>
                </a:solidFill>
              </a:rPr>
              <a:t/>
            </a:r>
            <a:br>
              <a:rPr lang="en-US" sz="2200" b="1" dirty="0">
                <a:solidFill>
                  <a:srgbClr val="000000"/>
                </a:solidFill>
              </a:rPr>
            </a:br>
            <a:r>
              <a:rPr lang="en-US" sz="2400" b="1" dirty="0" smtClean="0">
                <a:solidFill>
                  <a:srgbClr val="000000"/>
                </a:solidFill>
              </a:rPr>
              <a:t/>
            </a:r>
            <a:br>
              <a:rPr lang="en-US" sz="2400" b="1" dirty="0" smtClean="0">
                <a:solidFill>
                  <a:srgbClr val="000000"/>
                </a:solidFill>
              </a:rPr>
            </a:br>
            <a:r>
              <a:rPr lang="en-US" sz="2700" b="1" dirty="0" smtClean="0">
                <a:solidFill>
                  <a:srgbClr val="000000"/>
                </a:solidFill>
                <a:latin typeface="+mn-lt"/>
              </a:rPr>
              <a:t>International Programs </a:t>
            </a:r>
            <a:br>
              <a:rPr lang="en-US" sz="27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2700" b="1" dirty="0" smtClean="0">
                <a:solidFill>
                  <a:srgbClr val="000000"/>
                </a:solidFill>
                <a:latin typeface="+mn-lt"/>
              </a:rPr>
              <a:t>Directors Meeting</a:t>
            </a:r>
            <a:br>
              <a:rPr lang="en-US" sz="27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2700" b="1" dirty="0" smtClean="0">
                <a:solidFill>
                  <a:srgbClr val="000000"/>
                </a:solidFill>
                <a:latin typeface="+mn-lt"/>
              </a:rPr>
              <a:t>May 2, 2013</a:t>
            </a:r>
            <a:br>
              <a:rPr lang="en-US" sz="27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2700" b="1" dirty="0">
                <a:solidFill>
                  <a:srgbClr val="000000"/>
                </a:solidFill>
              </a:rPr>
              <a:t/>
            </a:r>
            <a:br>
              <a:rPr lang="en-US" sz="2700" b="1" dirty="0">
                <a:solidFill>
                  <a:srgbClr val="000000"/>
                </a:solidFill>
              </a:rPr>
            </a:br>
            <a:r>
              <a:rPr lang="en-US" sz="2000" b="1" dirty="0" smtClean="0">
                <a:solidFill>
                  <a:srgbClr val="000000"/>
                </a:solidFill>
              </a:rPr>
              <a:t/>
            </a:r>
            <a:br>
              <a:rPr lang="en-US" sz="2000" b="1" dirty="0" smtClean="0">
                <a:solidFill>
                  <a:srgbClr val="000000"/>
                </a:solidFill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br>
              <a:rPr lang="en-US" sz="2000" b="1" dirty="0" smtClean="0">
                <a:solidFill>
                  <a:srgbClr val="000000"/>
                </a:solidFill>
                <a:effectLst/>
              </a:rPr>
            </a:br>
            <a:r>
              <a:rPr lang="en-US" sz="1200" b="1" dirty="0">
                <a:solidFill>
                  <a:srgbClr val="000000"/>
                </a:solidFill>
              </a:rPr>
              <a:t/>
            </a:r>
            <a:br>
              <a:rPr lang="en-US" sz="1200" b="1" dirty="0">
                <a:solidFill>
                  <a:srgbClr val="000000"/>
                </a:solidFill>
              </a:rPr>
            </a:br>
            <a:r>
              <a:rPr lang="en-US" sz="2200" b="1" dirty="0" smtClean="0">
                <a:solidFill>
                  <a:schemeClr val="tx1"/>
                </a:solidFill>
                <a:latin typeface="+mn-lt"/>
              </a:rPr>
              <a:t>Christian Spirituality Research Institute</a:t>
            </a:r>
            <a:br>
              <a:rPr lang="en-US" sz="2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200" b="1" dirty="0" smtClean="0">
                <a:solidFill>
                  <a:schemeClr val="tx1"/>
                </a:solidFill>
                <a:latin typeface="+mn-lt"/>
              </a:rPr>
              <a:t>epperdine </a:t>
            </a:r>
            <a:r>
              <a:rPr lang="en-US" sz="2200" b="1" dirty="0">
                <a:solidFill>
                  <a:schemeClr val="tx1"/>
                </a:solidFill>
                <a:latin typeface="+mn-lt"/>
              </a:rPr>
              <a:t>University</a:t>
            </a:r>
            <a:br>
              <a:rPr lang="en-US" sz="2200" b="1" dirty="0">
                <a:solidFill>
                  <a:schemeClr val="tx1"/>
                </a:solidFill>
                <a:latin typeface="+mn-lt"/>
              </a:rPr>
            </a:br>
            <a:r>
              <a:rPr lang="en-US" sz="1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1800" b="1" dirty="0">
                <a:solidFill>
                  <a:schemeClr val="tx1"/>
                </a:solidFill>
                <a:latin typeface="+mn-lt"/>
              </a:rPr>
            </a:br>
            <a:r>
              <a:rPr lang="en-US" sz="2700" b="1" dirty="0">
                <a:solidFill>
                  <a:schemeClr val="tx1"/>
                </a:solidFill>
                <a:latin typeface="+mn-lt"/>
              </a:rPr>
              <a:t>Don Thompson </a:t>
            </a:r>
            <a:br>
              <a:rPr lang="en-US" sz="2700" b="1" dirty="0">
                <a:solidFill>
                  <a:schemeClr val="tx1"/>
                </a:solidFill>
                <a:latin typeface="+mn-lt"/>
              </a:rPr>
            </a:br>
            <a:r>
              <a:rPr lang="en-US" sz="2700" b="1" dirty="0">
                <a:solidFill>
                  <a:schemeClr val="tx1"/>
                </a:solidFill>
                <a:latin typeface="+mn-lt"/>
              </a:rPr>
              <a:t>Cindy Miller-Perrin</a:t>
            </a:r>
            <a:r>
              <a:rPr lang="en-US" sz="2700" b="1" dirty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en-US" sz="2700" b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en-US" sz="2400" b="1" dirty="0">
                <a:solidFill>
                  <a:srgbClr val="000000"/>
                </a:solidFill>
                <a:effectLst/>
              </a:rPr>
              <a:t> 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6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>
                <a:solidFill>
                  <a:schemeClr val="tx1"/>
                </a:solidFill>
                <a:latin typeface="Mona Lisa Recut" charset="0"/>
              </a:rPr>
              <a:t>Service</a:t>
            </a:r>
            <a:r>
              <a:rPr lang="en-US" sz="4000" dirty="0">
                <a:solidFill>
                  <a:schemeClr val="tx1"/>
                </a:solidFill>
                <a:latin typeface="Mona Lisa Recut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Mona Lisa Recut" charset="0"/>
              </a:rPr>
            </a:br>
            <a:r>
              <a:rPr lang="en-US" sz="4000" dirty="0">
                <a:solidFill>
                  <a:schemeClr val="tx1"/>
                </a:solidFill>
                <a:latin typeface="Mona Lisa Recut" charset="0"/>
              </a:rPr>
              <a:t>First-Year and Senior Time </a:t>
            </a:r>
            <a:r>
              <a:rPr lang="en-US" sz="4000" dirty="0" smtClean="0">
                <a:solidFill>
                  <a:schemeClr val="tx1"/>
                </a:solidFill>
                <a:latin typeface="Mona Lisa Recut" charset="0"/>
              </a:rPr>
              <a:t>Periods ***</a:t>
            </a:r>
            <a:endParaRPr lang="en-US" sz="4000" dirty="0">
              <a:solidFill>
                <a:schemeClr val="tx1"/>
              </a:solidFill>
              <a:latin typeface="Mona Lisa Recut" charset="0"/>
            </a:endParaRPr>
          </a:p>
        </p:txBody>
      </p:sp>
      <p:graphicFrame>
        <p:nvGraphicFramePr>
          <p:cNvPr id="39938" name="Object 5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2017713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17713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9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119F17ED-A41D-AC45-B6CF-D408F5427CED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10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60946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9DBB2D32-2F7F-4CD4-941B-9F320ECA411E}" type="slidenum"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11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476672"/>
            <a:ext cx="7543800" cy="1079500"/>
          </a:xfrm>
        </p:spPr>
        <p:txBody>
          <a:bodyPr>
            <a:noAutofit/>
          </a:bodyPr>
          <a:lstStyle/>
          <a:p>
            <a:pPr marL="457200" indent="-457200" algn="ctr">
              <a:lnSpc>
                <a:spcPct val="90000"/>
              </a:lnSpc>
              <a:defRPr/>
            </a:pPr>
            <a: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  <a:t>The Sophomore Experience:</a:t>
            </a:r>
            <a:b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  <a:t>College as </a:t>
            </a:r>
            <a:r>
              <a:rPr lang="en-US" sz="2400" b="1" i="1" dirty="0">
                <a:effectLst/>
                <a:latin typeface="Times New Roman" pitchFamily="18" charset="0"/>
                <a:cs typeface="Times New Roman" pitchFamily="18" charset="0"/>
              </a:rPr>
              <a:t>Rite of </a:t>
            </a:r>
            <a: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Passage: </a:t>
            </a:r>
            <a:b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  <a:t>Departure, Initiation, &amp; Return</a:t>
            </a:r>
            <a:br>
              <a:rPr lang="en-US" sz="2400" b="1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Impact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of Study Abroad at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Pepperdine</a:t>
            </a:r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4525963"/>
          </a:xfrm>
        </p:spPr>
        <p:txBody>
          <a:bodyPr>
            <a:normAutofit fontScale="92500"/>
          </a:bodyPr>
          <a:lstStyle/>
          <a:p>
            <a:pPr algn="l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Research Hypothesis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Students </a:t>
            </a:r>
            <a:r>
              <a:rPr lang="en-US" sz="2400" b="1" dirty="0" smtClean="0">
                <a:latin typeface="Times New Roman"/>
                <a:cs typeface="Times New Roman"/>
              </a:rPr>
              <a:t>participating in an International Program experience greater intellectual</a:t>
            </a:r>
            <a:r>
              <a:rPr lang="en-US" sz="2400" b="1" dirty="0">
                <a:latin typeface="Times New Roman"/>
                <a:cs typeface="Times New Roman"/>
              </a:rPr>
              <a:t>, social, personal and spiritual </a:t>
            </a:r>
            <a:r>
              <a:rPr lang="en-US" sz="2400" b="1" dirty="0" smtClean="0">
                <a:latin typeface="Times New Roman"/>
                <a:cs typeface="Times New Roman"/>
              </a:rPr>
              <a:t>transformation than those students who do not participate.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Measures</a:t>
            </a:r>
            <a:endParaRPr lang="en-US" sz="1400" dirty="0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Ego Identity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Emotional Awareness: Appraisal &amp; Expression, Regulation, Utilization</a:t>
            </a:r>
          </a:p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Global Awareness:  Empathy, Action</a:t>
            </a:r>
          </a:p>
          <a:p>
            <a:pPr algn="l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Longitudinal Design</a:t>
            </a:r>
          </a:p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Fall 2010 – Pre – Fall of First Year (Application Year)</a:t>
            </a:r>
          </a:p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Spring 2012 – Mid – Spring of Sophomore Year (IP Year)</a:t>
            </a:r>
          </a:p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Fall 2012 – Post – Fall of Junior Year (Return Year)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US" sz="2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US" sz="2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3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692696"/>
            <a:ext cx="5832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Sampling</a:t>
            </a:r>
            <a:endParaRPr lang="en-US" sz="2800" b="1" dirty="0"/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Fall 2010 (Pre)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b="1" dirty="0" smtClean="0"/>
              <a:t>880 </a:t>
            </a:r>
            <a:r>
              <a:rPr lang="en-US" sz="2800" b="1" dirty="0"/>
              <a:t>s</a:t>
            </a:r>
            <a:r>
              <a:rPr lang="en-US" sz="2800" b="1" dirty="0" smtClean="0"/>
              <a:t>tudents apply to study abroad in 2011-12</a:t>
            </a:r>
            <a:endParaRPr lang="en-US" sz="2800" b="1" dirty="0"/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Spring 2012 (Mid)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b="1" dirty="0" smtClean="0"/>
              <a:t>210 IP students re-survey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b="1" dirty="0" smtClean="0"/>
              <a:t>116 NOIP students re-survey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Fall 2012 (Post)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b="1" dirty="0" smtClean="0"/>
              <a:t>90 IP students re-survey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b="1" dirty="0" smtClean="0"/>
              <a:t>32 NOIP students re-survey </a:t>
            </a:r>
          </a:p>
        </p:txBody>
      </p:sp>
    </p:spTree>
    <p:extLst>
      <p:ext uri="{BB962C8B-B14F-4D97-AF65-F5344CB8AC3E}">
        <p14:creationId xmlns:p14="http://schemas.microsoft.com/office/powerpoint/2010/main" val="2729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Times New Roman" charset="0"/>
                <a:cs typeface="Times New Roman" charset="0"/>
              </a:rPr>
              <a:t>Ego Identity Status Measure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4343400"/>
          </a:xfrm>
        </p:spPr>
        <p:txBody>
          <a:bodyPr>
            <a:normAutofit fontScale="92500" lnSpcReduction="10000"/>
          </a:bodyPr>
          <a:lstStyle/>
          <a:p>
            <a:pPr marL="639763" lvl="1" indent="-273050" eaLnBrk="1" hangingPunct="1">
              <a:buClrTx/>
              <a:buFont typeface="Wingdings" charset="0"/>
              <a:buChar char="§"/>
            </a:pPr>
            <a:r>
              <a:rPr lang="en-US" sz="2000" b="1" dirty="0">
                <a:latin typeface="Times New Roman" charset="0"/>
                <a:cs typeface="Times New Roman" charset="0"/>
              </a:rPr>
              <a:t>Diffusion: no exploration or commitment </a:t>
            </a:r>
            <a:r>
              <a:rPr lang="en-US" sz="2000" b="1" dirty="0" smtClean="0">
                <a:latin typeface="Times New Roman" charset="0"/>
                <a:cs typeface="Times New Roman" charset="0"/>
              </a:rPr>
              <a:t>(-,-)</a:t>
            </a:r>
            <a:endParaRPr lang="en-US" sz="2000" b="1" dirty="0">
              <a:latin typeface="Times New Roman" charset="0"/>
              <a:cs typeface="Times New Roman" charset="0"/>
            </a:endParaRPr>
          </a:p>
          <a:p>
            <a:pPr marL="914400" lvl="2" indent="-228600" eaLnBrk="1" hangingPunct="1">
              <a:buFont typeface="Wingdings" charset="0"/>
              <a:buChar char="§"/>
            </a:pP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I 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haven</a:t>
            </a:r>
            <a:r>
              <a:rPr lang="en-US" altLang="ja-JP" b="1" dirty="0" smtClean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t 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really considered politics. It just 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doesn</a:t>
            </a:r>
            <a:r>
              <a:rPr lang="en-US" altLang="ja-JP" b="1" dirty="0" smtClean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t 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excite me much.</a:t>
            </a: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endParaRPr lang="en-US" altLang="ja-JP" b="1" dirty="0">
              <a:latin typeface="Times New Roman" charset="0"/>
              <a:cs typeface="Times New Roman" charset="0"/>
            </a:endParaRPr>
          </a:p>
          <a:p>
            <a:pPr marL="639763" lvl="1" indent="-273050" eaLnBrk="1" hangingPunct="1">
              <a:buClrTx/>
              <a:buFont typeface="Wingdings" charset="0"/>
              <a:buChar char="§"/>
            </a:pPr>
            <a:r>
              <a:rPr lang="en-US" sz="2000" b="1" dirty="0">
                <a:latin typeface="Times New Roman" charset="0"/>
                <a:cs typeface="Times New Roman" charset="0"/>
              </a:rPr>
              <a:t>Foreclosure: no exploration, but commitment </a:t>
            </a:r>
            <a:r>
              <a:rPr lang="en-US" sz="2000" b="1" dirty="0" smtClean="0">
                <a:latin typeface="Times New Roman" charset="0"/>
                <a:cs typeface="Times New Roman" charset="0"/>
              </a:rPr>
              <a:t>(-,+)</a:t>
            </a:r>
            <a:endParaRPr lang="en-US" sz="2000" b="1" dirty="0">
              <a:latin typeface="Times New Roman" charset="0"/>
              <a:cs typeface="Times New Roman" charset="0"/>
            </a:endParaRPr>
          </a:p>
          <a:p>
            <a:pPr marL="914400" lvl="2" indent="-228600" eaLnBrk="1" hangingPunct="1">
              <a:buFont typeface="Wingdings" charset="0"/>
              <a:buChar char="§"/>
            </a:pP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My parents decided a long time ago what I should go into for employment and 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I</a:t>
            </a:r>
            <a:r>
              <a:rPr lang="en-US" altLang="ja-JP" b="1" dirty="0" smtClean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b="1" dirty="0" smtClean="0">
                <a:latin typeface="Times New Roman" charset="0"/>
                <a:cs typeface="Times New Roman" charset="0"/>
              </a:rPr>
              <a:t>m 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following through with their plans.</a:t>
            </a: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endParaRPr lang="en-US" altLang="ja-JP" b="1" dirty="0">
              <a:latin typeface="Times New Roman" charset="0"/>
              <a:cs typeface="Times New Roman" charset="0"/>
            </a:endParaRPr>
          </a:p>
          <a:p>
            <a:pPr marL="639763" lvl="1" indent="-273050" eaLnBrk="1" hangingPunct="1">
              <a:buClrTx/>
              <a:buFont typeface="Wingdings" charset="0"/>
              <a:buChar char="§"/>
            </a:pPr>
            <a:r>
              <a:rPr lang="en-US" sz="2000" b="1" dirty="0">
                <a:latin typeface="Times New Roman" charset="0"/>
                <a:cs typeface="Times New Roman" charset="0"/>
              </a:rPr>
              <a:t>Moratorium: exploration without </a:t>
            </a:r>
            <a:r>
              <a:rPr lang="en-US" sz="2000" b="1" dirty="0" smtClean="0">
                <a:latin typeface="Times New Roman" charset="0"/>
                <a:cs typeface="Times New Roman" charset="0"/>
              </a:rPr>
              <a:t>commitment (+,-)</a:t>
            </a:r>
            <a:endParaRPr lang="en-US" sz="2000" b="1" dirty="0">
              <a:latin typeface="Times New Roman" charset="0"/>
              <a:cs typeface="Times New Roman" charset="0"/>
              <a:sym typeface="Symbol" charset="0"/>
            </a:endParaRPr>
          </a:p>
          <a:p>
            <a:pPr marL="914400" lvl="2" indent="-228600" eaLnBrk="1" hangingPunct="1">
              <a:buFont typeface="Wingdings" charset="0"/>
              <a:buChar char="§"/>
            </a:pP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b="1" dirty="0">
                <a:latin typeface="Times New Roman" charset="0"/>
                <a:cs typeface="Times New Roman" charset="0"/>
              </a:rPr>
              <a:t>Religion is confusing to me right now. I keep changing my views on what is right and wrong for me.</a:t>
            </a: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endParaRPr lang="en-US" altLang="ja-JP" b="1" dirty="0">
              <a:latin typeface="Times New Roman" charset="0"/>
              <a:cs typeface="Times New Roman" charset="0"/>
            </a:endParaRPr>
          </a:p>
          <a:p>
            <a:pPr marL="639763" lvl="1" indent="-273050" eaLnBrk="1" hangingPunct="1">
              <a:buClrTx/>
              <a:buFont typeface="Wingdings" charset="0"/>
              <a:buChar char="§"/>
            </a:pPr>
            <a:r>
              <a:rPr lang="en-US" sz="2000" b="1" dirty="0">
                <a:latin typeface="Times New Roman" charset="0"/>
                <a:cs typeface="Times New Roman" charset="0"/>
              </a:rPr>
              <a:t>Achievement: exploration and </a:t>
            </a:r>
            <a:r>
              <a:rPr lang="en-US" sz="2000" b="1" dirty="0" smtClean="0">
                <a:latin typeface="Times New Roman" charset="0"/>
                <a:cs typeface="Times New Roman" charset="0"/>
              </a:rPr>
              <a:t>commitment (+,+)</a:t>
            </a:r>
            <a:endParaRPr lang="en-US" sz="2000" b="1" dirty="0">
              <a:latin typeface="Times New Roman" charset="0"/>
              <a:cs typeface="Times New Roman" charset="0"/>
              <a:sym typeface="Symbol" charset="0"/>
            </a:endParaRPr>
          </a:p>
          <a:p>
            <a:pPr marL="914400" lvl="2" indent="-228600" eaLnBrk="1" hangingPunct="1">
              <a:buFont typeface="Wingdings" charset="0"/>
              <a:buChar char="§"/>
            </a:pP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  <a:sym typeface="Symbol" charset="0"/>
              </a:rPr>
              <a:t>“</a:t>
            </a:r>
            <a:r>
              <a:rPr lang="en-US" altLang="ja-JP" b="1" dirty="0">
                <a:latin typeface="Times New Roman" charset="0"/>
                <a:cs typeface="Times New Roman" charset="0"/>
                <a:sym typeface="Symbol" charset="0"/>
              </a:rPr>
              <a:t>It took me a while to figure it out, but now I really know what I want for a career.</a:t>
            </a:r>
            <a:r>
              <a:rPr lang="ja-JP" altLang="en-US" b="1" dirty="0">
                <a:latin typeface="Times New Roman" charset="0"/>
                <a:ea typeface="ＭＳ 明朝" charset="0"/>
                <a:cs typeface="ＭＳ 明朝" charset="0"/>
                <a:sym typeface="Symbol" charset="0"/>
              </a:rPr>
              <a:t>”</a:t>
            </a:r>
            <a:endParaRPr lang="en-US" b="1" dirty="0">
              <a:latin typeface="Times New Roman" charset="0"/>
              <a:cs typeface="Times New Roman" charset="0"/>
              <a:sym typeface="Symbol" charset="0"/>
            </a:endParaRPr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612D9145-A056-3E47-8EAE-BC29AD7957DA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13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6643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Foreclosure ** </a:t>
            </a: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14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463390"/>
              </p:ext>
            </p:extLst>
          </p:nvPr>
        </p:nvGraphicFramePr>
        <p:xfrm>
          <a:off x="1331640" y="1124744"/>
          <a:ext cx="67687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790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Achievement **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15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115576"/>
              </p:ext>
            </p:extLst>
          </p:nvPr>
        </p:nvGraphicFramePr>
        <p:xfrm>
          <a:off x="1547664" y="1196752"/>
          <a:ext cx="61206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790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Schutte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Self-Report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Inventory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Emotional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Awareness Measure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16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1628800"/>
            <a:ext cx="6264696" cy="45243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/>
              <a:t>A</a:t>
            </a:r>
            <a:r>
              <a:rPr lang="en-US" b="1" dirty="0" smtClean="0"/>
              <a:t>ppraisal </a:t>
            </a:r>
            <a:r>
              <a:rPr lang="en-US" b="1" dirty="0"/>
              <a:t>and </a:t>
            </a:r>
            <a:r>
              <a:rPr lang="en-US" b="1" dirty="0" smtClean="0"/>
              <a:t>Expression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Other </a:t>
            </a:r>
            <a:r>
              <a:rPr lang="en-US" dirty="0"/>
              <a:t>people find it easy to confide in </a:t>
            </a:r>
            <a:r>
              <a:rPr lang="en-US" dirty="0" smtClean="0"/>
              <a:t>me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Some </a:t>
            </a:r>
            <a:r>
              <a:rPr lang="en-US" dirty="0"/>
              <a:t>of the major events of my life have led me to re-evaluate what is important and not </a:t>
            </a:r>
            <a:r>
              <a:rPr lang="en-US" dirty="0" smtClean="0"/>
              <a:t>important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 </a:t>
            </a:r>
            <a:r>
              <a:rPr lang="en-US" dirty="0"/>
              <a:t>am aware of my emotions as I experience </a:t>
            </a:r>
            <a:r>
              <a:rPr lang="en-US" dirty="0" smtClean="0"/>
              <a:t>them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Regulation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 </a:t>
            </a:r>
            <a:r>
              <a:rPr lang="en-US" dirty="0"/>
              <a:t>seek out activities that make me </a:t>
            </a:r>
            <a:r>
              <a:rPr lang="en-US" dirty="0" smtClean="0"/>
              <a:t>happy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When </a:t>
            </a:r>
            <a:r>
              <a:rPr lang="en-US" dirty="0"/>
              <a:t>I am in a positive mood, solving problems is easy for </a:t>
            </a:r>
            <a:r>
              <a:rPr lang="en-US" dirty="0" smtClean="0"/>
              <a:t>me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 </a:t>
            </a:r>
            <a:r>
              <a:rPr lang="en-US" dirty="0"/>
              <a:t>have control over my </a:t>
            </a:r>
            <a:r>
              <a:rPr lang="en-US" dirty="0" smtClean="0"/>
              <a:t>emotions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Utilization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 </a:t>
            </a:r>
            <a:r>
              <a:rPr lang="en-US" dirty="0"/>
              <a:t>am aware of the non-verbal messages other people </a:t>
            </a:r>
            <a:r>
              <a:rPr lang="en-US" dirty="0" smtClean="0"/>
              <a:t>send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When </a:t>
            </a:r>
            <a:r>
              <a:rPr lang="en-US" dirty="0"/>
              <a:t>I feel a change in emotions, I tend to come up with new </a:t>
            </a:r>
            <a:r>
              <a:rPr lang="en-US" dirty="0" smtClean="0"/>
              <a:t>ideas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When </a:t>
            </a:r>
            <a:r>
              <a:rPr lang="en-US" dirty="0"/>
              <a:t>I am faced with a challenge, I give up because I believe I will </a:t>
            </a:r>
            <a:r>
              <a:rPr lang="en-US" dirty="0" smtClean="0"/>
              <a:t>fail (Reverse Coded)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15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 smtClean="0">
                <a:solidFill>
                  <a:prstClr val="black"/>
                </a:solidFill>
              </a:rPr>
              <a:t>Regulation * 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17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292680"/>
              </p:ext>
            </p:extLst>
          </p:nvPr>
        </p:nvGraphicFramePr>
        <p:xfrm>
          <a:off x="1475656" y="1268760"/>
          <a:ext cx="64807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149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>
                <a:solidFill>
                  <a:prstClr val="black"/>
                </a:solidFill>
              </a:rPr>
              <a:t>Utilization </a:t>
            </a:r>
            <a:r>
              <a:rPr lang="en-US" sz="3600" b="1" dirty="0" smtClean="0">
                <a:solidFill>
                  <a:prstClr val="black"/>
                </a:solidFill>
              </a:rPr>
              <a:t>*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18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740732"/>
              </p:ext>
            </p:extLst>
          </p:nvPr>
        </p:nvGraphicFramePr>
        <p:xfrm>
          <a:off x="1619672" y="1340768"/>
          <a:ext cx="63367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149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8229600" cy="504056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Global Awareness Measures</a:t>
            </a: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19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988368"/>
            <a:ext cx="576064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Empathy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b="1" dirty="0" smtClean="0"/>
              <a:t>I have a duty </a:t>
            </a:r>
            <a:r>
              <a:rPr lang="en-US" sz="2400" b="1" dirty="0"/>
              <a:t>to improve the </a:t>
            </a:r>
            <a:r>
              <a:rPr lang="en-US" sz="2400" b="1" dirty="0" smtClean="0"/>
              <a:t>world</a:t>
            </a:r>
            <a:endParaRPr lang="en-US" sz="2400" b="1" dirty="0"/>
          </a:p>
          <a:p>
            <a:pPr marL="742950" lvl="1" indent="-285750">
              <a:buFont typeface="Arial"/>
              <a:buChar char="•"/>
            </a:pPr>
            <a:r>
              <a:rPr lang="en-US" sz="2400" b="1" dirty="0"/>
              <a:t>I enjoy spending time with people from other racial/ethnic/cultural </a:t>
            </a:r>
            <a:r>
              <a:rPr lang="en-US" sz="2400" b="1" dirty="0" smtClean="0"/>
              <a:t>groups</a:t>
            </a:r>
            <a:endParaRPr lang="en-US" sz="2400" b="1" dirty="0"/>
          </a:p>
          <a:p>
            <a:pPr marL="742950" lvl="1" indent="-285750">
              <a:buFont typeface="Arial"/>
              <a:buChar char="•"/>
            </a:pPr>
            <a:r>
              <a:rPr lang="en-US" sz="2400" b="1" dirty="0"/>
              <a:t>I often think about how my personal decisions affect the welfare of </a:t>
            </a:r>
            <a:r>
              <a:rPr lang="en-US" sz="2400" b="1" dirty="0" smtClean="0"/>
              <a:t>others</a:t>
            </a:r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Action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b="1" dirty="0"/>
              <a:t>I contribute money to international relief </a:t>
            </a:r>
            <a:r>
              <a:rPr lang="en-US" sz="2400" b="1" dirty="0" smtClean="0"/>
              <a:t>efforts</a:t>
            </a:r>
            <a:endParaRPr lang="en-US" sz="2400" b="1" dirty="0"/>
          </a:p>
          <a:p>
            <a:pPr marL="742950" lvl="1" indent="-285750">
              <a:buFont typeface="Arial"/>
              <a:buChar char="•"/>
            </a:pPr>
            <a:r>
              <a:rPr lang="en-US" sz="2400" b="1" dirty="0"/>
              <a:t>I am involved with organizations that provide help for people in other </a:t>
            </a:r>
            <a:r>
              <a:rPr lang="en-US" sz="2400" b="1" dirty="0" smtClean="0"/>
              <a:t>countries</a:t>
            </a:r>
            <a:endParaRPr lang="en-US" sz="2400" b="1" dirty="0"/>
          </a:p>
          <a:p>
            <a:pPr marL="742950" lvl="1" indent="-285750">
              <a:buFont typeface="Arial"/>
              <a:buChar char="•"/>
            </a:pPr>
            <a:r>
              <a:rPr lang="en-US" sz="2400" b="1" dirty="0" smtClean="0"/>
              <a:t>I </a:t>
            </a:r>
            <a:r>
              <a:rPr lang="en-US" sz="2400" b="1" dirty="0"/>
              <a:t>am one to speak up about racial </a:t>
            </a:r>
            <a:r>
              <a:rPr lang="en-US" sz="2400" b="1" dirty="0" smtClean="0"/>
              <a:t>injustice</a:t>
            </a:r>
            <a:endParaRPr lang="en-US" sz="2400" b="1" dirty="0"/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3537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20688"/>
            <a:ext cx="63367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Longitudinal Design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b="1" dirty="0" smtClean="0"/>
              <a:t>Spring Survey</a:t>
            </a:r>
          </a:p>
          <a:p>
            <a:pPr marL="1371600" lvl="2" indent="-457200">
              <a:buFont typeface="Arial"/>
              <a:buChar char="•"/>
            </a:pPr>
            <a:r>
              <a:rPr lang="en-US" sz="2000" b="1" dirty="0" smtClean="0"/>
              <a:t>First-Year, Sophomore, Junior, Senior</a:t>
            </a:r>
          </a:p>
          <a:p>
            <a:pPr marL="1371600" lvl="2" indent="-457200">
              <a:buFont typeface="Arial"/>
              <a:buChar char="•"/>
            </a:pPr>
            <a:r>
              <a:rPr lang="en-US" sz="2000" b="1" dirty="0" smtClean="0"/>
              <a:t>1200 Subjects Participate Annually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/>
              <a:t>Survey </a:t>
            </a:r>
            <a:r>
              <a:rPr lang="en-US" sz="2800" b="1" dirty="0" smtClean="0"/>
              <a:t>Measures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Ego Identity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College Student Behavior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Emotional Awareness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Mentor/Protégé Reflection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Several Faith Measures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Vocational Discernment &amp; Action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Barriers to Life Purpose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b="1" dirty="0" smtClean="0"/>
              <a:t>Perceived Well Being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7763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60648"/>
            <a:ext cx="8229600" cy="78296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 smtClean="0">
                <a:solidFill>
                  <a:prstClr val="black"/>
                </a:solidFill>
              </a:rPr>
              <a:t>Empathy </a:t>
            </a:r>
            <a:r>
              <a:rPr lang="en-US" sz="3600" b="1" dirty="0">
                <a:solidFill>
                  <a:prstClr val="black"/>
                </a:solidFill>
              </a:rPr>
              <a:t>***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62C4BA8F-6C0E-4400-8CC2-D2F0C862B3F8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Tahoma" charset="0"/>
              </a:rPr>
              <a:pPr algn="ctr">
                <a:defRPr/>
              </a:pPr>
              <a:t>20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Tahoma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986804"/>
              </p:ext>
            </p:extLst>
          </p:nvPr>
        </p:nvGraphicFramePr>
        <p:xfrm>
          <a:off x="1619672" y="1124744"/>
          <a:ext cx="59766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110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692696"/>
            <a:ext cx="7793037" cy="10048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latin typeface="Times New Roman" charset="0"/>
                <a:cs typeface="Times New Roman" charset="0"/>
              </a:rPr>
              <a:t>Factors Contributing to </a:t>
            </a:r>
            <a:r>
              <a:rPr lang="en-US" sz="4000" b="1" dirty="0" smtClean="0">
                <a:latin typeface="Times New Roman" charset="0"/>
                <a:cs typeface="Times New Roman" charset="0"/>
              </a:rPr>
              <a:t>Transformation </a:t>
            </a:r>
            <a:r>
              <a:rPr lang="en-US" sz="4000" b="1" dirty="0">
                <a:latin typeface="Times New Roman" charset="0"/>
                <a:cs typeface="Times New Roman" charset="0"/>
              </a:rPr>
              <a:t>in International Programs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marL="319088" indent="-319088" algn="l" eaLnBrk="1" hangingPunct="1">
              <a:buFontTx/>
              <a:buChar char="•"/>
            </a:pPr>
            <a:r>
              <a:rPr lang="en-US" sz="3200" dirty="0">
                <a:latin typeface="Times New Roman" charset="0"/>
                <a:cs typeface="Times New Roman" charset="0"/>
              </a:rPr>
              <a:t>Travel</a:t>
            </a:r>
          </a:p>
          <a:p>
            <a:pPr marL="639763" lvl="1" indent="-273050" eaLnBrk="1" hangingPunct="1"/>
            <a:r>
              <a:rPr lang="en-US" sz="2800" b="1" dirty="0">
                <a:latin typeface="Times New Roman" charset="0"/>
                <a:cs typeface="Times New Roman" charset="0"/>
              </a:rPr>
              <a:t>Departure &amp; Initiation</a:t>
            </a:r>
          </a:p>
          <a:p>
            <a:pPr marL="319088" indent="-319088" algn="l" eaLnBrk="1" hangingPunct="1">
              <a:buFontTx/>
              <a:buChar char="•"/>
            </a:pPr>
            <a:r>
              <a:rPr lang="en-US" sz="3200" dirty="0">
                <a:latin typeface="Times New Roman" charset="0"/>
                <a:cs typeface="Times New Roman" charset="0"/>
              </a:rPr>
              <a:t>Mentoring</a:t>
            </a:r>
          </a:p>
          <a:p>
            <a:pPr marL="639763" lvl="1" indent="-273050" eaLnBrk="1" hangingPunct="1"/>
            <a:r>
              <a:rPr lang="en-US" sz="2800" b="1" dirty="0">
                <a:latin typeface="Times New Roman" charset="0"/>
                <a:cs typeface="Times New Roman" charset="0"/>
              </a:rPr>
              <a:t>Initiation</a:t>
            </a:r>
            <a:endParaRPr lang="en-US" sz="3200" b="1" dirty="0">
              <a:latin typeface="Times New Roman" charset="0"/>
              <a:cs typeface="Times New Roman" charset="0"/>
            </a:endParaRPr>
          </a:p>
          <a:p>
            <a:pPr marL="319088" indent="-319088" algn="l" eaLnBrk="1" hangingPunct="1">
              <a:buFontTx/>
              <a:buChar char="•"/>
            </a:pPr>
            <a:r>
              <a:rPr lang="en-US" sz="3200" dirty="0">
                <a:latin typeface="Times New Roman" charset="0"/>
                <a:cs typeface="Times New Roman" charset="0"/>
              </a:rPr>
              <a:t>Community</a:t>
            </a:r>
          </a:p>
          <a:p>
            <a:pPr marL="639763" lvl="1" indent="-273050" eaLnBrk="1" hangingPunct="1"/>
            <a:r>
              <a:rPr lang="en-US" sz="2800" b="1" dirty="0">
                <a:latin typeface="Times New Roman" charset="0"/>
                <a:cs typeface="Times New Roman" charset="0"/>
              </a:rPr>
              <a:t>Initiation &amp; Return</a:t>
            </a:r>
          </a:p>
          <a:p>
            <a:pPr marL="319088" indent="-319088" eaLnBrk="1" hangingPunct="1">
              <a:buFontTx/>
              <a:buChar char="•"/>
            </a:pPr>
            <a:endParaRPr lang="en-US" sz="3200" dirty="0">
              <a:latin typeface="Times New Roman" charset="0"/>
              <a:cs typeface="Times New Roman" charset="0"/>
            </a:endParaRPr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DA31E2C5-E7DB-A74D-962C-DB901F584CA6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21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03010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1"/>
          <p:cNvSpPr txBox="1">
            <a:spLocks noChangeArrowheads="1"/>
          </p:cNvSpPr>
          <p:nvPr/>
        </p:nvSpPr>
        <p:spPr bwMode="auto">
          <a:xfrm>
            <a:off x="1676400" y="1524000"/>
            <a:ext cx="6019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Times New Roman" charset="0"/>
                <a:cs typeface="Times New Roman" charset="0"/>
              </a:rPr>
              <a:t>Don Thompson </a:t>
            </a:r>
            <a:r>
              <a:rPr lang="en-US" sz="3200">
                <a:latin typeface="Times New Roman" charset="0"/>
                <a:cs typeface="Times New Roman" charset="0"/>
                <a:hlinkClick r:id="rId2"/>
              </a:rPr>
              <a:t>thompson@pepperdine.edu</a:t>
            </a:r>
            <a:endParaRPr lang="en-US" sz="3200">
              <a:latin typeface="Times New Roman" charset="0"/>
              <a:cs typeface="Times New Roman" charset="0"/>
            </a:endParaRPr>
          </a:p>
          <a:p>
            <a:pPr eaLnBrk="1" hangingPunct="1"/>
            <a:endParaRPr lang="en-US" sz="3200">
              <a:latin typeface="Times New Roman" charset="0"/>
              <a:cs typeface="Times New Roman" charset="0"/>
            </a:endParaRPr>
          </a:p>
          <a:p>
            <a:pPr eaLnBrk="1" hangingPunct="1"/>
            <a:r>
              <a:rPr lang="en-US" sz="3200">
                <a:latin typeface="Times New Roman" charset="0"/>
                <a:cs typeface="Times New Roman" charset="0"/>
              </a:rPr>
              <a:t>Cindy Miller-Perrin </a:t>
            </a:r>
            <a:r>
              <a:rPr lang="en-US" sz="3200">
                <a:latin typeface="Times New Roman" charset="0"/>
                <a:cs typeface="Times New Roman" charset="0"/>
                <a:hlinkClick r:id="rId3"/>
              </a:rPr>
              <a:t>cperrin@pepperdine.edu</a:t>
            </a:r>
            <a:r>
              <a:rPr lang="en-US" sz="3200">
                <a:latin typeface="Times New Roman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264106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>
          <a:xfrm>
            <a:off x="0" y="18864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Times New Roman" charset="0"/>
                <a:cs typeface="Times New Roman" charset="0"/>
              </a:rPr>
              <a:t>Faith Attitude </a:t>
            </a:r>
            <a:r>
              <a:rPr lang="en-US" b="1" dirty="0" smtClean="0">
                <a:latin typeface="Times New Roman" charset="0"/>
                <a:cs typeface="Times New Roman" charset="0"/>
              </a:rPr>
              <a:t>&amp; Behavior Survey</a:t>
            </a:r>
            <a:endParaRPr lang="en-US" b="1" dirty="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86167"/>
              </p:ext>
            </p:extLst>
          </p:nvPr>
        </p:nvGraphicFramePr>
        <p:xfrm>
          <a:off x="611560" y="1268761"/>
          <a:ext cx="7704856" cy="3923739"/>
        </p:xfrm>
        <a:graphic>
          <a:graphicData uri="http://schemas.openxmlformats.org/drawingml/2006/table">
            <a:tbl>
              <a:tblPr/>
              <a:tblGrid>
                <a:gridCol w="2231357"/>
                <a:gridCol w="5473499"/>
              </a:tblGrid>
              <a:tr h="540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Subscales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Sample Items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Strength of Beliefs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0.73)</a:t>
                      </a:r>
                      <a:endParaRPr kumimoji="0" lang="en-US" sz="17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view myself as a religious person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457200" algn="l"/>
                        </a:tabLst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have doubts about whether my religious beliefs are true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Importance of Faith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0.89)</a:t>
                      </a:r>
                      <a:endParaRPr kumimoji="0" lang="en-US" sz="17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 is not a very important part of my life right now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457200" algn="l"/>
                        </a:tabLst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 faith is not very important to me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Life Application of Faith (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0.92)</a:t>
                      </a:r>
                      <a:endParaRPr kumimoji="0" lang="en-US" sz="17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depend on my faith in God for decision-making and direction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457200" algn="l"/>
                        </a:tabLst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try hard to carry my religious beliefs into all other dealings in my life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1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236DBBBC-783F-D84C-8337-36F40393CAF9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3</a:t>
            </a:fld>
            <a:endParaRPr lang="en-US" sz="1200" b="1">
              <a:solidFill>
                <a:srgbClr val="FFFFFF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95303"/>
              </p:ext>
            </p:extLst>
          </p:nvPr>
        </p:nvGraphicFramePr>
        <p:xfrm>
          <a:off x="611560" y="5229200"/>
          <a:ext cx="7704856" cy="1097279"/>
        </p:xfrm>
        <a:graphic>
          <a:graphicData uri="http://schemas.openxmlformats.org/drawingml/2006/table">
            <a:tbl>
              <a:tblPr/>
              <a:tblGrid>
                <a:gridCol w="2232248"/>
                <a:gridCol w="5472608"/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Faith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Behavior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(alpha = .88)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How often do you attend religious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Arial" pitchFamily="34" charset="0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How often have you read a devotional, religious, or spiritual book in the last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year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8510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672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>
                <a:latin typeface="Mona Lisa Recut" charset="0"/>
              </a:rPr>
              <a:t>Strength of </a:t>
            </a:r>
            <a:r>
              <a:rPr lang="en-US" sz="4000" dirty="0" smtClean="0">
                <a:latin typeface="Mona Lisa Recut" charset="0"/>
              </a:rPr>
              <a:t>Belief </a:t>
            </a:r>
            <a:r>
              <a:rPr lang="en-US" sz="4000" dirty="0">
                <a:latin typeface="Mona Lisa Recut" charset="0"/>
              </a:rPr>
              <a:t/>
            </a:r>
            <a:br>
              <a:rPr lang="en-US" sz="4000" dirty="0">
                <a:latin typeface="Mona Lisa Recut" charset="0"/>
              </a:rPr>
            </a:br>
            <a:r>
              <a:rPr lang="en-US" sz="4000" dirty="0">
                <a:latin typeface="Mona Lisa Recut" charset="0"/>
              </a:rPr>
              <a:t>First-Year and Senior Time </a:t>
            </a:r>
            <a:r>
              <a:rPr lang="en-US" sz="4000" dirty="0" smtClean="0">
                <a:latin typeface="Mona Lisa Recut" charset="0"/>
              </a:rPr>
              <a:t>Periods ***</a:t>
            </a:r>
            <a:endParaRPr lang="en-US" sz="4000" dirty="0">
              <a:latin typeface="Mona Lisa Recut" charset="0"/>
            </a:endParaRPr>
          </a:p>
        </p:txBody>
      </p:sp>
      <p:graphicFrame>
        <p:nvGraphicFramePr>
          <p:cNvPr id="34818" name="Object 0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19812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903AD4B1-11B9-0242-A774-555E02DB1DB7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4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67480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548680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>
                <a:latin typeface="Mona Lisa Recut" charset="0"/>
              </a:rPr>
              <a:t>Faith </a:t>
            </a:r>
            <a:r>
              <a:rPr lang="en-US" sz="4000" dirty="0" smtClean="0">
                <a:latin typeface="Mona Lisa Recut" charset="0"/>
              </a:rPr>
              <a:t>Importance </a:t>
            </a:r>
            <a:r>
              <a:rPr lang="en-US" sz="4000" dirty="0">
                <a:latin typeface="Mona Lisa Recut" charset="0"/>
              </a:rPr>
              <a:t/>
            </a:r>
            <a:br>
              <a:rPr lang="en-US" sz="4000" dirty="0">
                <a:latin typeface="Mona Lisa Recut" charset="0"/>
              </a:rPr>
            </a:br>
            <a:r>
              <a:rPr lang="en-US" sz="4000" dirty="0">
                <a:latin typeface="Mona Lisa Recut" charset="0"/>
              </a:rPr>
              <a:t>First-Year and Senior Time </a:t>
            </a:r>
            <a:r>
              <a:rPr lang="en-US" sz="4000" dirty="0" smtClean="0">
                <a:latin typeface="Mona Lisa Recut" charset="0"/>
              </a:rPr>
              <a:t>Periods ***</a:t>
            </a:r>
            <a:endParaRPr lang="en-US" sz="4000" dirty="0">
              <a:latin typeface="Mona Lisa Recut" charset="0"/>
            </a:endParaRPr>
          </a:p>
        </p:txBody>
      </p:sp>
      <p:graphicFrame>
        <p:nvGraphicFramePr>
          <p:cNvPr id="35842" name="Object 0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19812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11714299-8A50-B645-AA6B-D94E7F70105B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5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0171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332656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>
                <a:latin typeface="Mona Lisa Recut" charset="0"/>
              </a:rPr>
              <a:t>Faith </a:t>
            </a:r>
            <a:r>
              <a:rPr lang="en-US" sz="4000" dirty="0" smtClean="0">
                <a:latin typeface="Mona Lisa Recut" charset="0"/>
              </a:rPr>
              <a:t>Application</a:t>
            </a:r>
            <a:r>
              <a:rPr lang="en-US" sz="4000" dirty="0">
                <a:latin typeface="Mona Lisa Recut" charset="0"/>
              </a:rPr>
              <a:t/>
            </a:r>
            <a:br>
              <a:rPr lang="en-US" sz="4000" dirty="0">
                <a:latin typeface="Mona Lisa Recut" charset="0"/>
              </a:rPr>
            </a:br>
            <a:r>
              <a:rPr lang="en-US" sz="4000" dirty="0">
                <a:latin typeface="Mona Lisa Recut" charset="0"/>
              </a:rPr>
              <a:t>First-Year and Senior Time </a:t>
            </a:r>
            <a:r>
              <a:rPr lang="en-US" sz="4000" dirty="0" smtClean="0">
                <a:latin typeface="Mona Lisa Recut" charset="0"/>
              </a:rPr>
              <a:t>Periods ***</a:t>
            </a:r>
            <a:endParaRPr lang="en-US" sz="4000" dirty="0">
              <a:latin typeface="Mona Lisa Recut" charset="0"/>
            </a:endParaRPr>
          </a:p>
        </p:txBody>
      </p:sp>
      <p:graphicFrame>
        <p:nvGraphicFramePr>
          <p:cNvPr id="37890" name="Object 0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2017713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17713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94280B4E-C7D8-AC4E-AA7E-468DA170CF38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6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17678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76672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>
                <a:latin typeface="Mona Lisa Recut" charset="0"/>
              </a:rPr>
              <a:t>Faith </a:t>
            </a:r>
            <a:r>
              <a:rPr lang="en-US" sz="4000" dirty="0" smtClean="0">
                <a:latin typeface="Mona Lisa Recut" charset="0"/>
              </a:rPr>
              <a:t>Behavior </a:t>
            </a:r>
            <a:r>
              <a:rPr lang="en-US" sz="4000" dirty="0">
                <a:latin typeface="Mona Lisa Recut" charset="0"/>
              </a:rPr>
              <a:t/>
            </a:r>
            <a:br>
              <a:rPr lang="en-US" sz="4000" dirty="0">
                <a:latin typeface="Mona Lisa Recut" charset="0"/>
              </a:rPr>
            </a:br>
            <a:r>
              <a:rPr lang="en-US" sz="4000" dirty="0">
                <a:latin typeface="Mona Lisa Recut" charset="0"/>
              </a:rPr>
              <a:t>First-Year and Senior Time </a:t>
            </a:r>
            <a:r>
              <a:rPr lang="en-US" sz="4000" dirty="0" smtClean="0">
                <a:latin typeface="Mona Lisa Recut" charset="0"/>
              </a:rPr>
              <a:t>Periods ***</a:t>
            </a:r>
            <a:endParaRPr lang="en-US" sz="4000" dirty="0">
              <a:latin typeface="Mona Lisa Recut" charset="0"/>
            </a:endParaRPr>
          </a:p>
        </p:txBody>
      </p:sp>
      <p:graphicFrame>
        <p:nvGraphicFramePr>
          <p:cNvPr id="36866" name="Object 0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20574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14C12889-9D3D-5145-B5AB-96AC66D755D6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7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9552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116632"/>
            <a:ext cx="7866063" cy="7921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charset="0"/>
                <a:ea typeface="+mj-ea"/>
                <a:cs typeface="Times New Roman" charset="0"/>
              </a:rPr>
              <a:t>Vocational Discernment </a:t>
            </a:r>
            <a:b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charset="0"/>
                <a:ea typeface="+mj-ea"/>
                <a:cs typeface="Times New Roman" charset="0"/>
              </a:rPr>
            </a:b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charset="0"/>
                <a:ea typeface="+mj-ea"/>
                <a:cs typeface="Times New Roman" charset="0"/>
              </a:rPr>
              <a:t>and Action</a:t>
            </a:r>
          </a:p>
        </p:txBody>
      </p:sp>
      <p:graphicFrame>
        <p:nvGraphicFramePr>
          <p:cNvPr id="46099" name="Group 104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4862358"/>
              </p:ext>
            </p:extLst>
          </p:nvPr>
        </p:nvGraphicFramePr>
        <p:xfrm>
          <a:off x="467544" y="1124744"/>
          <a:ext cx="8345487" cy="5124823"/>
        </p:xfrm>
        <a:graphic>
          <a:graphicData uri="http://schemas.openxmlformats.org/drawingml/2006/table">
            <a:tbl>
              <a:tblPr/>
              <a:tblGrid>
                <a:gridCol w="4329112"/>
                <a:gridCol w="4016375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Subscales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Sample Items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Discernment and Purpose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 = .76)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 have a good sense for my life purpose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 know of the many ways that I can use my gifts and talents within the context of my professional career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 am unsure about what God is specifically calling me to do (Reverse)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Service to Others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(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= .68)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 am motivated to choose a career that will enable me to provide some type of service to others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 feel a deep sense of responsibility for reducing pain and suffering in the world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0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06DE44EF-B3BD-F74F-BD2A-7EECEAA77289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8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91620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04664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>
                <a:solidFill>
                  <a:srgbClr val="000000"/>
                </a:solidFill>
                <a:latin typeface="Mona Lisa Recut" charset="0"/>
              </a:rPr>
              <a:t>Discernment </a:t>
            </a:r>
            <a:r>
              <a:rPr lang="en-US" sz="4000" dirty="0">
                <a:solidFill>
                  <a:srgbClr val="000000"/>
                </a:solidFill>
                <a:latin typeface="Mona Lisa Recut" charset="0"/>
              </a:rPr>
              <a:t/>
            </a:r>
            <a:br>
              <a:rPr lang="en-US" sz="4000" dirty="0">
                <a:solidFill>
                  <a:srgbClr val="000000"/>
                </a:solidFill>
                <a:latin typeface="Mona Lisa Recut" charset="0"/>
              </a:rPr>
            </a:br>
            <a:r>
              <a:rPr lang="en-US" sz="4000" dirty="0">
                <a:solidFill>
                  <a:srgbClr val="000000"/>
                </a:solidFill>
                <a:latin typeface="Mona Lisa Recut" charset="0"/>
              </a:rPr>
              <a:t>First-Year and Senior Time </a:t>
            </a:r>
            <a:r>
              <a:rPr lang="en-US" sz="4000" dirty="0" smtClean="0">
                <a:solidFill>
                  <a:srgbClr val="000000"/>
                </a:solidFill>
                <a:latin typeface="Mona Lisa Recut" charset="0"/>
              </a:rPr>
              <a:t>Periods ***</a:t>
            </a:r>
            <a:endParaRPr lang="en-US" sz="4000" dirty="0">
              <a:solidFill>
                <a:srgbClr val="000000"/>
              </a:solidFill>
              <a:latin typeface="Mona Lisa Recut" charset="0"/>
            </a:endParaRPr>
          </a:p>
        </p:txBody>
      </p:sp>
      <p:graphicFrame>
        <p:nvGraphicFramePr>
          <p:cNvPr id="38914" name="Object 5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1371600" y="2017713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Worksheet" r:id="rId4" imgW="7773074" imgH="4115157" progId="Excel.Sheet.8">
                  <p:embed/>
                </p:oleObj>
              </mc:Choice>
              <mc:Fallback>
                <p:oleObj name="Worksheet" r:id="rId4" imgW="7773074" imgH="411515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17713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BAAE0489-0C19-0348-B739-1506148BBB3C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9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090773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C103852699990">
  <a:themeElements>
    <a:clrScheme name="Custom 11">
      <a:dk1>
        <a:sysClr val="windowText" lastClr="000000"/>
      </a:dk1>
      <a:lt1>
        <a:sysClr val="window" lastClr="FFFFFF"/>
      </a:lt1>
      <a:dk2>
        <a:srgbClr val="000000"/>
      </a:dk2>
      <a:lt2>
        <a:srgbClr val="FFF39D"/>
      </a:lt2>
      <a:accent1>
        <a:srgbClr val="FF8000"/>
      </a:accent1>
      <a:accent2>
        <a:srgbClr val="7598D9"/>
      </a:accent2>
      <a:accent3>
        <a:srgbClr val="000080"/>
      </a:accent3>
      <a:accent4>
        <a:srgbClr val="FF8000"/>
      </a:accent4>
      <a:accent5>
        <a:srgbClr val="AEBAD5"/>
      </a:accent5>
      <a:accent6>
        <a:srgbClr val="777C84"/>
      </a:accent6>
      <a:hlink>
        <a:srgbClr val="D2611C"/>
      </a:hlink>
      <a:folHlink>
        <a:srgbClr val="00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267936-D6B8-445C-B3C1-6EBD39F58C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TC103852699990</Template>
  <TotalTime>22032</TotalTime>
  <Words>828</Words>
  <Application>Microsoft Macintosh PowerPoint</Application>
  <PresentationFormat>On-screen Show (4:3)</PresentationFormat>
  <Paragraphs>153</Paragraphs>
  <Slides>22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TC103852699990</vt:lpstr>
      <vt:lpstr>Worksheet</vt:lpstr>
      <vt:lpstr>The Effects of Study Abroad on  Intellectual, Social, Personal and Spiritual Transformation   International Programs  Directors Meeting May 2, 2013      Christian Spirituality Research Institute Pepperdine University  Don Thompson  Cindy Miller-Perrin  </vt:lpstr>
      <vt:lpstr>PowerPoint Presentation</vt:lpstr>
      <vt:lpstr>Faith Attitude &amp; Behavior Survey</vt:lpstr>
      <vt:lpstr>Strength of Belief  First-Year and Senior Time Periods ***</vt:lpstr>
      <vt:lpstr>Faith Importance  First-Year and Senior Time Periods ***</vt:lpstr>
      <vt:lpstr>Faith Application First-Year and Senior Time Periods ***</vt:lpstr>
      <vt:lpstr>Faith Behavior  First-Year and Senior Time Periods ***</vt:lpstr>
      <vt:lpstr>Vocational Discernment  and Action</vt:lpstr>
      <vt:lpstr>Discernment  First-Year and Senior Time Periods ***</vt:lpstr>
      <vt:lpstr>Service First-Year and Senior Time Periods ***</vt:lpstr>
      <vt:lpstr>The Sophomore Experience: College as Rite of Passage:  Departure, Initiation, &amp; Return Impact of Study Abroad at Pepperdine  </vt:lpstr>
      <vt:lpstr>PowerPoint Presentation</vt:lpstr>
      <vt:lpstr>Ego Identity Status Measure</vt:lpstr>
      <vt:lpstr>Foreclosure ** </vt:lpstr>
      <vt:lpstr>Achievement **</vt:lpstr>
      <vt:lpstr> Schutte Self-Report Inventory Emotional Awareness Measure </vt:lpstr>
      <vt:lpstr>Regulation * </vt:lpstr>
      <vt:lpstr>Utilization *</vt:lpstr>
      <vt:lpstr>Global Awareness Measures</vt:lpstr>
      <vt:lpstr>Empathy ***</vt:lpstr>
      <vt:lpstr>Factors Contributing to Transformation in International Programs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[Business Communication]</dc:title>
  <dc:creator>Cindy</dc:creator>
  <cp:lastModifiedBy>Don Thompson</cp:lastModifiedBy>
  <cp:revision>127</cp:revision>
  <cp:lastPrinted>2013-04-25T20:30:28Z</cp:lastPrinted>
  <dcterms:modified xsi:type="dcterms:W3CDTF">2013-04-26T21:28:15Z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</Properties>
</file>