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61" r:id="rId4"/>
    <p:sldId id="262" r:id="rId5"/>
    <p:sldId id="263" r:id="rId6"/>
    <p:sldId id="264" r:id="rId7"/>
    <p:sldId id="279" r:id="rId8"/>
    <p:sldId id="267" r:id="rId9"/>
    <p:sldId id="269" r:id="rId10"/>
    <p:sldId id="280" r:id="rId11"/>
    <p:sldId id="265" r:id="rId12"/>
    <p:sldId id="266" r:id="rId13"/>
    <p:sldId id="268" r:id="rId14"/>
    <p:sldId id="274" r:id="rId15"/>
    <p:sldId id="276" r:id="rId16"/>
    <p:sldId id="275" r:id="rId17"/>
    <p:sldId id="271" r:id="rId18"/>
    <p:sldId id="277" r:id="rId19"/>
    <p:sldId id="272" r:id="rId20"/>
    <p:sldId id="278" r:id="rId21"/>
    <p:sldId id="281" r:id="rId22"/>
    <p:sldId id="273" r:id="rId23"/>
    <p:sldId id="259" r:id="rId24"/>
    <p:sldId id="258"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8830" autoAdjust="0"/>
  </p:normalViewPr>
  <p:slideViewPr>
    <p:cSldViewPr snapToGrid="0" snapToObjects="1">
      <p:cViewPr>
        <p:scale>
          <a:sx n="90" d="100"/>
          <a:sy n="90" d="100"/>
        </p:scale>
        <p:origin x="-87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0E8714-4B03-4F43-BF2D-A604F6038DA7}" type="datetimeFigureOut">
              <a:rPr lang="en-US" smtClean="0"/>
              <a:t>2/9/18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66896-B16D-FD43-8B8F-DB9E8ACEA851}" type="slidenum">
              <a:rPr lang="en-US" smtClean="0"/>
              <a:t>‹#›</a:t>
            </a:fld>
            <a:endParaRPr lang="en-US"/>
          </a:p>
        </p:txBody>
      </p:sp>
    </p:spTree>
    <p:extLst>
      <p:ext uri="{BB962C8B-B14F-4D97-AF65-F5344CB8AC3E}">
        <p14:creationId xmlns:p14="http://schemas.microsoft.com/office/powerpoint/2010/main" val="51978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C0BCF-55C5-E343-AC6D-36E991E15795}" type="datetimeFigureOut">
              <a:rPr lang="en-US" smtClean="0"/>
              <a:t>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24A98-72C4-064D-9FA8-1A4F71A08B85}" type="slidenum">
              <a:rPr lang="en-US" smtClean="0"/>
              <a:t>‹#›</a:t>
            </a:fld>
            <a:endParaRPr lang="en-US"/>
          </a:p>
        </p:txBody>
      </p:sp>
    </p:spTree>
    <p:extLst>
      <p:ext uri="{BB962C8B-B14F-4D97-AF65-F5344CB8AC3E}">
        <p14:creationId xmlns:p14="http://schemas.microsoft.com/office/powerpoint/2010/main" val="887759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smtClean="0">
                <a:solidFill>
                  <a:schemeClr val="tx1"/>
                </a:solidFill>
                <a:latin typeface="+mn-lt"/>
                <a:ea typeface="+mn-ea"/>
                <a:cs typeface="+mn-cs"/>
              </a:rPr>
              <a:t>                     Starting with Euclid’s Elements and until XIX century, mathematicians </a:t>
            </a:r>
          </a:p>
          <a:p>
            <a:pPr marL="0" indent="0">
              <a:buNone/>
            </a:pPr>
            <a:r>
              <a:rPr lang="en-US" sz="800" kern="1200" dirty="0" smtClean="0">
                <a:solidFill>
                  <a:schemeClr val="tx1"/>
                </a:solidFill>
                <a:latin typeface="+mn-lt"/>
                <a:ea typeface="+mn-ea"/>
                <a:cs typeface="+mn-cs"/>
              </a:rPr>
              <a:t>                       attempted to formalize (in logical terms) human perception of reality</a:t>
            </a:r>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3</a:t>
            </a:fld>
            <a:endParaRPr lang="en-US"/>
          </a:p>
        </p:txBody>
      </p:sp>
    </p:spTree>
    <p:extLst>
      <p:ext uri="{BB962C8B-B14F-4D97-AF65-F5344CB8AC3E}">
        <p14:creationId xmlns:p14="http://schemas.microsoft.com/office/powerpoint/2010/main" val="110284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assert that intuition and visualization, which can be  seen as the most powerful tools for our cognition, do not have an open access to the mathematical facts but rather they are regulated by our acquired knowledge and expertise.</a:t>
            </a:r>
            <a:endParaRPr lang="en-US" dirty="0" smtClean="0"/>
          </a:p>
          <a:p>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6</a:t>
            </a:fld>
            <a:endParaRPr lang="en-US"/>
          </a:p>
        </p:txBody>
      </p:sp>
    </p:spTree>
    <p:extLst>
      <p:ext uri="{BB962C8B-B14F-4D97-AF65-F5344CB8AC3E}">
        <p14:creationId xmlns:p14="http://schemas.microsoft.com/office/powerpoint/2010/main" val="163972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INTROSPECTIVE VISUALIZATION</a:t>
            </a:r>
            <a:r>
              <a:rPr lang="en-US" baseline="0" dirty="0" smtClean="0"/>
              <a:t> OBJECTS are mental objects that a person makes that are believed to be similar to visualization objects. Introspective visualization is an imaginative construction of some possible visual experience.</a:t>
            </a:r>
          </a:p>
          <a:p>
            <a:endParaRPr lang="en-US" baseline="0" dirty="0" smtClean="0"/>
          </a:p>
          <a:p>
            <a:r>
              <a:rPr lang="en-US" baseline="0" dirty="0" smtClean="0"/>
              <a:t>INTERPRETIVE VISUALIZATION is an act of making meaning from a visualization object or an introspective visualization by interpreting information from the objects or introspections and by cognitively placing the interpretation within the person’s existing network of beliefs, experiences, and understanding.</a:t>
            </a:r>
          </a:p>
          <a:p>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8</a:t>
            </a:fld>
            <a:endParaRPr lang="en-US"/>
          </a:p>
        </p:txBody>
      </p:sp>
    </p:spTree>
    <p:extLst>
      <p:ext uri="{BB962C8B-B14F-4D97-AF65-F5344CB8AC3E}">
        <p14:creationId xmlns:p14="http://schemas.microsoft.com/office/powerpoint/2010/main" val="33424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must be encouraged to draw models </a:t>
            </a:r>
            <a:r>
              <a:rPr lang="en-US" dirty="0" smtClean="0"/>
              <a:t>or</a:t>
            </a:r>
            <a:r>
              <a:rPr lang="en-US" baseline="0" dirty="0" smtClean="0"/>
              <a:t> to present</a:t>
            </a:r>
            <a:r>
              <a:rPr lang="en-US" dirty="0" smtClean="0"/>
              <a:t> </a:t>
            </a:r>
            <a:r>
              <a:rPr lang="en-US" dirty="0" smtClean="0"/>
              <a:t>their interpretations of </a:t>
            </a:r>
            <a:r>
              <a:rPr lang="en-US" dirty="0" smtClean="0"/>
              <a:t>the mathematical notions they encounter</a:t>
            </a:r>
          </a:p>
          <a:p>
            <a:r>
              <a:rPr lang="en-US" dirty="0" smtClean="0"/>
              <a:t>if</a:t>
            </a:r>
            <a:r>
              <a:rPr lang="en-US" baseline="0" dirty="0" smtClean="0"/>
              <a:t> we want</a:t>
            </a:r>
            <a:r>
              <a:rPr lang="en-US" dirty="0" smtClean="0"/>
              <a:t> </a:t>
            </a:r>
            <a:r>
              <a:rPr lang="en-US" dirty="0" smtClean="0"/>
              <a:t>to help them solve </a:t>
            </a:r>
            <a:r>
              <a:rPr lang="en-US" dirty="0" smtClean="0"/>
              <a:t>problems.</a:t>
            </a:r>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13</a:t>
            </a:fld>
            <a:endParaRPr lang="en-US"/>
          </a:p>
        </p:txBody>
      </p:sp>
    </p:spTree>
    <p:extLst>
      <p:ext uri="{BB962C8B-B14F-4D97-AF65-F5344CB8AC3E}">
        <p14:creationId xmlns:p14="http://schemas.microsoft.com/office/powerpoint/2010/main" val="72561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designed a course in </a:t>
            </a:r>
            <a:r>
              <a:rPr lang="en-US" baseline="0" dirty="0" smtClean="0"/>
              <a:t>which the </a:t>
            </a:r>
            <a:r>
              <a:rPr lang="en-US" baseline="0" dirty="0" smtClean="0"/>
              <a:t>visual components </a:t>
            </a:r>
            <a:r>
              <a:rPr lang="en-US" baseline="0" dirty="0" smtClean="0"/>
              <a:t>of the subject are “on equal footing” as the analytic (computational) components .</a:t>
            </a:r>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14</a:t>
            </a:fld>
            <a:endParaRPr lang="en-US"/>
          </a:p>
        </p:txBody>
      </p:sp>
    </p:spTree>
    <p:extLst>
      <p:ext uri="{BB962C8B-B14F-4D97-AF65-F5344CB8AC3E}">
        <p14:creationId xmlns:p14="http://schemas.microsoft.com/office/powerpoint/2010/main" val="388161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17</a:t>
            </a:fld>
            <a:endParaRPr lang="en-US"/>
          </a:p>
        </p:txBody>
      </p:sp>
    </p:spTree>
    <p:extLst>
      <p:ext uri="{BB962C8B-B14F-4D97-AF65-F5344CB8AC3E}">
        <p14:creationId xmlns:p14="http://schemas.microsoft.com/office/powerpoint/2010/main" val="361373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19</a:t>
            </a:fld>
            <a:endParaRPr lang="en-US"/>
          </a:p>
        </p:txBody>
      </p:sp>
    </p:spTree>
    <p:extLst>
      <p:ext uri="{BB962C8B-B14F-4D97-AF65-F5344CB8AC3E}">
        <p14:creationId xmlns:p14="http://schemas.microsoft.com/office/powerpoint/2010/main" val="32333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23</a:t>
            </a:fld>
            <a:endParaRPr lang="en-US"/>
          </a:p>
        </p:txBody>
      </p:sp>
    </p:spTree>
    <p:extLst>
      <p:ext uri="{BB962C8B-B14F-4D97-AF65-F5344CB8AC3E}">
        <p14:creationId xmlns:p14="http://schemas.microsoft.com/office/powerpoint/2010/main" val="12842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24A98-72C4-064D-9FA8-1A4F71A08B85}" type="slidenum">
              <a:rPr lang="en-US" smtClean="0"/>
              <a:t>24</a:t>
            </a:fld>
            <a:endParaRPr lang="en-US"/>
          </a:p>
        </p:txBody>
      </p:sp>
    </p:spTree>
    <p:extLst>
      <p:ext uri="{BB962C8B-B14F-4D97-AF65-F5344CB8AC3E}">
        <p14:creationId xmlns:p14="http://schemas.microsoft.com/office/powerpoint/2010/main" val="161847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5C57F3-7859-A144-8B62-45A8489C19D8}"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295354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C57F3-7859-A144-8B62-45A8489C19D8}"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15813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C57F3-7859-A144-8B62-45A8489C19D8}"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191938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C57F3-7859-A144-8B62-45A8489C19D8}"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218509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C57F3-7859-A144-8B62-45A8489C19D8}"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22716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5C57F3-7859-A144-8B62-45A8489C19D8}"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425061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C57F3-7859-A144-8B62-45A8489C19D8}" type="datetimeFigureOut">
              <a:rPr lang="en-US" smtClean="0"/>
              <a:t>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28005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C57F3-7859-A144-8B62-45A8489C19D8}" type="datetimeFigureOut">
              <a:rPr lang="en-US" smtClean="0"/>
              <a:t>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59954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C57F3-7859-A144-8B62-45A8489C19D8}" type="datetimeFigureOut">
              <a:rPr lang="en-US" smtClean="0"/>
              <a:t>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320693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C57F3-7859-A144-8B62-45A8489C19D8}"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316804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C57F3-7859-A144-8B62-45A8489C19D8}"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6AE8-4990-B94A-A48D-28FA9AA2FD92}" type="slidenum">
              <a:rPr lang="en-US" smtClean="0"/>
              <a:t>‹#›</a:t>
            </a:fld>
            <a:endParaRPr lang="en-US"/>
          </a:p>
        </p:txBody>
      </p:sp>
    </p:spTree>
    <p:extLst>
      <p:ext uri="{BB962C8B-B14F-4D97-AF65-F5344CB8AC3E}">
        <p14:creationId xmlns:p14="http://schemas.microsoft.com/office/powerpoint/2010/main" val="3051010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C57F3-7859-A144-8B62-45A8489C19D8}" type="datetimeFigureOut">
              <a:rPr lang="en-US" smtClean="0"/>
              <a:t>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66AE8-4990-B94A-A48D-28FA9AA2FD92}" type="slidenum">
              <a:rPr lang="en-US" smtClean="0"/>
              <a:t>‹#›</a:t>
            </a:fld>
            <a:endParaRPr lang="en-US"/>
          </a:p>
        </p:txBody>
      </p:sp>
    </p:spTree>
    <p:extLst>
      <p:ext uri="{BB962C8B-B14F-4D97-AF65-F5344CB8AC3E}">
        <p14:creationId xmlns:p14="http://schemas.microsoft.com/office/powerpoint/2010/main" val="48761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ile@mail.usf.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package" Target="../embeddings/Microsoft_Word_Document1.docx"/><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35004"/>
            <a:ext cx="9144000" cy="1077218"/>
          </a:xfrm>
          <a:prstGeom prst="rect">
            <a:avLst/>
          </a:prstGeom>
        </p:spPr>
        <p:txBody>
          <a:bodyPr wrap="square">
            <a:spAutoFit/>
          </a:bodyPr>
          <a:lstStyle/>
          <a:p>
            <a:r>
              <a:rPr lang="en-US" sz="3200" dirty="0" smtClean="0"/>
              <a:t>INVESTIGATING DRAWING AS A COGNITIVE STRATEGY</a:t>
            </a:r>
          </a:p>
          <a:p>
            <a:r>
              <a:rPr lang="en-US" sz="3200" dirty="0" smtClean="0"/>
              <a:t>     IN UNDERGRADUATE LINEAR ALGEBRA COURSE</a:t>
            </a:r>
            <a:endParaRPr lang="en-US" sz="3200" dirty="0"/>
          </a:p>
        </p:txBody>
      </p:sp>
      <p:sp>
        <p:nvSpPr>
          <p:cNvPr id="6" name="TextBox 5"/>
          <p:cNvSpPr txBox="1"/>
          <p:nvPr/>
        </p:nvSpPr>
        <p:spPr>
          <a:xfrm>
            <a:off x="4457700" y="3060700"/>
            <a:ext cx="184666" cy="369332"/>
          </a:xfrm>
          <a:prstGeom prst="rect">
            <a:avLst/>
          </a:prstGeom>
          <a:noFill/>
        </p:spPr>
        <p:txBody>
          <a:bodyPr wrap="none" rtlCol="0">
            <a:spAutoFit/>
          </a:bodyPr>
          <a:lstStyle/>
          <a:p>
            <a:endParaRPr lang="en-US" dirty="0"/>
          </a:p>
        </p:txBody>
      </p:sp>
      <p:sp>
        <p:nvSpPr>
          <p:cNvPr id="7" name="Content Placeholder 2"/>
          <p:cNvSpPr txBox="1">
            <a:spLocks/>
          </p:cNvSpPr>
          <p:nvPr/>
        </p:nvSpPr>
        <p:spPr>
          <a:xfrm>
            <a:off x="2882900" y="3482685"/>
            <a:ext cx="3492500" cy="1040615"/>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400" dirty="0" err="1" smtClean="0">
                <a:latin typeface="+mj-lt"/>
              </a:rPr>
              <a:t>Milé</a:t>
            </a:r>
            <a:r>
              <a:rPr lang="en-US" sz="2400" dirty="0" smtClean="0">
                <a:latin typeface="+mj-lt"/>
              </a:rPr>
              <a:t> Krajcevski</a:t>
            </a:r>
          </a:p>
          <a:p>
            <a:pPr>
              <a:spcBef>
                <a:spcPts val="0"/>
              </a:spcBef>
            </a:pPr>
            <a:r>
              <a:rPr lang="en-US" sz="2400" dirty="0" smtClean="0">
                <a:latin typeface="+mj-lt"/>
              </a:rPr>
              <a:t>University of South Florida</a:t>
            </a:r>
          </a:p>
          <a:p>
            <a:pPr>
              <a:spcBef>
                <a:spcPts val="0"/>
              </a:spcBef>
            </a:pPr>
            <a:r>
              <a:rPr lang="en-US" sz="2400" dirty="0" smtClean="0">
                <a:latin typeface="+mj-lt"/>
                <a:hlinkClick r:id="rId2"/>
              </a:rPr>
              <a:t>mile@mail.usf.edu</a:t>
            </a:r>
            <a:endParaRPr lang="en-US" sz="2400" dirty="0" smtClean="0">
              <a:latin typeface="+mj-lt"/>
            </a:endParaRPr>
          </a:p>
          <a:p>
            <a:pPr>
              <a:spcBef>
                <a:spcPts val="0"/>
              </a:spcBef>
            </a:pPr>
            <a:endParaRPr lang="en-US" sz="2400" dirty="0"/>
          </a:p>
        </p:txBody>
      </p:sp>
      <p:sp>
        <p:nvSpPr>
          <p:cNvPr id="9" name="TextBox 8"/>
          <p:cNvSpPr txBox="1"/>
          <p:nvPr/>
        </p:nvSpPr>
        <p:spPr>
          <a:xfrm>
            <a:off x="1403866" y="5364925"/>
            <a:ext cx="6889234" cy="400110"/>
          </a:xfrm>
          <a:prstGeom prst="rect">
            <a:avLst/>
          </a:prstGeom>
          <a:noFill/>
        </p:spPr>
        <p:txBody>
          <a:bodyPr wrap="square" rtlCol="0">
            <a:spAutoFit/>
          </a:bodyPr>
          <a:lstStyle/>
          <a:p>
            <a:r>
              <a:rPr lang="en-US" sz="2000" dirty="0" smtClean="0"/>
              <a:t>Joint Mathematics Meetings,   San Diego, January 1</a:t>
            </a:r>
            <a:r>
              <a:rPr lang="en-US" sz="2000" dirty="0"/>
              <a:t>0</a:t>
            </a:r>
            <a:r>
              <a:rPr lang="en-US" sz="2000" dirty="0" smtClean="0"/>
              <a:t>-13, 2018</a:t>
            </a:r>
            <a:endParaRPr lang="en-US" sz="2000" dirty="0"/>
          </a:p>
        </p:txBody>
      </p:sp>
    </p:spTree>
    <p:extLst>
      <p:ext uri="{BB962C8B-B14F-4D97-AF65-F5344CB8AC3E}">
        <p14:creationId xmlns:p14="http://schemas.microsoft.com/office/powerpoint/2010/main" val="97071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81"/>
            <a:ext cx="8229600" cy="4525963"/>
          </a:xfrm>
        </p:spPr>
        <p:txBody>
          <a:bodyPr/>
          <a:lstStyle/>
          <a:p>
            <a:pPr marL="0" indent="0" defTabSz="914400">
              <a:spcBef>
                <a:spcPts val="0"/>
              </a:spcBef>
              <a:buNone/>
            </a:pPr>
            <a:r>
              <a:rPr lang="en-US" dirty="0" smtClean="0"/>
              <a:t>     Diminishing </a:t>
            </a:r>
            <a:r>
              <a:rPr lang="en-US" dirty="0"/>
              <a:t>role of geometry in high school </a:t>
            </a:r>
            <a:r>
              <a:rPr lang="en-US" dirty="0" smtClean="0"/>
              <a:t>  </a:t>
            </a:r>
          </a:p>
          <a:p>
            <a:pPr marL="0" indent="0" algn="ctr" defTabSz="914400">
              <a:spcBef>
                <a:spcPts val="0"/>
              </a:spcBef>
              <a:buNone/>
            </a:pPr>
            <a:r>
              <a:rPr lang="en-US" dirty="0" smtClean="0"/>
              <a:t>  curriculum is contributing factor for students  reluctance to ”explore visual thinking” </a:t>
            </a:r>
          </a:p>
          <a:p>
            <a:pPr marL="0" indent="0" algn="ctr" defTabSz="914400">
              <a:spcBef>
                <a:spcPts val="0"/>
              </a:spcBef>
              <a:buNone/>
            </a:pPr>
            <a:r>
              <a:rPr lang="en-US" dirty="0"/>
              <a:t>i</a:t>
            </a:r>
            <a:r>
              <a:rPr lang="en-US" dirty="0" smtClean="0"/>
              <a:t>n problem solving situations.  </a:t>
            </a:r>
          </a:p>
          <a:p>
            <a:pPr marL="0" indent="0" algn="ctr" defTabSz="914400">
              <a:spcBef>
                <a:spcPts val="0"/>
              </a:spcBef>
              <a:buNone/>
            </a:pPr>
            <a:endParaRPr lang="en-US" dirty="0"/>
          </a:p>
          <a:p>
            <a:pPr marL="0" indent="0" algn="ctr" defTabSz="914400">
              <a:spcBef>
                <a:spcPts val="0"/>
              </a:spcBef>
              <a:buNone/>
            </a:pPr>
            <a:endParaRPr lang="en-US" dirty="0" smtClean="0"/>
          </a:p>
          <a:p>
            <a:pPr marL="0" indent="0" algn="ctr" defTabSz="914400">
              <a:spcBef>
                <a:spcPts val="0"/>
              </a:spcBef>
              <a:buNone/>
            </a:pPr>
            <a:endParaRPr lang="en-US" dirty="0"/>
          </a:p>
        </p:txBody>
      </p:sp>
    </p:spTree>
    <p:extLst>
      <p:ext uri="{BB962C8B-B14F-4D97-AF65-F5344CB8AC3E}">
        <p14:creationId xmlns:p14="http://schemas.microsoft.com/office/powerpoint/2010/main" val="145349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21679" y="2764901"/>
            <a:ext cx="25561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74079" y="3544226"/>
            <a:ext cx="25561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39667" y="2555926"/>
            <a:ext cx="1671954" cy="1318151"/>
          </a:xfrm>
          <a:prstGeom prst="line">
            <a:avLst/>
          </a:prstGeom>
        </p:spPr>
        <p:style>
          <a:lnRef idx="2">
            <a:schemeClr val="accent1"/>
          </a:lnRef>
          <a:fillRef idx="0">
            <a:schemeClr val="accent1"/>
          </a:fillRef>
          <a:effectRef idx="1">
            <a:schemeClr val="accent1"/>
          </a:effectRef>
          <a:fontRef idx="minor">
            <a:schemeClr val="tx1"/>
          </a:fontRef>
        </p:style>
      </p:cxnSp>
      <p:sp>
        <p:nvSpPr>
          <p:cNvPr id="7" name="Arc 6"/>
          <p:cNvSpPr/>
          <p:nvPr/>
        </p:nvSpPr>
        <p:spPr>
          <a:xfrm>
            <a:off x="1096902" y="2443400"/>
            <a:ext cx="480361" cy="673275"/>
          </a:xfrm>
          <a:prstGeom prst="arc">
            <a:avLst>
              <a:gd name="adj1" fmla="val 59975"/>
              <a:gd name="adj2" fmla="val 363079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Arc 7"/>
          <p:cNvSpPr/>
          <p:nvPr/>
        </p:nvSpPr>
        <p:spPr>
          <a:xfrm rot="11100051">
            <a:off x="1635126" y="3222725"/>
            <a:ext cx="480361" cy="673275"/>
          </a:xfrm>
          <a:prstGeom prst="arc">
            <a:avLst>
              <a:gd name="adj1" fmla="val 59975"/>
              <a:gd name="adj2" fmla="val 363079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4472949" y="3544226"/>
            <a:ext cx="17362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781663" y="2764901"/>
            <a:ext cx="707365" cy="779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81663" y="2764901"/>
            <a:ext cx="2427546" cy="779325"/>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61637" y="2666968"/>
            <a:ext cx="315636" cy="369332"/>
          </a:xfrm>
          <a:prstGeom prst="rect">
            <a:avLst/>
          </a:prstGeom>
          <a:noFill/>
        </p:spPr>
        <p:txBody>
          <a:bodyPr wrap="none" rtlCol="0">
            <a:spAutoFit/>
          </a:bodyPr>
          <a:lstStyle/>
          <a:p>
            <a:r>
              <a:rPr lang="el-GR" dirty="0" smtClean="0"/>
              <a:t>α</a:t>
            </a:r>
            <a:endParaRPr lang="en-US" dirty="0"/>
          </a:p>
        </p:txBody>
      </p:sp>
      <p:sp>
        <p:nvSpPr>
          <p:cNvPr id="13" name="TextBox 12"/>
          <p:cNvSpPr txBox="1"/>
          <p:nvPr/>
        </p:nvSpPr>
        <p:spPr>
          <a:xfrm>
            <a:off x="1606949" y="3237318"/>
            <a:ext cx="307296" cy="369332"/>
          </a:xfrm>
          <a:prstGeom prst="rect">
            <a:avLst/>
          </a:prstGeom>
          <a:noFill/>
        </p:spPr>
        <p:txBody>
          <a:bodyPr wrap="none" rtlCol="0">
            <a:spAutoFit/>
          </a:bodyPr>
          <a:lstStyle/>
          <a:p>
            <a:r>
              <a:rPr lang="el-GR" dirty="0"/>
              <a:t>β</a:t>
            </a:r>
            <a:endParaRPr lang="en-US" dirty="0"/>
          </a:p>
        </p:txBody>
      </p:sp>
      <p:sp>
        <p:nvSpPr>
          <p:cNvPr id="14" name="TextBox 13"/>
          <p:cNvSpPr txBox="1"/>
          <p:nvPr/>
        </p:nvSpPr>
        <p:spPr>
          <a:xfrm>
            <a:off x="4388097" y="3221243"/>
            <a:ext cx="315636" cy="369332"/>
          </a:xfrm>
          <a:prstGeom prst="rect">
            <a:avLst/>
          </a:prstGeom>
          <a:noFill/>
        </p:spPr>
        <p:txBody>
          <a:bodyPr wrap="none" rtlCol="0">
            <a:spAutoFit/>
          </a:bodyPr>
          <a:lstStyle/>
          <a:p>
            <a:r>
              <a:rPr lang="el-GR" dirty="0" smtClean="0"/>
              <a:t>α</a:t>
            </a:r>
            <a:endParaRPr lang="en-US" dirty="0"/>
          </a:p>
        </p:txBody>
      </p:sp>
      <p:sp>
        <p:nvSpPr>
          <p:cNvPr id="15" name="TextBox 14"/>
          <p:cNvSpPr txBox="1"/>
          <p:nvPr/>
        </p:nvSpPr>
        <p:spPr>
          <a:xfrm>
            <a:off x="4042141" y="2827093"/>
            <a:ext cx="307296" cy="369332"/>
          </a:xfrm>
          <a:prstGeom prst="rect">
            <a:avLst/>
          </a:prstGeom>
          <a:noFill/>
        </p:spPr>
        <p:txBody>
          <a:bodyPr wrap="none" rtlCol="0">
            <a:spAutoFit/>
          </a:bodyPr>
          <a:lstStyle/>
          <a:p>
            <a:r>
              <a:rPr lang="el-GR" dirty="0"/>
              <a:t>β</a:t>
            </a:r>
            <a:endParaRPr lang="en-US" dirty="0"/>
          </a:p>
        </p:txBody>
      </p:sp>
      <p:sp>
        <p:nvSpPr>
          <p:cNvPr id="16" name="TextBox 15"/>
          <p:cNvSpPr txBox="1"/>
          <p:nvPr/>
        </p:nvSpPr>
        <p:spPr>
          <a:xfrm>
            <a:off x="5271633" y="3188468"/>
            <a:ext cx="287684" cy="369332"/>
          </a:xfrm>
          <a:prstGeom prst="rect">
            <a:avLst/>
          </a:prstGeom>
          <a:noFill/>
        </p:spPr>
        <p:txBody>
          <a:bodyPr wrap="none" rtlCol="0">
            <a:spAutoFit/>
          </a:bodyPr>
          <a:lstStyle/>
          <a:p>
            <a:r>
              <a:rPr lang="el-GR" dirty="0" smtClean="0"/>
              <a:t>γ</a:t>
            </a:r>
            <a:endParaRPr lang="en-US" dirty="0"/>
          </a:p>
        </p:txBody>
      </p:sp>
      <p:sp>
        <p:nvSpPr>
          <p:cNvPr id="17" name="TextBox 16"/>
          <p:cNvSpPr txBox="1"/>
          <p:nvPr/>
        </p:nvSpPr>
        <p:spPr>
          <a:xfrm>
            <a:off x="4825021" y="3772652"/>
            <a:ext cx="1065954" cy="369332"/>
          </a:xfrm>
          <a:prstGeom prst="rect">
            <a:avLst/>
          </a:prstGeom>
          <a:noFill/>
        </p:spPr>
        <p:txBody>
          <a:bodyPr wrap="none" rtlCol="0">
            <a:spAutoFit/>
          </a:bodyPr>
          <a:lstStyle/>
          <a:p>
            <a:r>
              <a:rPr lang="el-GR" dirty="0" smtClean="0"/>
              <a:t>α+β+γ= π</a:t>
            </a:r>
            <a:endParaRPr lang="en-US" dirty="0"/>
          </a:p>
        </p:txBody>
      </p:sp>
      <p:sp>
        <p:nvSpPr>
          <p:cNvPr id="18" name="TextBox 17"/>
          <p:cNvSpPr txBox="1"/>
          <p:nvPr/>
        </p:nvSpPr>
        <p:spPr>
          <a:xfrm>
            <a:off x="1096891" y="3809777"/>
            <a:ext cx="1432491" cy="369332"/>
          </a:xfrm>
          <a:prstGeom prst="rect">
            <a:avLst/>
          </a:prstGeom>
          <a:noFill/>
        </p:spPr>
        <p:txBody>
          <a:bodyPr wrap="none" rtlCol="0">
            <a:spAutoFit/>
          </a:bodyPr>
          <a:lstStyle/>
          <a:p>
            <a:r>
              <a:rPr lang="en-US" dirty="0" smtClean="0"/>
              <a:t>a||b  </a:t>
            </a:r>
            <a:r>
              <a:rPr lang="en-US" dirty="0" smtClean="0">
                <a:sym typeface="Wingdings"/>
              </a:rPr>
              <a:t>  </a:t>
            </a:r>
            <a:r>
              <a:rPr lang="el-GR" dirty="0" smtClean="0"/>
              <a:t>α=β</a:t>
            </a:r>
            <a:endParaRPr lang="en-US" dirty="0"/>
          </a:p>
        </p:txBody>
      </p:sp>
      <p:sp>
        <p:nvSpPr>
          <p:cNvPr id="19" name="TextBox 18"/>
          <p:cNvSpPr txBox="1"/>
          <p:nvPr/>
        </p:nvSpPr>
        <p:spPr>
          <a:xfrm>
            <a:off x="180539" y="2539851"/>
            <a:ext cx="295236" cy="369332"/>
          </a:xfrm>
          <a:prstGeom prst="rect">
            <a:avLst/>
          </a:prstGeom>
          <a:noFill/>
        </p:spPr>
        <p:txBody>
          <a:bodyPr wrap="none" rtlCol="0">
            <a:spAutoFit/>
          </a:bodyPr>
          <a:lstStyle/>
          <a:p>
            <a:r>
              <a:rPr lang="en-US" dirty="0" smtClean="0"/>
              <a:t>a</a:t>
            </a:r>
            <a:endParaRPr lang="en-US" dirty="0"/>
          </a:p>
        </p:txBody>
      </p:sp>
      <p:sp>
        <p:nvSpPr>
          <p:cNvPr id="20" name="TextBox 19"/>
          <p:cNvSpPr txBox="1"/>
          <p:nvPr/>
        </p:nvSpPr>
        <p:spPr>
          <a:xfrm>
            <a:off x="284711" y="3335251"/>
            <a:ext cx="305943" cy="369332"/>
          </a:xfrm>
          <a:prstGeom prst="rect">
            <a:avLst/>
          </a:prstGeom>
          <a:noFill/>
        </p:spPr>
        <p:txBody>
          <a:bodyPr wrap="none" rtlCol="0">
            <a:spAutoFit/>
          </a:bodyPr>
          <a:lstStyle/>
          <a:p>
            <a:r>
              <a:rPr lang="en-US" dirty="0"/>
              <a:t>b</a:t>
            </a:r>
          </a:p>
        </p:txBody>
      </p:sp>
      <p:cxnSp>
        <p:nvCxnSpPr>
          <p:cNvPr id="21" name="Straight Arrow Connector 20"/>
          <p:cNvCxnSpPr/>
          <p:nvPr/>
        </p:nvCxnSpPr>
        <p:spPr>
          <a:xfrm>
            <a:off x="7607865" y="2827093"/>
            <a:ext cx="914400" cy="91440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607865" y="2827093"/>
            <a:ext cx="0" cy="91440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8395613" y="2674068"/>
            <a:ext cx="409592" cy="51440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7961548" y="2674068"/>
            <a:ext cx="843658" cy="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607865" y="2298700"/>
            <a:ext cx="0" cy="528393"/>
          </a:xfrm>
          <a:prstGeom prst="line">
            <a:avLst/>
          </a:prstGeom>
          <a:ln>
            <a:solidFill>
              <a:srgbClr val="4F81BD"/>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107784" y="2666968"/>
            <a:ext cx="853764" cy="7100"/>
          </a:xfrm>
          <a:prstGeom prst="line">
            <a:avLst/>
          </a:prstGeom>
          <a:ln>
            <a:solidFill>
              <a:srgbClr val="4F81BD"/>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7961548" y="3188468"/>
            <a:ext cx="434066" cy="516115"/>
          </a:xfrm>
          <a:prstGeom prst="line">
            <a:avLst/>
          </a:prstGeom>
          <a:ln>
            <a:solidFill>
              <a:srgbClr val="4F81BD"/>
            </a:solidFill>
            <a:prstDash val="sysDash"/>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538947" y="2846584"/>
            <a:ext cx="315636" cy="369332"/>
          </a:xfrm>
          <a:prstGeom prst="rect">
            <a:avLst/>
          </a:prstGeom>
          <a:noFill/>
        </p:spPr>
        <p:txBody>
          <a:bodyPr wrap="none" rtlCol="0">
            <a:spAutoFit/>
          </a:bodyPr>
          <a:lstStyle/>
          <a:p>
            <a:r>
              <a:rPr lang="el-GR" dirty="0" smtClean="0"/>
              <a:t>α</a:t>
            </a:r>
            <a:endParaRPr lang="en-US" dirty="0"/>
          </a:p>
        </p:txBody>
      </p:sp>
      <p:sp>
        <p:nvSpPr>
          <p:cNvPr id="29" name="TextBox 28"/>
          <p:cNvSpPr txBox="1"/>
          <p:nvPr/>
        </p:nvSpPr>
        <p:spPr>
          <a:xfrm>
            <a:off x="8415247" y="2592584"/>
            <a:ext cx="307296" cy="369332"/>
          </a:xfrm>
          <a:prstGeom prst="rect">
            <a:avLst/>
          </a:prstGeom>
          <a:noFill/>
        </p:spPr>
        <p:txBody>
          <a:bodyPr wrap="none" rtlCol="0">
            <a:spAutoFit/>
          </a:bodyPr>
          <a:lstStyle/>
          <a:p>
            <a:r>
              <a:rPr lang="el-GR" dirty="0"/>
              <a:t>β</a:t>
            </a:r>
            <a:endParaRPr lang="en-US" dirty="0"/>
          </a:p>
        </p:txBody>
      </p:sp>
      <p:sp>
        <p:nvSpPr>
          <p:cNvPr id="30" name="TextBox 29"/>
          <p:cNvSpPr txBox="1"/>
          <p:nvPr/>
        </p:nvSpPr>
        <p:spPr>
          <a:xfrm>
            <a:off x="7843747" y="3748284"/>
            <a:ext cx="657602" cy="369332"/>
          </a:xfrm>
          <a:prstGeom prst="rect">
            <a:avLst/>
          </a:prstGeom>
          <a:noFill/>
        </p:spPr>
        <p:txBody>
          <a:bodyPr wrap="none" rtlCol="0">
            <a:spAutoFit/>
          </a:bodyPr>
          <a:lstStyle/>
          <a:p>
            <a:r>
              <a:rPr lang="el-GR" dirty="0" smtClean="0"/>
              <a:t>α = β</a:t>
            </a:r>
            <a:endParaRPr lang="en-US" dirty="0"/>
          </a:p>
        </p:txBody>
      </p:sp>
      <p:sp>
        <p:nvSpPr>
          <p:cNvPr id="31" name="Frame 30"/>
          <p:cNvSpPr/>
          <p:nvPr/>
        </p:nvSpPr>
        <p:spPr>
          <a:xfrm>
            <a:off x="7425284" y="2458951"/>
            <a:ext cx="190500" cy="208975"/>
          </a:xfrm>
          <a:prstGeom prst="frame">
            <a:avLst>
              <a:gd name="adj1" fmla="val 0"/>
            </a:avLst>
          </a:prstGeom>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367759">
            <a:off x="8234739" y="3342262"/>
            <a:ext cx="202960" cy="169484"/>
          </a:xfrm>
          <a:prstGeom prst="frame">
            <a:avLst>
              <a:gd name="adj1" fmla="val 0"/>
            </a:avLst>
          </a:prstGeom>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p:nvPr/>
        </p:nvCxnSpPr>
        <p:spPr>
          <a:xfrm>
            <a:off x="1096891" y="5854700"/>
            <a:ext cx="14147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096902" y="4940300"/>
            <a:ext cx="1680182"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511621" y="4940300"/>
            <a:ext cx="265463"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925691" y="5854700"/>
            <a:ext cx="8559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925702" y="5295900"/>
            <a:ext cx="1019782" cy="55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781621" y="5295900"/>
            <a:ext cx="163863" cy="558800"/>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653930" y="4666734"/>
            <a:ext cx="332192" cy="307777"/>
          </a:xfrm>
          <a:prstGeom prst="rect">
            <a:avLst/>
          </a:prstGeom>
          <a:noFill/>
        </p:spPr>
        <p:txBody>
          <a:bodyPr wrap="none" rtlCol="0">
            <a:spAutoFit/>
          </a:bodyPr>
          <a:lstStyle/>
          <a:p>
            <a:r>
              <a:rPr lang="en-US" sz="1400" i="1" dirty="0" smtClean="0"/>
              <a:t>A</a:t>
            </a:r>
            <a:endParaRPr lang="en-US" sz="1400" i="1" dirty="0"/>
          </a:p>
        </p:txBody>
      </p:sp>
      <p:sp>
        <p:nvSpPr>
          <p:cNvPr id="40" name="TextBox 39"/>
          <p:cNvSpPr txBox="1"/>
          <p:nvPr/>
        </p:nvSpPr>
        <p:spPr>
          <a:xfrm>
            <a:off x="2368725" y="5783997"/>
            <a:ext cx="325968" cy="307777"/>
          </a:xfrm>
          <a:prstGeom prst="rect">
            <a:avLst/>
          </a:prstGeom>
          <a:noFill/>
        </p:spPr>
        <p:txBody>
          <a:bodyPr wrap="none" rtlCol="0">
            <a:spAutoFit/>
          </a:bodyPr>
          <a:lstStyle/>
          <a:p>
            <a:r>
              <a:rPr lang="en-US" sz="1400" i="1" dirty="0"/>
              <a:t>B</a:t>
            </a:r>
          </a:p>
        </p:txBody>
      </p:sp>
      <p:sp>
        <p:nvSpPr>
          <p:cNvPr id="41" name="TextBox 40"/>
          <p:cNvSpPr txBox="1"/>
          <p:nvPr/>
        </p:nvSpPr>
        <p:spPr>
          <a:xfrm>
            <a:off x="942880" y="5791896"/>
            <a:ext cx="322111" cy="307777"/>
          </a:xfrm>
          <a:prstGeom prst="rect">
            <a:avLst/>
          </a:prstGeom>
          <a:noFill/>
        </p:spPr>
        <p:txBody>
          <a:bodyPr wrap="none" rtlCol="0">
            <a:spAutoFit/>
          </a:bodyPr>
          <a:lstStyle/>
          <a:p>
            <a:r>
              <a:rPr lang="en-US" sz="1400" i="1" dirty="0"/>
              <a:t>C</a:t>
            </a:r>
          </a:p>
        </p:txBody>
      </p:sp>
      <p:sp>
        <p:nvSpPr>
          <p:cNvPr id="42" name="TextBox 41"/>
          <p:cNvSpPr txBox="1"/>
          <p:nvPr/>
        </p:nvSpPr>
        <p:spPr>
          <a:xfrm>
            <a:off x="3781621" y="5014555"/>
            <a:ext cx="338767" cy="307777"/>
          </a:xfrm>
          <a:prstGeom prst="rect">
            <a:avLst/>
          </a:prstGeom>
          <a:noFill/>
        </p:spPr>
        <p:txBody>
          <a:bodyPr wrap="none" rtlCol="0">
            <a:spAutoFit/>
          </a:bodyPr>
          <a:lstStyle/>
          <a:p>
            <a:r>
              <a:rPr lang="en-US" sz="1400" i="1" dirty="0"/>
              <a:t>D</a:t>
            </a:r>
          </a:p>
        </p:txBody>
      </p:sp>
      <p:sp>
        <p:nvSpPr>
          <p:cNvPr id="43" name="TextBox 42"/>
          <p:cNvSpPr txBox="1"/>
          <p:nvPr/>
        </p:nvSpPr>
        <p:spPr>
          <a:xfrm>
            <a:off x="2750358" y="5786974"/>
            <a:ext cx="315974" cy="307777"/>
          </a:xfrm>
          <a:prstGeom prst="rect">
            <a:avLst/>
          </a:prstGeom>
          <a:noFill/>
        </p:spPr>
        <p:txBody>
          <a:bodyPr wrap="none" rtlCol="0">
            <a:spAutoFit/>
          </a:bodyPr>
          <a:lstStyle/>
          <a:p>
            <a:r>
              <a:rPr lang="en-US" sz="1400" i="1" dirty="0"/>
              <a:t>E</a:t>
            </a:r>
          </a:p>
        </p:txBody>
      </p:sp>
      <p:sp>
        <p:nvSpPr>
          <p:cNvPr id="44" name="TextBox 43"/>
          <p:cNvSpPr txBox="1"/>
          <p:nvPr/>
        </p:nvSpPr>
        <p:spPr>
          <a:xfrm>
            <a:off x="3680141" y="5779196"/>
            <a:ext cx="310802" cy="307777"/>
          </a:xfrm>
          <a:prstGeom prst="rect">
            <a:avLst/>
          </a:prstGeom>
          <a:noFill/>
        </p:spPr>
        <p:txBody>
          <a:bodyPr wrap="none" rtlCol="0">
            <a:spAutoFit/>
          </a:bodyPr>
          <a:lstStyle/>
          <a:p>
            <a:r>
              <a:rPr lang="en-US" sz="1400" i="1" dirty="0"/>
              <a:t>F</a:t>
            </a:r>
          </a:p>
        </p:txBody>
      </p:sp>
      <p:sp>
        <p:nvSpPr>
          <p:cNvPr id="45" name="TextBox 44"/>
          <p:cNvSpPr txBox="1"/>
          <p:nvPr/>
        </p:nvSpPr>
        <p:spPr>
          <a:xfrm>
            <a:off x="1706433" y="5728396"/>
            <a:ext cx="359832" cy="369332"/>
          </a:xfrm>
          <a:prstGeom prst="rect">
            <a:avLst/>
          </a:prstGeom>
          <a:noFill/>
        </p:spPr>
        <p:txBody>
          <a:bodyPr wrap="none" rtlCol="0">
            <a:spAutoFit/>
          </a:bodyPr>
          <a:lstStyle/>
          <a:p>
            <a:r>
              <a:rPr lang="en-US" i="1" dirty="0"/>
              <a:t>a</a:t>
            </a:r>
          </a:p>
        </p:txBody>
      </p:sp>
      <p:sp>
        <p:nvSpPr>
          <p:cNvPr id="46" name="TextBox 45"/>
          <p:cNvSpPr txBox="1"/>
          <p:nvPr/>
        </p:nvSpPr>
        <p:spPr>
          <a:xfrm>
            <a:off x="1719513" y="5124966"/>
            <a:ext cx="359832" cy="369332"/>
          </a:xfrm>
          <a:prstGeom prst="rect">
            <a:avLst/>
          </a:prstGeom>
          <a:noFill/>
        </p:spPr>
        <p:txBody>
          <a:bodyPr wrap="none" rtlCol="0">
            <a:spAutoFit/>
          </a:bodyPr>
          <a:lstStyle/>
          <a:p>
            <a:r>
              <a:rPr lang="en-US" i="1" dirty="0" smtClean="0"/>
              <a:t>b</a:t>
            </a:r>
            <a:endParaRPr lang="en-US" i="1" dirty="0"/>
          </a:p>
        </p:txBody>
      </p:sp>
      <p:sp>
        <p:nvSpPr>
          <p:cNvPr id="47" name="TextBox 46"/>
          <p:cNvSpPr txBox="1"/>
          <p:nvPr/>
        </p:nvSpPr>
        <p:spPr>
          <a:xfrm>
            <a:off x="3206439" y="5760998"/>
            <a:ext cx="359832" cy="369332"/>
          </a:xfrm>
          <a:prstGeom prst="rect">
            <a:avLst/>
          </a:prstGeom>
          <a:noFill/>
        </p:spPr>
        <p:txBody>
          <a:bodyPr wrap="none" rtlCol="0">
            <a:spAutoFit/>
          </a:bodyPr>
          <a:lstStyle/>
          <a:p>
            <a:r>
              <a:rPr lang="en-US" i="1" dirty="0" smtClean="0"/>
              <a:t>d</a:t>
            </a:r>
            <a:endParaRPr lang="en-US" i="1" dirty="0"/>
          </a:p>
        </p:txBody>
      </p:sp>
      <p:sp>
        <p:nvSpPr>
          <p:cNvPr id="48" name="TextBox 47"/>
          <p:cNvSpPr txBox="1"/>
          <p:nvPr/>
        </p:nvSpPr>
        <p:spPr>
          <a:xfrm>
            <a:off x="3290922" y="5247164"/>
            <a:ext cx="324403" cy="369332"/>
          </a:xfrm>
          <a:prstGeom prst="rect">
            <a:avLst/>
          </a:prstGeom>
          <a:noFill/>
        </p:spPr>
        <p:txBody>
          <a:bodyPr wrap="none" rtlCol="0">
            <a:spAutoFit/>
          </a:bodyPr>
          <a:lstStyle/>
          <a:p>
            <a:r>
              <a:rPr lang="en-US" i="1" dirty="0" smtClean="0"/>
              <a:t>f</a:t>
            </a:r>
            <a:endParaRPr lang="en-US" i="1" dirty="0"/>
          </a:p>
        </p:txBody>
      </p:sp>
      <p:cxnSp>
        <p:nvCxnSpPr>
          <p:cNvPr id="49" name="Straight Connector 48"/>
          <p:cNvCxnSpPr/>
          <p:nvPr/>
        </p:nvCxnSpPr>
        <p:spPr>
          <a:xfrm>
            <a:off x="6675984" y="4832866"/>
            <a:ext cx="127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6688684" y="5747266"/>
            <a:ext cx="2108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675984" y="4832866"/>
            <a:ext cx="212090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426943" y="5124966"/>
            <a:ext cx="359832" cy="369332"/>
          </a:xfrm>
          <a:prstGeom prst="rect">
            <a:avLst/>
          </a:prstGeom>
          <a:noFill/>
        </p:spPr>
        <p:txBody>
          <a:bodyPr wrap="none" rtlCol="0">
            <a:spAutoFit/>
          </a:bodyPr>
          <a:lstStyle/>
          <a:p>
            <a:r>
              <a:rPr lang="en-US" i="1" dirty="0" smtClean="0"/>
              <a:t>b</a:t>
            </a:r>
            <a:endParaRPr lang="en-US" i="1" dirty="0"/>
          </a:p>
        </p:txBody>
      </p:sp>
      <p:sp>
        <p:nvSpPr>
          <p:cNvPr id="53" name="TextBox 52"/>
          <p:cNvSpPr txBox="1"/>
          <p:nvPr/>
        </p:nvSpPr>
        <p:spPr>
          <a:xfrm>
            <a:off x="7455643" y="5620266"/>
            <a:ext cx="359832" cy="369332"/>
          </a:xfrm>
          <a:prstGeom prst="rect">
            <a:avLst/>
          </a:prstGeom>
          <a:noFill/>
        </p:spPr>
        <p:txBody>
          <a:bodyPr wrap="none" rtlCol="0">
            <a:spAutoFit/>
          </a:bodyPr>
          <a:lstStyle/>
          <a:p>
            <a:r>
              <a:rPr lang="en-US" i="1" dirty="0"/>
              <a:t>a</a:t>
            </a:r>
          </a:p>
        </p:txBody>
      </p:sp>
      <p:sp>
        <p:nvSpPr>
          <p:cNvPr id="54" name="TextBox 53"/>
          <p:cNvSpPr txBox="1"/>
          <p:nvPr/>
        </p:nvSpPr>
        <p:spPr>
          <a:xfrm>
            <a:off x="7455643" y="4870966"/>
            <a:ext cx="337177" cy="369332"/>
          </a:xfrm>
          <a:prstGeom prst="rect">
            <a:avLst/>
          </a:prstGeom>
          <a:noFill/>
        </p:spPr>
        <p:txBody>
          <a:bodyPr wrap="none" rtlCol="0">
            <a:spAutoFit/>
          </a:bodyPr>
          <a:lstStyle/>
          <a:p>
            <a:r>
              <a:rPr lang="en-US" i="1" dirty="0" smtClean="0"/>
              <a:t>c</a:t>
            </a:r>
            <a:endParaRPr lang="en-US" i="1" dirty="0"/>
          </a:p>
        </p:txBody>
      </p:sp>
      <p:sp>
        <p:nvSpPr>
          <p:cNvPr id="55" name="Frame 54"/>
          <p:cNvSpPr/>
          <p:nvPr/>
        </p:nvSpPr>
        <p:spPr>
          <a:xfrm>
            <a:off x="6688684" y="5596811"/>
            <a:ext cx="165100" cy="150455"/>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Title 1"/>
          <p:cNvSpPr>
            <a:spLocks noGrp="1"/>
          </p:cNvSpPr>
          <p:nvPr>
            <p:ph type="title"/>
          </p:nvPr>
        </p:nvSpPr>
        <p:spPr>
          <a:xfrm>
            <a:off x="124896" y="365125"/>
            <a:ext cx="8824417" cy="1325563"/>
          </a:xfrm>
        </p:spPr>
        <p:txBody>
          <a:bodyPr/>
          <a:lstStyle/>
          <a:p>
            <a:r>
              <a:rPr lang="en-US" dirty="0" smtClean="0"/>
              <a:t>How much geometry do we need?</a:t>
            </a:r>
            <a:endParaRPr lang="en-US" dirty="0"/>
          </a:p>
        </p:txBody>
      </p:sp>
    </p:spTree>
    <p:extLst>
      <p:ext uri="{BB962C8B-B14F-4D97-AF65-F5344CB8AC3E}">
        <p14:creationId xmlns:p14="http://schemas.microsoft.com/office/powerpoint/2010/main" val="412164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4322255" y="234450"/>
            <a:ext cx="3602545" cy="3600950"/>
          </a:xfrm>
          <a:prstGeom prst="donu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6519355" y="2404562"/>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305329" y="2034925"/>
            <a:ext cx="1845726"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a:stCxn id="4" idx="2"/>
            <a:endCxn id="4" idx="7"/>
          </p:cNvCxnSpPr>
          <p:nvPr/>
        </p:nvCxnSpPr>
        <p:spPr>
          <a:xfrm flipV="1">
            <a:off x="4322255" y="761797"/>
            <a:ext cx="3074964" cy="1273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6915280" y="744864"/>
            <a:ext cx="481939" cy="2929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151055" y="2034925"/>
            <a:ext cx="764225" cy="1656542"/>
          </a:xfrm>
          <a:prstGeom prst="line">
            <a:avLst/>
          </a:prstGeom>
        </p:spPr>
        <p:style>
          <a:lnRef idx="3">
            <a:schemeClr val="dk1"/>
          </a:lnRef>
          <a:fillRef idx="0">
            <a:schemeClr val="dk1"/>
          </a:fillRef>
          <a:effectRef idx="2">
            <a:schemeClr val="dk1"/>
          </a:effectRef>
          <a:fontRef idx="minor">
            <a:schemeClr val="tx1"/>
          </a:fontRef>
        </p:style>
      </p:cxnSp>
      <p:sp>
        <p:nvSpPr>
          <p:cNvPr id="10" name="Arc 9"/>
          <p:cNvSpPr/>
          <p:nvPr/>
        </p:nvSpPr>
        <p:spPr>
          <a:xfrm>
            <a:off x="6866502" y="359861"/>
            <a:ext cx="984357" cy="936582"/>
          </a:xfrm>
          <a:prstGeom prst="arc">
            <a:avLst>
              <a:gd name="adj1" fmla="val 6024882"/>
              <a:gd name="adj2" fmla="val 952368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5609194" y="1604467"/>
            <a:ext cx="984357" cy="936582"/>
          </a:xfrm>
          <a:prstGeom prst="arc">
            <a:avLst>
              <a:gd name="adj1" fmla="val 3502782"/>
              <a:gd name="adj2" fmla="val 1073170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035836" y="833998"/>
            <a:ext cx="252211" cy="369332"/>
          </a:xfrm>
          <a:prstGeom prst="rect">
            <a:avLst/>
          </a:prstGeom>
          <a:noFill/>
        </p:spPr>
        <p:txBody>
          <a:bodyPr wrap="square" rtlCol="0">
            <a:spAutoFit/>
          </a:bodyPr>
          <a:lstStyle/>
          <a:p>
            <a:r>
              <a:rPr lang="el-GR" dirty="0" smtClean="0"/>
              <a:t>α</a:t>
            </a:r>
            <a:endParaRPr lang="en-US" dirty="0"/>
          </a:p>
        </p:txBody>
      </p:sp>
      <p:sp>
        <p:nvSpPr>
          <p:cNvPr id="13" name="TextBox 12"/>
          <p:cNvSpPr txBox="1"/>
          <p:nvPr/>
        </p:nvSpPr>
        <p:spPr>
          <a:xfrm>
            <a:off x="5761591" y="2040504"/>
            <a:ext cx="599696" cy="369332"/>
          </a:xfrm>
          <a:prstGeom prst="rect">
            <a:avLst/>
          </a:prstGeom>
          <a:noFill/>
        </p:spPr>
        <p:txBody>
          <a:bodyPr wrap="square" rtlCol="0">
            <a:spAutoFit/>
          </a:bodyPr>
          <a:lstStyle/>
          <a:p>
            <a:r>
              <a:rPr lang="el-GR" dirty="0" smtClean="0"/>
              <a:t>2α</a:t>
            </a:r>
            <a:endParaRPr lang="en-US" dirty="0"/>
          </a:p>
        </p:txBody>
      </p:sp>
      <p:cxnSp>
        <p:nvCxnSpPr>
          <p:cNvPr id="14" name="Straight Connector 13"/>
          <p:cNvCxnSpPr/>
          <p:nvPr/>
        </p:nvCxnSpPr>
        <p:spPr>
          <a:xfrm>
            <a:off x="1866898" y="2192860"/>
            <a:ext cx="0" cy="374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866898" y="5939360"/>
            <a:ext cx="2895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866898" y="2192860"/>
            <a:ext cx="2895600" cy="37465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Arc 16"/>
          <p:cNvSpPr/>
          <p:nvPr/>
        </p:nvSpPr>
        <p:spPr>
          <a:xfrm>
            <a:off x="3945194" y="5236626"/>
            <a:ext cx="1325303" cy="1282700"/>
          </a:xfrm>
          <a:prstGeom prst="arc">
            <a:avLst>
              <a:gd name="adj1" fmla="val 10317890"/>
              <a:gd name="adj2" fmla="val 1448638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076698" y="5444060"/>
            <a:ext cx="359293" cy="461665"/>
          </a:xfrm>
          <a:prstGeom prst="rect">
            <a:avLst/>
          </a:prstGeom>
          <a:noFill/>
        </p:spPr>
        <p:txBody>
          <a:bodyPr wrap="none" rtlCol="0">
            <a:spAutoFit/>
          </a:bodyPr>
          <a:lstStyle/>
          <a:p>
            <a:r>
              <a:rPr lang="el-GR" sz="2400" dirty="0" smtClean="0"/>
              <a:t>α</a:t>
            </a:r>
            <a:endParaRPr lang="en-US" sz="2400" dirty="0"/>
          </a:p>
        </p:txBody>
      </p:sp>
      <p:sp>
        <p:nvSpPr>
          <p:cNvPr id="19" name="TextBox 18"/>
          <p:cNvSpPr txBox="1"/>
          <p:nvPr/>
        </p:nvSpPr>
        <p:spPr>
          <a:xfrm>
            <a:off x="2946398" y="5964757"/>
            <a:ext cx="1064715" cy="646331"/>
          </a:xfrm>
          <a:prstGeom prst="rect">
            <a:avLst/>
          </a:prstGeom>
          <a:noFill/>
        </p:spPr>
        <p:txBody>
          <a:bodyPr wrap="none" rtlCol="0">
            <a:spAutoFit/>
          </a:bodyPr>
          <a:lstStyle/>
          <a:p>
            <a:r>
              <a:rPr lang="en-US" sz="3600" dirty="0" err="1" smtClean="0"/>
              <a:t>cos</a:t>
            </a:r>
            <a:r>
              <a:rPr lang="el-GR" sz="3600" i="1" dirty="0" smtClean="0"/>
              <a:t>α</a:t>
            </a:r>
            <a:endParaRPr lang="en-US" sz="3600" dirty="0"/>
          </a:p>
        </p:txBody>
      </p:sp>
      <p:sp>
        <p:nvSpPr>
          <p:cNvPr id="20" name="TextBox 19"/>
          <p:cNvSpPr txBox="1"/>
          <p:nvPr/>
        </p:nvSpPr>
        <p:spPr>
          <a:xfrm>
            <a:off x="876297" y="3632204"/>
            <a:ext cx="974546" cy="646331"/>
          </a:xfrm>
          <a:prstGeom prst="rect">
            <a:avLst/>
          </a:prstGeom>
          <a:noFill/>
        </p:spPr>
        <p:txBody>
          <a:bodyPr wrap="none" rtlCol="0">
            <a:spAutoFit/>
          </a:bodyPr>
          <a:lstStyle/>
          <a:p>
            <a:r>
              <a:rPr lang="en-US" sz="3600" dirty="0" smtClean="0"/>
              <a:t>sin</a:t>
            </a:r>
            <a:r>
              <a:rPr lang="el-GR" sz="3600" i="1" dirty="0" smtClean="0"/>
              <a:t>α</a:t>
            </a:r>
            <a:endParaRPr lang="en-US" sz="3600" dirty="0"/>
          </a:p>
        </p:txBody>
      </p:sp>
      <p:sp>
        <p:nvSpPr>
          <p:cNvPr id="21" name="Frame 20"/>
          <p:cNvSpPr/>
          <p:nvPr/>
        </p:nvSpPr>
        <p:spPr>
          <a:xfrm>
            <a:off x="1866898" y="5620491"/>
            <a:ext cx="304800" cy="318869"/>
          </a:xfrm>
          <a:prstGeom prst="frame">
            <a:avLst>
              <a:gd name="adj1" fmla="val 0"/>
            </a:avLst>
          </a:prstGeom>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a:off x="5861081" y="234450"/>
            <a:ext cx="1020331" cy="3337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4" idx="2"/>
          </p:cNvCxnSpPr>
          <p:nvPr/>
        </p:nvCxnSpPr>
        <p:spPr>
          <a:xfrm flipH="1">
            <a:off x="4322255" y="234450"/>
            <a:ext cx="1538826" cy="18004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24019" y="384747"/>
            <a:ext cx="252211" cy="369332"/>
          </a:xfrm>
          <a:prstGeom prst="rect">
            <a:avLst/>
          </a:prstGeom>
          <a:noFill/>
        </p:spPr>
        <p:txBody>
          <a:bodyPr wrap="square" rtlCol="0">
            <a:spAutoFit/>
          </a:bodyPr>
          <a:lstStyle/>
          <a:p>
            <a:r>
              <a:rPr lang="el-GR" dirty="0" smtClean="0"/>
              <a:t>α</a:t>
            </a:r>
            <a:endParaRPr lang="en-US" dirty="0"/>
          </a:p>
        </p:txBody>
      </p:sp>
      <p:cxnSp>
        <p:nvCxnSpPr>
          <p:cNvPr id="25" name="Straight Connector 24"/>
          <p:cNvCxnSpPr>
            <a:stCxn id="4" idx="2"/>
          </p:cNvCxnSpPr>
          <p:nvPr/>
        </p:nvCxnSpPr>
        <p:spPr>
          <a:xfrm flipV="1">
            <a:off x="4322255" y="1604467"/>
            <a:ext cx="3602545" cy="430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915280" y="1587534"/>
            <a:ext cx="952512" cy="2103933"/>
          </a:xfrm>
          <a:prstGeom prst="line">
            <a:avLst/>
          </a:prstGeom>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5270522" y="-372502"/>
            <a:ext cx="1231900" cy="1209523"/>
          </a:xfrm>
          <a:prstGeom prst="arc">
            <a:avLst>
              <a:gd name="adj1" fmla="val 4561721"/>
              <a:gd name="adj2" fmla="val 794885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7442238" y="1587529"/>
            <a:ext cx="252211" cy="369332"/>
          </a:xfrm>
          <a:prstGeom prst="rect">
            <a:avLst/>
          </a:prstGeom>
          <a:noFill/>
        </p:spPr>
        <p:txBody>
          <a:bodyPr wrap="square" rtlCol="0">
            <a:spAutoFit/>
          </a:bodyPr>
          <a:lstStyle/>
          <a:p>
            <a:r>
              <a:rPr lang="el-GR" dirty="0" smtClean="0"/>
              <a:t>α</a:t>
            </a:r>
            <a:endParaRPr lang="en-US" dirty="0"/>
          </a:p>
        </p:txBody>
      </p:sp>
      <p:sp>
        <p:nvSpPr>
          <p:cNvPr id="29" name="Smiley Face 28"/>
          <p:cNvSpPr/>
          <p:nvPr/>
        </p:nvSpPr>
        <p:spPr>
          <a:xfrm>
            <a:off x="590515" y="3842210"/>
            <a:ext cx="319648" cy="329685"/>
          </a:xfrm>
          <a:prstGeom prst="smileyFace">
            <a:avLst>
              <a:gd name="adj" fmla="val 465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Smiley Face 29"/>
          <p:cNvSpPr/>
          <p:nvPr/>
        </p:nvSpPr>
        <p:spPr>
          <a:xfrm>
            <a:off x="2641598" y="6159748"/>
            <a:ext cx="319648" cy="329685"/>
          </a:xfrm>
          <a:prstGeom prst="smileyFace">
            <a:avLst>
              <a:gd name="adj" fmla="val 465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miley Face 30"/>
          <p:cNvSpPr/>
          <p:nvPr/>
        </p:nvSpPr>
        <p:spPr>
          <a:xfrm>
            <a:off x="3369762" y="3760219"/>
            <a:ext cx="319648" cy="329685"/>
          </a:xfrm>
          <a:prstGeom prst="smileyFace">
            <a:avLst>
              <a:gd name="adj" fmla="val 4653"/>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066807" y="643475"/>
            <a:ext cx="1106267" cy="769441"/>
          </a:xfrm>
          <a:prstGeom prst="rect">
            <a:avLst/>
          </a:prstGeom>
          <a:noFill/>
        </p:spPr>
        <p:txBody>
          <a:bodyPr wrap="none" rtlCol="0">
            <a:spAutoFit/>
          </a:bodyPr>
          <a:lstStyle/>
          <a:p>
            <a:r>
              <a:rPr lang="en-US" sz="4400" dirty="0" smtClean="0"/>
              <a:t>or…</a:t>
            </a:r>
            <a:endParaRPr lang="en-US" sz="4400" dirty="0"/>
          </a:p>
        </p:txBody>
      </p:sp>
      <p:sp>
        <p:nvSpPr>
          <p:cNvPr id="54" name="Arc 53"/>
          <p:cNvSpPr/>
          <p:nvPr/>
        </p:nvSpPr>
        <p:spPr>
          <a:xfrm>
            <a:off x="7298308" y="990629"/>
            <a:ext cx="1231900" cy="1209523"/>
          </a:xfrm>
          <a:prstGeom prst="arc">
            <a:avLst>
              <a:gd name="adj1" fmla="val 7023961"/>
              <a:gd name="adj2" fmla="val 1035551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Oval 56"/>
          <p:cNvSpPr/>
          <p:nvPr/>
        </p:nvSpPr>
        <p:spPr>
          <a:xfrm>
            <a:off x="7323698" y="711279"/>
            <a:ext cx="133679"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p:cNvSpPr/>
          <p:nvPr/>
        </p:nvSpPr>
        <p:spPr>
          <a:xfrm>
            <a:off x="5794241" y="183649"/>
            <a:ext cx="133679"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p:cNvSpPr/>
          <p:nvPr/>
        </p:nvSpPr>
        <p:spPr>
          <a:xfrm>
            <a:off x="7814761" y="1541002"/>
            <a:ext cx="133679" cy="1354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Oval 59"/>
          <p:cNvSpPr/>
          <p:nvPr/>
        </p:nvSpPr>
        <p:spPr>
          <a:xfrm>
            <a:off x="6087589" y="1981254"/>
            <a:ext cx="133679"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Oval 60"/>
          <p:cNvSpPr/>
          <p:nvPr/>
        </p:nvSpPr>
        <p:spPr>
          <a:xfrm>
            <a:off x="4258825" y="1964321"/>
            <a:ext cx="133679"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p:cNvSpPr/>
          <p:nvPr/>
        </p:nvSpPr>
        <p:spPr>
          <a:xfrm>
            <a:off x="6849577" y="3589892"/>
            <a:ext cx="133679"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66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 </a:t>
            </a:r>
            <a:r>
              <a:rPr lang="en-US" dirty="0" smtClean="0">
                <a:latin typeface="+mn-lt"/>
              </a:rPr>
              <a:t>Our own research indicates that …</a:t>
            </a:r>
            <a:endParaRPr lang="en-US" dirty="0">
              <a:latin typeface="+mn-lt"/>
            </a:endParaRPr>
          </a:p>
        </p:txBody>
      </p:sp>
      <p:sp>
        <p:nvSpPr>
          <p:cNvPr id="5" name="Content Placeholder 2"/>
          <p:cNvSpPr>
            <a:spLocks noGrp="1"/>
          </p:cNvSpPr>
          <p:nvPr>
            <p:ph idx="1"/>
          </p:nvPr>
        </p:nvSpPr>
        <p:spPr/>
        <p:txBody>
          <a:bodyPr>
            <a:normAutofit fontScale="85000" lnSpcReduction="10000"/>
          </a:bodyPr>
          <a:lstStyle/>
          <a:p>
            <a:pPr marL="0" indent="0">
              <a:buNone/>
            </a:pPr>
            <a:endParaRPr lang="en-US" dirty="0" smtClean="0"/>
          </a:p>
          <a:p>
            <a:pPr marL="0" indent="0">
              <a:buNone/>
            </a:pPr>
            <a:r>
              <a:rPr lang="en-US" dirty="0">
                <a:latin typeface="+mj-lt"/>
              </a:rPr>
              <a:t> </a:t>
            </a:r>
            <a:r>
              <a:rPr lang="en-US" dirty="0" smtClean="0">
                <a:latin typeface="+mj-lt"/>
              </a:rPr>
              <a:t>  </a:t>
            </a:r>
            <a:r>
              <a:rPr lang="en-US" dirty="0" smtClean="0"/>
              <a:t>Students are capable of producing/drawing reasonably good images of lines, polygons, circles, cubes, </a:t>
            </a:r>
            <a:r>
              <a:rPr lang="is-IS" dirty="0" smtClean="0"/>
              <a:t>during an enacted lession, but...</a:t>
            </a:r>
          </a:p>
          <a:p>
            <a:pPr marL="0" indent="0">
              <a:buNone/>
            </a:pPr>
            <a:endParaRPr lang="is-IS" dirty="0"/>
          </a:p>
          <a:p>
            <a:pPr marL="0" indent="0">
              <a:buNone/>
            </a:pPr>
            <a:r>
              <a:rPr lang="is-IS" dirty="0" smtClean="0"/>
              <a:t>… they would rearly reach for a visual representation of a given problem even in cases when it will significantly reduce the complexity of the problem and provide an appealing path towards successful resolution.</a:t>
            </a:r>
          </a:p>
          <a:p>
            <a:pPr marL="0" indent="0">
              <a:buNone/>
            </a:pPr>
            <a:r>
              <a:rPr lang="is-IS" dirty="0">
                <a:latin typeface="+mj-lt"/>
              </a:rPr>
              <a:t> </a:t>
            </a:r>
            <a:r>
              <a:rPr lang="is-IS" dirty="0" smtClean="0">
                <a:latin typeface="+mj-lt"/>
              </a:rPr>
              <a:t>                                </a:t>
            </a:r>
            <a:r>
              <a:rPr lang="is-IS" sz="1900" dirty="0" smtClean="0"/>
              <a:t>   </a:t>
            </a:r>
            <a:r>
              <a:rPr lang="en-US" sz="1900" dirty="0" smtClean="0"/>
              <a:t>Students’ inclination to use visual images during problem solving</a:t>
            </a:r>
          </a:p>
          <a:p>
            <a:pPr marL="0" indent="0">
              <a:buNone/>
            </a:pPr>
            <a:r>
              <a:rPr lang="en-US" sz="1900" dirty="0"/>
              <a:t> </a:t>
            </a:r>
            <a:r>
              <a:rPr lang="en-US" sz="1900" dirty="0" smtClean="0"/>
              <a:t>                                                                 </a:t>
            </a:r>
            <a:r>
              <a:rPr lang="en-US" sz="1900" i="1" dirty="0" smtClean="0"/>
              <a:t> Krajcevski and  Keene, </a:t>
            </a:r>
            <a:r>
              <a:rPr lang="en-US" sz="1900" dirty="0" smtClean="0"/>
              <a:t>SIGMAA on RUME 2017, San Diego</a:t>
            </a:r>
            <a:endParaRPr lang="en-US" sz="1900" dirty="0"/>
          </a:p>
        </p:txBody>
      </p:sp>
    </p:spTree>
    <p:extLst>
      <p:ext uri="{BB962C8B-B14F-4D97-AF65-F5344CB8AC3E}">
        <p14:creationId xmlns:p14="http://schemas.microsoft.com/office/powerpoint/2010/main" val="9957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a:ext>
            </a:extLst>
          </a:blip>
          <a:srcRect l="9960" r="39757"/>
          <a:stretch/>
        </p:blipFill>
        <p:spPr>
          <a:xfrm>
            <a:off x="857255" y="1166221"/>
            <a:ext cx="3100388" cy="3767728"/>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a:ext>
            </a:extLst>
          </a:blip>
          <a:srcRect l="10764" r="43200"/>
          <a:stretch/>
        </p:blipFill>
        <p:spPr>
          <a:xfrm rot="10800000">
            <a:off x="5243506" y="1322094"/>
            <a:ext cx="3014663" cy="3594100"/>
          </a:xfrm>
          <a:prstGeom prst="rect">
            <a:avLst/>
          </a:prstGeom>
        </p:spPr>
      </p:pic>
      <p:sp>
        <p:nvSpPr>
          <p:cNvPr id="6" name="TextBox 5"/>
          <p:cNvSpPr txBox="1"/>
          <p:nvPr/>
        </p:nvSpPr>
        <p:spPr>
          <a:xfrm>
            <a:off x="2221705" y="4357679"/>
            <a:ext cx="375424" cy="369332"/>
          </a:xfrm>
          <a:prstGeom prst="rect">
            <a:avLst/>
          </a:prstGeom>
          <a:noFill/>
        </p:spPr>
        <p:txBody>
          <a:bodyPr wrap="none" rtlCol="0">
            <a:spAutoFit/>
          </a:bodyPr>
          <a:lstStyle/>
          <a:p>
            <a:r>
              <a:rPr lang="en-US" i="1" dirty="0" smtClean="0"/>
              <a:t>z </a:t>
            </a:r>
            <a:r>
              <a:rPr lang="en-US" i="1" baseline="30000" dirty="0" smtClean="0"/>
              <a:t>-</a:t>
            </a:r>
            <a:endParaRPr lang="en-US" i="1" dirty="0"/>
          </a:p>
        </p:txBody>
      </p:sp>
      <p:sp>
        <p:nvSpPr>
          <p:cNvPr id="7" name="TextBox 6"/>
          <p:cNvSpPr txBox="1"/>
          <p:nvPr/>
        </p:nvSpPr>
        <p:spPr>
          <a:xfrm>
            <a:off x="2185984" y="1400184"/>
            <a:ext cx="458780" cy="369332"/>
          </a:xfrm>
          <a:prstGeom prst="rect">
            <a:avLst/>
          </a:prstGeom>
          <a:noFill/>
        </p:spPr>
        <p:txBody>
          <a:bodyPr wrap="none" rtlCol="0">
            <a:spAutoFit/>
          </a:bodyPr>
          <a:lstStyle/>
          <a:p>
            <a:r>
              <a:rPr lang="en-US" dirty="0"/>
              <a:t> </a:t>
            </a:r>
            <a:r>
              <a:rPr lang="en-US" dirty="0" smtClean="0"/>
              <a:t>z </a:t>
            </a:r>
            <a:r>
              <a:rPr lang="en-US" baseline="30000" dirty="0" smtClean="0"/>
              <a:t>+</a:t>
            </a:r>
            <a:endParaRPr lang="en-US" dirty="0"/>
          </a:p>
        </p:txBody>
      </p:sp>
      <p:sp>
        <p:nvSpPr>
          <p:cNvPr id="8" name="TextBox 7"/>
          <p:cNvSpPr txBox="1"/>
          <p:nvPr/>
        </p:nvSpPr>
        <p:spPr>
          <a:xfrm>
            <a:off x="3338516" y="3238519"/>
            <a:ext cx="471604" cy="369332"/>
          </a:xfrm>
          <a:prstGeom prst="rect">
            <a:avLst/>
          </a:prstGeom>
          <a:noFill/>
        </p:spPr>
        <p:txBody>
          <a:bodyPr wrap="none" rtlCol="0">
            <a:spAutoFit/>
          </a:bodyPr>
          <a:lstStyle/>
          <a:p>
            <a:r>
              <a:rPr lang="en-US" dirty="0"/>
              <a:t> y</a:t>
            </a:r>
            <a:r>
              <a:rPr lang="en-US" dirty="0" smtClean="0"/>
              <a:t> </a:t>
            </a:r>
            <a:r>
              <a:rPr lang="en-US" baseline="30000" dirty="0" smtClean="0"/>
              <a:t>+</a:t>
            </a:r>
            <a:endParaRPr lang="en-US" dirty="0"/>
          </a:p>
        </p:txBody>
      </p:sp>
      <p:sp>
        <p:nvSpPr>
          <p:cNvPr id="9" name="TextBox 8"/>
          <p:cNvSpPr txBox="1"/>
          <p:nvPr/>
        </p:nvSpPr>
        <p:spPr>
          <a:xfrm>
            <a:off x="1223950" y="3781438"/>
            <a:ext cx="466794" cy="369332"/>
          </a:xfrm>
          <a:prstGeom prst="rect">
            <a:avLst/>
          </a:prstGeom>
          <a:noFill/>
        </p:spPr>
        <p:txBody>
          <a:bodyPr wrap="none" rtlCol="0">
            <a:spAutoFit/>
          </a:bodyPr>
          <a:lstStyle/>
          <a:p>
            <a:r>
              <a:rPr lang="en-US" dirty="0"/>
              <a:t> x</a:t>
            </a:r>
            <a:r>
              <a:rPr lang="en-US" dirty="0" smtClean="0"/>
              <a:t> </a:t>
            </a:r>
            <a:r>
              <a:rPr lang="en-US" baseline="30000" dirty="0" smtClean="0"/>
              <a:t>+</a:t>
            </a:r>
            <a:endParaRPr lang="en-US" dirty="0"/>
          </a:p>
        </p:txBody>
      </p:sp>
      <p:sp>
        <p:nvSpPr>
          <p:cNvPr id="10" name="TextBox 9"/>
          <p:cNvSpPr txBox="1"/>
          <p:nvPr/>
        </p:nvSpPr>
        <p:spPr>
          <a:xfrm>
            <a:off x="3024189" y="2038361"/>
            <a:ext cx="436338" cy="369332"/>
          </a:xfrm>
          <a:prstGeom prst="rect">
            <a:avLst/>
          </a:prstGeom>
          <a:noFill/>
        </p:spPr>
        <p:txBody>
          <a:bodyPr wrap="none" rtlCol="0">
            <a:spAutoFit/>
          </a:bodyPr>
          <a:lstStyle/>
          <a:p>
            <a:r>
              <a:rPr lang="en-US" dirty="0"/>
              <a:t> x</a:t>
            </a:r>
            <a:r>
              <a:rPr lang="en-US" dirty="0" smtClean="0"/>
              <a:t> </a:t>
            </a:r>
            <a:r>
              <a:rPr lang="en-US" baseline="30000" dirty="0"/>
              <a:t>-</a:t>
            </a:r>
            <a:endParaRPr lang="en-US" dirty="0"/>
          </a:p>
        </p:txBody>
      </p:sp>
      <p:sp>
        <p:nvSpPr>
          <p:cNvPr id="11" name="TextBox 10"/>
          <p:cNvSpPr txBox="1"/>
          <p:nvPr/>
        </p:nvSpPr>
        <p:spPr>
          <a:xfrm>
            <a:off x="5233988" y="2519365"/>
            <a:ext cx="466794" cy="369332"/>
          </a:xfrm>
          <a:prstGeom prst="rect">
            <a:avLst/>
          </a:prstGeom>
          <a:noFill/>
        </p:spPr>
        <p:txBody>
          <a:bodyPr wrap="none" rtlCol="0">
            <a:spAutoFit/>
          </a:bodyPr>
          <a:lstStyle/>
          <a:p>
            <a:r>
              <a:rPr lang="en-US" dirty="0"/>
              <a:t> x</a:t>
            </a:r>
            <a:r>
              <a:rPr lang="en-US" dirty="0" smtClean="0"/>
              <a:t> </a:t>
            </a:r>
            <a:r>
              <a:rPr lang="en-US" baseline="30000" dirty="0" smtClean="0"/>
              <a:t>+</a:t>
            </a:r>
            <a:endParaRPr lang="en-US" dirty="0"/>
          </a:p>
        </p:txBody>
      </p:sp>
      <p:sp>
        <p:nvSpPr>
          <p:cNvPr id="12" name="TextBox 11"/>
          <p:cNvSpPr txBox="1"/>
          <p:nvPr/>
        </p:nvSpPr>
        <p:spPr>
          <a:xfrm>
            <a:off x="7377129" y="2076463"/>
            <a:ext cx="471604" cy="369332"/>
          </a:xfrm>
          <a:prstGeom prst="rect">
            <a:avLst/>
          </a:prstGeom>
          <a:noFill/>
        </p:spPr>
        <p:txBody>
          <a:bodyPr wrap="none" rtlCol="0">
            <a:spAutoFit/>
          </a:bodyPr>
          <a:lstStyle/>
          <a:p>
            <a:r>
              <a:rPr lang="en-US" dirty="0"/>
              <a:t> y</a:t>
            </a:r>
            <a:r>
              <a:rPr lang="en-US" dirty="0" smtClean="0"/>
              <a:t> </a:t>
            </a:r>
            <a:r>
              <a:rPr lang="en-US" baseline="30000" dirty="0" smtClean="0"/>
              <a:t>+</a:t>
            </a:r>
            <a:endParaRPr lang="en-US" dirty="0"/>
          </a:p>
        </p:txBody>
      </p:sp>
      <p:sp>
        <p:nvSpPr>
          <p:cNvPr id="14" name="TextBox 13"/>
          <p:cNvSpPr txBox="1"/>
          <p:nvPr/>
        </p:nvSpPr>
        <p:spPr>
          <a:xfrm>
            <a:off x="1062031" y="2490800"/>
            <a:ext cx="441146" cy="369332"/>
          </a:xfrm>
          <a:prstGeom prst="rect">
            <a:avLst/>
          </a:prstGeom>
          <a:noFill/>
        </p:spPr>
        <p:txBody>
          <a:bodyPr wrap="none" rtlCol="0">
            <a:spAutoFit/>
          </a:bodyPr>
          <a:lstStyle/>
          <a:p>
            <a:r>
              <a:rPr lang="en-US" dirty="0"/>
              <a:t> y</a:t>
            </a:r>
            <a:r>
              <a:rPr lang="en-US" dirty="0" smtClean="0"/>
              <a:t> </a:t>
            </a:r>
            <a:r>
              <a:rPr lang="en-US" baseline="30000" dirty="0"/>
              <a:t>-</a:t>
            </a:r>
            <a:endParaRPr lang="en-US" dirty="0"/>
          </a:p>
        </p:txBody>
      </p:sp>
      <p:sp>
        <p:nvSpPr>
          <p:cNvPr id="15" name="TextBox 14"/>
          <p:cNvSpPr txBox="1"/>
          <p:nvPr/>
        </p:nvSpPr>
        <p:spPr>
          <a:xfrm>
            <a:off x="7643833" y="3171842"/>
            <a:ext cx="436338" cy="369332"/>
          </a:xfrm>
          <a:prstGeom prst="rect">
            <a:avLst/>
          </a:prstGeom>
          <a:noFill/>
        </p:spPr>
        <p:txBody>
          <a:bodyPr wrap="none" rtlCol="0">
            <a:spAutoFit/>
          </a:bodyPr>
          <a:lstStyle/>
          <a:p>
            <a:r>
              <a:rPr lang="en-US" dirty="0"/>
              <a:t> </a:t>
            </a:r>
            <a:r>
              <a:rPr lang="en-US" dirty="0" smtClean="0"/>
              <a:t>x </a:t>
            </a:r>
            <a:r>
              <a:rPr lang="en-US" baseline="30000" dirty="0"/>
              <a:t>-</a:t>
            </a:r>
            <a:endParaRPr lang="en-US" dirty="0"/>
          </a:p>
        </p:txBody>
      </p:sp>
      <p:sp>
        <p:nvSpPr>
          <p:cNvPr id="16" name="TextBox 15"/>
          <p:cNvSpPr txBox="1"/>
          <p:nvPr/>
        </p:nvSpPr>
        <p:spPr>
          <a:xfrm>
            <a:off x="6500823" y="1357311"/>
            <a:ext cx="458780" cy="369332"/>
          </a:xfrm>
          <a:prstGeom prst="rect">
            <a:avLst/>
          </a:prstGeom>
          <a:noFill/>
        </p:spPr>
        <p:txBody>
          <a:bodyPr wrap="none" rtlCol="0">
            <a:spAutoFit/>
          </a:bodyPr>
          <a:lstStyle/>
          <a:p>
            <a:r>
              <a:rPr lang="en-US" dirty="0"/>
              <a:t> </a:t>
            </a:r>
            <a:r>
              <a:rPr lang="en-US" dirty="0" smtClean="0"/>
              <a:t>z </a:t>
            </a:r>
            <a:r>
              <a:rPr lang="en-US" baseline="30000" dirty="0" smtClean="0"/>
              <a:t>+</a:t>
            </a:r>
            <a:endParaRPr lang="en-US" dirty="0"/>
          </a:p>
        </p:txBody>
      </p:sp>
      <p:sp>
        <p:nvSpPr>
          <p:cNvPr id="17" name="TextBox 16"/>
          <p:cNvSpPr txBox="1"/>
          <p:nvPr/>
        </p:nvSpPr>
        <p:spPr>
          <a:xfrm>
            <a:off x="6510343" y="4352928"/>
            <a:ext cx="428322" cy="369332"/>
          </a:xfrm>
          <a:prstGeom prst="rect">
            <a:avLst/>
          </a:prstGeom>
          <a:noFill/>
        </p:spPr>
        <p:txBody>
          <a:bodyPr wrap="none" rtlCol="0">
            <a:spAutoFit/>
          </a:bodyPr>
          <a:lstStyle/>
          <a:p>
            <a:r>
              <a:rPr lang="en-US" dirty="0"/>
              <a:t> </a:t>
            </a:r>
            <a:r>
              <a:rPr lang="en-US" dirty="0" smtClean="0"/>
              <a:t>z </a:t>
            </a:r>
            <a:r>
              <a:rPr lang="en-US" baseline="30000" dirty="0"/>
              <a:t>-</a:t>
            </a:r>
            <a:endParaRPr lang="en-US" dirty="0"/>
          </a:p>
        </p:txBody>
      </p:sp>
      <p:sp>
        <p:nvSpPr>
          <p:cNvPr id="18" name="TextBox 17"/>
          <p:cNvSpPr txBox="1"/>
          <p:nvPr/>
        </p:nvSpPr>
        <p:spPr>
          <a:xfrm>
            <a:off x="5500693" y="3700486"/>
            <a:ext cx="441146" cy="369332"/>
          </a:xfrm>
          <a:prstGeom prst="rect">
            <a:avLst/>
          </a:prstGeom>
          <a:noFill/>
        </p:spPr>
        <p:txBody>
          <a:bodyPr wrap="none" rtlCol="0">
            <a:spAutoFit/>
          </a:bodyPr>
          <a:lstStyle/>
          <a:p>
            <a:r>
              <a:rPr lang="en-US" dirty="0"/>
              <a:t> y</a:t>
            </a:r>
            <a:r>
              <a:rPr lang="en-US" dirty="0" smtClean="0"/>
              <a:t> </a:t>
            </a:r>
            <a:r>
              <a:rPr lang="en-US" baseline="30000" dirty="0"/>
              <a:t>-</a:t>
            </a:r>
            <a:endParaRPr lang="en-US" dirty="0"/>
          </a:p>
        </p:txBody>
      </p:sp>
      <p:sp>
        <p:nvSpPr>
          <p:cNvPr id="19" name="TextBox 18"/>
          <p:cNvSpPr txBox="1"/>
          <p:nvPr/>
        </p:nvSpPr>
        <p:spPr>
          <a:xfrm>
            <a:off x="1062031" y="5272080"/>
            <a:ext cx="2552707" cy="369332"/>
          </a:xfrm>
          <a:prstGeom prst="rect">
            <a:avLst/>
          </a:prstGeom>
          <a:noFill/>
        </p:spPr>
        <p:txBody>
          <a:bodyPr wrap="square" rtlCol="0">
            <a:spAutoFit/>
          </a:bodyPr>
          <a:lstStyle/>
          <a:p>
            <a:r>
              <a:rPr lang="en-US" dirty="0"/>
              <a:t>V</a:t>
            </a:r>
            <a:r>
              <a:rPr lang="en-US" dirty="0" smtClean="0"/>
              <a:t>iewer in the </a:t>
            </a:r>
            <a:r>
              <a:rPr lang="en-US" smtClean="0"/>
              <a:t>first octant</a:t>
            </a:r>
            <a:endParaRPr lang="en-US" dirty="0"/>
          </a:p>
        </p:txBody>
      </p:sp>
      <p:sp>
        <p:nvSpPr>
          <p:cNvPr id="20" name="TextBox 19"/>
          <p:cNvSpPr txBox="1"/>
          <p:nvPr/>
        </p:nvSpPr>
        <p:spPr>
          <a:xfrm>
            <a:off x="5572135" y="5267312"/>
            <a:ext cx="2552707" cy="369332"/>
          </a:xfrm>
          <a:prstGeom prst="rect">
            <a:avLst/>
          </a:prstGeom>
          <a:noFill/>
        </p:spPr>
        <p:txBody>
          <a:bodyPr wrap="square" rtlCol="0">
            <a:spAutoFit/>
          </a:bodyPr>
          <a:lstStyle/>
          <a:p>
            <a:r>
              <a:rPr lang="en-US" dirty="0"/>
              <a:t>V</a:t>
            </a:r>
            <a:r>
              <a:rPr lang="en-US" dirty="0" smtClean="0"/>
              <a:t>iewer in the fifth octant</a:t>
            </a:r>
            <a:endParaRPr lang="en-US" dirty="0"/>
          </a:p>
        </p:txBody>
      </p:sp>
    </p:spTree>
    <p:extLst>
      <p:ext uri="{BB962C8B-B14F-4D97-AF65-F5344CB8AC3E}">
        <p14:creationId xmlns:p14="http://schemas.microsoft.com/office/powerpoint/2010/main" val="102659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089" t="9871" r="46060" b="5205"/>
          <a:stretch/>
        </p:blipFill>
        <p:spPr>
          <a:xfrm>
            <a:off x="2643193" y="1500188"/>
            <a:ext cx="3200401" cy="4429125"/>
          </a:xfrm>
          <a:prstGeom prst="rect">
            <a:avLst/>
          </a:prstGeom>
        </p:spPr>
      </p:pic>
      <p:sp>
        <p:nvSpPr>
          <p:cNvPr id="5" name="TextBox 4"/>
          <p:cNvSpPr txBox="1"/>
          <p:nvPr/>
        </p:nvSpPr>
        <p:spPr>
          <a:xfrm>
            <a:off x="3686176" y="657225"/>
            <a:ext cx="1271584" cy="461665"/>
          </a:xfrm>
          <a:prstGeom prst="rect">
            <a:avLst/>
          </a:prstGeom>
          <a:noFill/>
        </p:spPr>
        <p:txBody>
          <a:bodyPr wrap="square" rtlCol="0">
            <a:spAutoFit/>
          </a:bodyPr>
          <a:lstStyle/>
          <a:p>
            <a:r>
              <a:rPr lang="en-US" sz="2400" dirty="0" smtClean="0"/>
              <a:t>THE BOX</a:t>
            </a:r>
            <a:endParaRPr lang="en-US" sz="2400" dirty="0"/>
          </a:p>
        </p:txBody>
      </p:sp>
    </p:spTree>
    <p:extLst>
      <p:ext uri="{BB962C8B-B14F-4D97-AF65-F5344CB8AC3E}">
        <p14:creationId xmlns:p14="http://schemas.microsoft.com/office/powerpoint/2010/main" val="204404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338" r="42604"/>
          <a:stretch/>
        </p:blipFill>
        <p:spPr>
          <a:xfrm>
            <a:off x="1200145" y="1625600"/>
            <a:ext cx="2728914" cy="359968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625" r="45610"/>
          <a:stretch/>
        </p:blipFill>
        <p:spPr>
          <a:xfrm>
            <a:off x="5429254" y="1631188"/>
            <a:ext cx="2257425" cy="3594100"/>
          </a:xfrm>
          <a:prstGeom prst="rect">
            <a:avLst/>
          </a:prstGeom>
        </p:spPr>
      </p:pic>
    </p:spTree>
    <p:extLst>
      <p:ext uri="{BB962C8B-B14F-4D97-AF65-F5344CB8AC3E}">
        <p14:creationId xmlns:p14="http://schemas.microsoft.com/office/powerpoint/2010/main" val="115306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Given vectors </a:t>
            </a:r>
            <a:r>
              <a:rPr lang="en-US" sz="2000" b="1" i="1" dirty="0" smtClean="0"/>
              <a:t>u</a:t>
            </a:r>
            <a:r>
              <a:rPr lang="en-US" sz="2000" b="1" i="1" dirty="0" smtClean="0"/>
              <a:t>, v, </a:t>
            </a:r>
            <a:r>
              <a:rPr lang="en-US" sz="2000" dirty="0" smtClean="0"/>
              <a:t>and </a:t>
            </a:r>
            <a:r>
              <a:rPr lang="en-US" sz="2000" b="1" i="1" dirty="0" smtClean="0"/>
              <a:t>w </a:t>
            </a:r>
            <a:r>
              <a:rPr lang="en-US" sz="2000" dirty="0" smtClean="0"/>
              <a:t>as shown, </a:t>
            </a:r>
            <a:r>
              <a:rPr lang="en-US" sz="2000" dirty="0"/>
              <a:t>l</a:t>
            </a:r>
            <a:r>
              <a:rPr lang="en-US" sz="2000" dirty="0" smtClean="0"/>
              <a:t>et </a:t>
            </a:r>
            <a:r>
              <a:rPr lang="en-US" sz="2000" i="1" dirty="0" smtClean="0"/>
              <a:t>T </a:t>
            </a:r>
            <a:r>
              <a:rPr lang="en-US" sz="2000" dirty="0" smtClean="0"/>
              <a:t>be a linear transformation that transforms vectors </a:t>
            </a:r>
            <a:r>
              <a:rPr lang="en-US" sz="2000" b="1" i="1" dirty="0" smtClean="0"/>
              <a:t>u </a:t>
            </a:r>
            <a:r>
              <a:rPr lang="en-US" sz="2000" dirty="0" smtClean="0"/>
              <a:t>and </a:t>
            </a:r>
            <a:r>
              <a:rPr lang="en-US" sz="2000" b="1" i="1" dirty="0" smtClean="0"/>
              <a:t>v </a:t>
            </a:r>
            <a:r>
              <a:rPr lang="en-US" sz="2000" dirty="0" smtClean="0"/>
              <a:t>to vectors </a:t>
            </a:r>
            <a:r>
              <a:rPr lang="en-US" sz="2000" i="1" dirty="0" smtClean="0"/>
              <a:t>T(</a:t>
            </a:r>
            <a:r>
              <a:rPr lang="en-US" sz="2000" b="1" i="1" dirty="0" smtClean="0"/>
              <a:t>u</a:t>
            </a:r>
            <a:r>
              <a:rPr lang="en-US" sz="2000" i="1" dirty="0" smtClean="0"/>
              <a:t>) </a:t>
            </a:r>
            <a:r>
              <a:rPr lang="en-US" sz="2000" dirty="0" smtClean="0"/>
              <a:t>and </a:t>
            </a:r>
            <a:r>
              <a:rPr lang="en-US" sz="2000" i="1" dirty="0" smtClean="0"/>
              <a:t>T(</a:t>
            </a:r>
            <a:r>
              <a:rPr lang="en-US" sz="2000" b="1" i="1" dirty="0" smtClean="0"/>
              <a:t>v</a:t>
            </a:r>
            <a:r>
              <a:rPr lang="en-US" sz="2000" i="1" dirty="0" smtClean="0"/>
              <a:t>) </a:t>
            </a:r>
            <a:r>
              <a:rPr lang="en-US" sz="2000" dirty="0" smtClean="0"/>
              <a:t>respectively.</a:t>
            </a:r>
            <a:br>
              <a:rPr lang="en-US" sz="2000" dirty="0" smtClean="0"/>
            </a:br>
            <a:r>
              <a:rPr lang="en-US" sz="2000" dirty="0" smtClean="0"/>
              <a:t>Sketch the vector </a:t>
            </a:r>
            <a:r>
              <a:rPr lang="en-US" sz="2000" i="1" dirty="0" smtClean="0"/>
              <a:t>T(</a:t>
            </a:r>
            <a:r>
              <a:rPr lang="en-US" sz="2000" b="1" i="1" dirty="0" smtClean="0"/>
              <a:t>w</a:t>
            </a:r>
            <a:r>
              <a:rPr lang="en-US" sz="2000" i="1" dirty="0" smtClean="0"/>
              <a:t>).</a:t>
            </a:r>
            <a:endParaRPr lang="en-US" sz="2000" dirty="0"/>
          </a:p>
        </p:txBody>
      </p:sp>
      <p:cxnSp>
        <p:nvCxnSpPr>
          <p:cNvPr id="5" name="Straight Arrow Connector 4"/>
          <p:cNvCxnSpPr/>
          <p:nvPr/>
        </p:nvCxnSpPr>
        <p:spPr>
          <a:xfrm flipV="1">
            <a:off x="889003" y="2511778"/>
            <a:ext cx="959555" cy="5926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89003" y="3104444"/>
            <a:ext cx="1961444" cy="12982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931867" y="3104444"/>
            <a:ext cx="196144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95779" y="3612450"/>
            <a:ext cx="362875" cy="369332"/>
          </a:xfrm>
          <a:prstGeom prst="rect">
            <a:avLst/>
          </a:prstGeom>
          <a:noFill/>
        </p:spPr>
        <p:txBody>
          <a:bodyPr wrap="none" rtlCol="0">
            <a:spAutoFit/>
          </a:bodyPr>
          <a:lstStyle/>
          <a:p>
            <a:r>
              <a:rPr lang="en-US" b="1" i="1" dirty="0" smtClean="0"/>
              <a:t>u</a:t>
            </a:r>
            <a:endParaRPr lang="en-US" b="1" i="1" dirty="0"/>
          </a:p>
        </p:txBody>
      </p:sp>
      <p:sp>
        <p:nvSpPr>
          <p:cNvPr id="15" name="TextBox 14"/>
          <p:cNvSpPr txBox="1"/>
          <p:nvPr/>
        </p:nvSpPr>
        <p:spPr>
          <a:xfrm>
            <a:off x="2437303" y="2777834"/>
            <a:ext cx="413144" cy="369332"/>
          </a:xfrm>
          <a:prstGeom prst="rect">
            <a:avLst/>
          </a:prstGeom>
          <a:noFill/>
        </p:spPr>
        <p:txBody>
          <a:bodyPr wrap="none" rtlCol="0">
            <a:spAutoFit/>
          </a:bodyPr>
          <a:lstStyle/>
          <a:p>
            <a:r>
              <a:rPr lang="en-US" b="1" i="1" dirty="0"/>
              <a:t>w</a:t>
            </a:r>
          </a:p>
        </p:txBody>
      </p:sp>
      <p:sp>
        <p:nvSpPr>
          <p:cNvPr id="16" name="TextBox 15"/>
          <p:cNvSpPr txBox="1"/>
          <p:nvPr/>
        </p:nvSpPr>
        <p:spPr>
          <a:xfrm>
            <a:off x="1083739" y="2508971"/>
            <a:ext cx="349462" cy="369332"/>
          </a:xfrm>
          <a:prstGeom prst="rect">
            <a:avLst/>
          </a:prstGeom>
          <a:noFill/>
        </p:spPr>
        <p:txBody>
          <a:bodyPr wrap="none" rtlCol="0">
            <a:spAutoFit/>
          </a:bodyPr>
          <a:lstStyle/>
          <a:p>
            <a:r>
              <a:rPr lang="en-US" b="1" i="1" dirty="0"/>
              <a:t>v</a:t>
            </a:r>
          </a:p>
        </p:txBody>
      </p:sp>
      <p:cxnSp>
        <p:nvCxnSpPr>
          <p:cNvPr id="17" name="Straight Arrow Connector 16"/>
          <p:cNvCxnSpPr/>
          <p:nvPr/>
        </p:nvCxnSpPr>
        <p:spPr>
          <a:xfrm flipH="1" flipV="1">
            <a:off x="5164669" y="2201333"/>
            <a:ext cx="279366" cy="91440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429439" y="3132842"/>
            <a:ext cx="3278398" cy="6350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671695" y="3412075"/>
            <a:ext cx="615348" cy="369332"/>
          </a:xfrm>
          <a:prstGeom prst="rect">
            <a:avLst/>
          </a:prstGeom>
          <a:noFill/>
        </p:spPr>
        <p:txBody>
          <a:bodyPr wrap="none" rtlCol="0">
            <a:spAutoFit/>
          </a:bodyPr>
          <a:lstStyle/>
          <a:p>
            <a:r>
              <a:rPr lang="en-US" i="1" dirty="0" smtClean="0"/>
              <a:t>T(</a:t>
            </a:r>
            <a:r>
              <a:rPr lang="en-US" b="1" i="1" dirty="0" smtClean="0"/>
              <a:t>u</a:t>
            </a:r>
            <a:r>
              <a:rPr lang="en-US" i="1" dirty="0" smtClean="0"/>
              <a:t>)</a:t>
            </a:r>
            <a:endParaRPr lang="en-US" b="1" i="1" dirty="0"/>
          </a:p>
        </p:txBody>
      </p:sp>
      <p:sp>
        <p:nvSpPr>
          <p:cNvPr id="22" name="TextBox 21"/>
          <p:cNvSpPr txBox="1"/>
          <p:nvPr/>
        </p:nvSpPr>
        <p:spPr>
          <a:xfrm>
            <a:off x="4792111" y="2463817"/>
            <a:ext cx="601935" cy="369332"/>
          </a:xfrm>
          <a:prstGeom prst="rect">
            <a:avLst/>
          </a:prstGeom>
          <a:noFill/>
        </p:spPr>
        <p:txBody>
          <a:bodyPr wrap="none" rtlCol="0">
            <a:spAutoFit/>
          </a:bodyPr>
          <a:lstStyle/>
          <a:p>
            <a:r>
              <a:rPr lang="en-US" i="1" dirty="0" smtClean="0"/>
              <a:t>T(</a:t>
            </a:r>
            <a:r>
              <a:rPr lang="en-US" b="1" i="1" dirty="0" smtClean="0"/>
              <a:t>v</a:t>
            </a:r>
            <a:r>
              <a:rPr lang="en-US" i="1" dirty="0" smtClean="0"/>
              <a:t>)</a:t>
            </a:r>
            <a:endParaRPr lang="en-US" b="1" i="1" dirty="0"/>
          </a:p>
        </p:txBody>
      </p:sp>
      <p:sp>
        <p:nvSpPr>
          <p:cNvPr id="25" name="Right Arrow 24"/>
          <p:cNvSpPr/>
          <p:nvPr/>
        </p:nvSpPr>
        <p:spPr>
          <a:xfrm>
            <a:off x="3457227" y="3259675"/>
            <a:ext cx="1358268" cy="484632"/>
          </a:xfrm>
          <a:prstGeom prst="rightArrow">
            <a:avLst>
              <a:gd name="adj1" fmla="val 5823"/>
              <a:gd name="adj2" fmla="val 26706"/>
            </a:avLst>
          </a:prstGeom>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979338" y="3104447"/>
            <a:ext cx="353632" cy="369332"/>
          </a:xfrm>
          <a:prstGeom prst="rect">
            <a:avLst/>
          </a:prstGeom>
          <a:noFill/>
        </p:spPr>
        <p:txBody>
          <a:bodyPr wrap="none" rtlCol="0">
            <a:spAutoFit/>
          </a:bodyPr>
          <a:lstStyle/>
          <a:p>
            <a:r>
              <a:rPr lang="en-US" i="1" dirty="0" smtClean="0"/>
              <a:t>T</a:t>
            </a:r>
            <a:endParaRPr lang="en-US" i="1" dirty="0"/>
          </a:p>
        </p:txBody>
      </p:sp>
      <p:sp>
        <p:nvSpPr>
          <p:cNvPr id="27" name="TextBox 26"/>
          <p:cNvSpPr txBox="1"/>
          <p:nvPr/>
        </p:nvSpPr>
        <p:spPr>
          <a:xfrm>
            <a:off x="550334" y="3076223"/>
            <a:ext cx="392180" cy="369332"/>
          </a:xfrm>
          <a:prstGeom prst="rect">
            <a:avLst/>
          </a:prstGeom>
          <a:noFill/>
        </p:spPr>
        <p:txBody>
          <a:bodyPr wrap="none" rtlCol="0">
            <a:spAutoFit/>
          </a:bodyPr>
          <a:lstStyle/>
          <a:p>
            <a:r>
              <a:rPr lang="en-US" i="1" dirty="0"/>
              <a:t>O</a:t>
            </a:r>
          </a:p>
        </p:txBody>
      </p:sp>
      <p:sp>
        <p:nvSpPr>
          <p:cNvPr id="28" name="TextBox 27"/>
          <p:cNvSpPr txBox="1"/>
          <p:nvPr/>
        </p:nvSpPr>
        <p:spPr>
          <a:xfrm>
            <a:off x="5133590" y="3042743"/>
            <a:ext cx="392180" cy="369332"/>
          </a:xfrm>
          <a:prstGeom prst="rect">
            <a:avLst/>
          </a:prstGeom>
          <a:noFill/>
        </p:spPr>
        <p:txBody>
          <a:bodyPr wrap="none" rtlCol="0">
            <a:spAutoFit/>
          </a:bodyPr>
          <a:lstStyle/>
          <a:p>
            <a:r>
              <a:rPr lang="en-US" i="1" dirty="0"/>
              <a:t>O</a:t>
            </a:r>
          </a:p>
        </p:txBody>
      </p:sp>
      <p:sp>
        <p:nvSpPr>
          <p:cNvPr id="19" name="TextBox 18"/>
          <p:cNvSpPr txBox="1"/>
          <p:nvPr/>
        </p:nvSpPr>
        <p:spPr>
          <a:xfrm>
            <a:off x="6873899" y="2381849"/>
            <a:ext cx="825867" cy="369332"/>
          </a:xfrm>
          <a:prstGeom prst="rect">
            <a:avLst/>
          </a:prstGeom>
          <a:noFill/>
        </p:spPr>
        <p:txBody>
          <a:bodyPr wrap="none" rtlCol="0">
            <a:spAutoFit/>
          </a:bodyPr>
          <a:lstStyle/>
          <a:p>
            <a:r>
              <a:rPr lang="en-US" i="1" dirty="0" smtClean="0"/>
              <a:t>T(w)=?</a:t>
            </a:r>
            <a:endParaRPr lang="en-US" i="1" dirty="0"/>
          </a:p>
        </p:txBody>
      </p:sp>
      <p:sp>
        <p:nvSpPr>
          <p:cNvPr id="3" name="TextBox 2"/>
          <p:cNvSpPr txBox="1"/>
          <p:nvPr/>
        </p:nvSpPr>
        <p:spPr>
          <a:xfrm>
            <a:off x="1495779" y="5904807"/>
            <a:ext cx="3289407" cy="369332"/>
          </a:xfrm>
          <a:prstGeom prst="rect">
            <a:avLst/>
          </a:prstGeom>
          <a:noFill/>
        </p:spPr>
        <p:txBody>
          <a:bodyPr wrap="none" rtlCol="0">
            <a:spAutoFit/>
          </a:bodyPr>
          <a:lstStyle/>
          <a:p>
            <a:r>
              <a:rPr lang="en-US" dirty="0" smtClean="0">
                <a:latin typeface="+mj-lt"/>
              </a:rPr>
              <a:t>Also s</a:t>
            </a:r>
            <a:r>
              <a:rPr lang="en-US" dirty="0" smtClean="0">
                <a:latin typeface="+mj-lt"/>
              </a:rPr>
              <a:t>ketch </a:t>
            </a:r>
            <a:r>
              <a:rPr lang="en-US" dirty="0" smtClean="0">
                <a:latin typeface="+mj-lt"/>
              </a:rPr>
              <a:t>the vector  </a:t>
            </a:r>
            <a:r>
              <a:rPr lang="en-US" i="1" dirty="0" smtClean="0"/>
              <a:t>T( </a:t>
            </a:r>
            <a:r>
              <a:rPr lang="en-US" b="1" i="1" dirty="0" smtClean="0"/>
              <a:t>u </a:t>
            </a:r>
            <a:r>
              <a:rPr lang="en-US" i="1" dirty="0" smtClean="0"/>
              <a:t>+ 2</a:t>
            </a:r>
            <a:r>
              <a:rPr lang="en-US" b="1" i="1" dirty="0" smtClean="0"/>
              <a:t>v</a:t>
            </a:r>
            <a:r>
              <a:rPr lang="en-US" i="1" dirty="0" smtClean="0"/>
              <a:t>).</a:t>
            </a:r>
            <a:endParaRPr lang="en-US" dirty="0"/>
          </a:p>
        </p:txBody>
      </p:sp>
    </p:spTree>
    <p:extLst>
      <p:ext uri="{BB962C8B-B14F-4D97-AF65-F5344CB8AC3E}">
        <p14:creationId xmlns:p14="http://schemas.microsoft.com/office/powerpoint/2010/main" val="156821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06" t="3750" r="12345" b="1528"/>
          <a:stretch/>
        </p:blipFill>
        <p:spPr>
          <a:xfrm rot="16200000">
            <a:off x="-240094" y="1025899"/>
            <a:ext cx="5357815" cy="439186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962" t="6111" r="18507" b="25277"/>
          <a:stretch/>
        </p:blipFill>
        <p:spPr>
          <a:xfrm rot="16200000">
            <a:off x="4309651" y="1619676"/>
            <a:ext cx="5357817" cy="3204309"/>
          </a:xfrm>
          <a:prstGeom prst="rect">
            <a:avLst/>
          </a:prstGeom>
        </p:spPr>
      </p:pic>
      <p:sp>
        <p:nvSpPr>
          <p:cNvPr id="8" name="TextBox 7"/>
          <p:cNvSpPr txBox="1"/>
          <p:nvPr/>
        </p:nvSpPr>
        <p:spPr>
          <a:xfrm>
            <a:off x="2057400" y="6243638"/>
            <a:ext cx="1109150" cy="369332"/>
          </a:xfrm>
          <a:prstGeom prst="rect">
            <a:avLst/>
          </a:prstGeom>
          <a:noFill/>
        </p:spPr>
        <p:txBody>
          <a:bodyPr wrap="none" rtlCol="0">
            <a:spAutoFit/>
          </a:bodyPr>
          <a:lstStyle/>
          <a:p>
            <a:r>
              <a:rPr lang="en-US" dirty="0" smtClean="0"/>
              <a:t>Student A</a:t>
            </a:r>
            <a:endParaRPr lang="en-US" dirty="0"/>
          </a:p>
        </p:txBody>
      </p:sp>
      <p:sp>
        <p:nvSpPr>
          <p:cNvPr id="9" name="TextBox 8"/>
          <p:cNvSpPr txBox="1"/>
          <p:nvPr/>
        </p:nvSpPr>
        <p:spPr>
          <a:xfrm>
            <a:off x="6829425" y="6215064"/>
            <a:ext cx="1101135" cy="369332"/>
          </a:xfrm>
          <a:prstGeom prst="rect">
            <a:avLst/>
          </a:prstGeom>
          <a:noFill/>
        </p:spPr>
        <p:txBody>
          <a:bodyPr wrap="none" rtlCol="0">
            <a:spAutoFit/>
          </a:bodyPr>
          <a:lstStyle/>
          <a:p>
            <a:r>
              <a:rPr lang="en-US" smtClean="0"/>
              <a:t>Student B</a:t>
            </a:r>
            <a:endParaRPr lang="en-US"/>
          </a:p>
        </p:txBody>
      </p:sp>
    </p:spTree>
    <p:extLst>
      <p:ext uri="{BB962C8B-B14F-4D97-AF65-F5344CB8AC3E}">
        <p14:creationId xmlns:p14="http://schemas.microsoft.com/office/powerpoint/2010/main" val="76761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We are given a linear transformation in the plane that maps vector </a:t>
            </a:r>
            <a:r>
              <a:rPr lang="en-US" sz="2000" b="1" i="1" dirty="0" smtClean="0"/>
              <a:t/>
            </a:r>
            <a:br>
              <a:rPr lang="en-US" sz="2000" b="1" i="1" dirty="0" smtClean="0"/>
            </a:br>
            <a:r>
              <a:rPr lang="en-US" sz="2000" b="1" i="1" dirty="0" err="1" smtClean="0"/>
              <a:t>i</a:t>
            </a:r>
            <a:r>
              <a:rPr lang="en-US" sz="2000" b="1" i="1" dirty="0" smtClean="0"/>
              <a:t> </a:t>
            </a:r>
            <a:r>
              <a:rPr lang="en-US" sz="2000" dirty="0" smtClean="0"/>
              <a:t>to vector </a:t>
            </a:r>
            <a:r>
              <a:rPr lang="en-US" sz="2000" b="1" i="1" dirty="0" smtClean="0"/>
              <a:t>a </a:t>
            </a:r>
            <a:r>
              <a:rPr lang="en-US" sz="2000" dirty="0" smtClean="0"/>
              <a:t>and vector </a:t>
            </a:r>
            <a:r>
              <a:rPr lang="en-US" sz="2000" b="1" i="1" dirty="0" smtClean="0"/>
              <a:t>j </a:t>
            </a:r>
            <a:r>
              <a:rPr lang="en-US" sz="2000" dirty="0" smtClean="0"/>
              <a:t>to vector </a:t>
            </a:r>
            <a:r>
              <a:rPr lang="en-US" sz="2000" b="1" i="1" dirty="0" smtClean="0"/>
              <a:t>b </a:t>
            </a:r>
            <a:r>
              <a:rPr lang="en-US" sz="2000" dirty="0" smtClean="0"/>
              <a:t>as shown on the figure. </a:t>
            </a:r>
            <a:br>
              <a:rPr lang="en-US" sz="2000" dirty="0" smtClean="0"/>
            </a:br>
            <a:r>
              <a:rPr lang="en-US" sz="2000" dirty="0" smtClean="0"/>
              <a:t>Sketch the image of the letter </a:t>
            </a:r>
            <a:r>
              <a:rPr lang="en-US" sz="2000" b="1" dirty="0" smtClean="0"/>
              <a:t>K </a:t>
            </a:r>
            <a:r>
              <a:rPr lang="en-US" sz="2000" dirty="0" smtClean="0"/>
              <a:t>under this linear transformation.</a:t>
            </a:r>
            <a:endParaRPr lang="en-US" sz="2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793" t="5577" r="31238" b="8709"/>
          <a:stretch/>
        </p:blipFill>
        <p:spPr>
          <a:xfrm>
            <a:off x="1914532" y="2014547"/>
            <a:ext cx="5286375" cy="4343400"/>
          </a:xfrm>
          <a:prstGeom prst="rect">
            <a:avLst/>
          </a:prstGeom>
        </p:spPr>
      </p:pic>
    </p:spTree>
    <p:extLst>
      <p:ext uri="{BB962C8B-B14F-4D97-AF65-F5344CB8AC3E}">
        <p14:creationId xmlns:p14="http://schemas.microsoft.com/office/powerpoint/2010/main" val="169492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57450"/>
            <a:ext cx="8229600" cy="3668713"/>
          </a:xfrm>
        </p:spPr>
        <p:txBody>
          <a:bodyPr/>
          <a:lstStyle/>
          <a:p>
            <a:pPr marL="0" indent="0">
              <a:buNone/>
            </a:pPr>
            <a:r>
              <a:rPr lang="en-US" dirty="0" smtClean="0"/>
              <a:t>• Cognitive power of visualization in science </a:t>
            </a:r>
            <a:endParaRPr lang="en-US" dirty="0" smtClean="0"/>
          </a:p>
          <a:p>
            <a:pPr marL="0" indent="0">
              <a:buNone/>
            </a:pPr>
            <a:r>
              <a:rPr lang="en-US" dirty="0"/>
              <a:t> </a:t>
            </a:r>
            <a:r>
              <a:rPr lang="en-US" dirty="0" smtClean="0"/>
              <a:t>  </a:t>
            </a:r>
            <a:r>
              <a:rPr lang="en-US" dirty="0" smtClean="0"/>
              <a:t>and </a:t>
            </a:r>
            <a:r>
              <a:rPr lang="en-US" dirty="0" smtClean="0"/>
              <a:t>mathematics.</a:t>
            </a:r>
          </a:p>
          <a:p>
            <a:pPr marL="0" indent="0">
              <a:buNone/>
            </a:pPr>
            <a:endParaRPr lang="en-US" dirty="0" smtClean="0"/>
          </a:p>
          <a:p>
            <a:pPr marL="0" indent="0">
              <a:buNone/>
            </a:pPr>
            <a:r>
              <a:rPr lang="en-US" dirty="0" smtClean="0"/>
              <a:t>• Visualizing Linear Algebra.</a:t>
            </a:r>
          </a:p>
          <a:p>
            <a:pPr marL="0" indent="0">
              <a:buNone/>
            </a:pPr>
            <a:endParaRPr lang="en-US" dirty="0" smtClean="0"/>
          </a:p>
          <a:p>
            <a:pPr marL="0" indent="0">
              <a:buNone/>
            </a:pPr>
            <a:r>
              <a:rPr lang="en-US" dirty="0" smtClean="0"/>
              <a:t>• Drawing-to-learn approach to Linear Algebra</a:t>
            </a:r>
          </a:p>
          <a:p>
            <a:pPr marL="0" indent="0">
              <a:buNone/>
            </a:pPr>
            <a:endParaRPr lang="en-US" dirty="0" smtClean="0"/>
          </a:p>
          <a:p>
            <a:pPr marL="0" indent="0">
              <a:buNone/>
            </a:pPr>
            <a:endParaRPr lang="en-US" dirty="0"/>
          </a:p>
        </p:txBody>
      </p:sp>
      <p:sp>
        <p:nvSpPr>
          <p:cNvPr id="4" name="TextBox 3"/>
          <p:cNvSpPr txBox="1"/>
          <p:nvPr/>
        </p:nvSpPr>
        <p:spPr>
          <a:xfrm>
            <a:off x="457200" y="1244825"/>
            <a:ext cx="1662635" cy="584775"/>
          </a:xfrm>
          <a:prstGeom prst="rect">
            <a:avLst/>
          </a:prstGeom>
          <a:noFill/>
        </p:spPr>
        <p:txBody>
          <a:bodyPr wrap="none" rtlCol="0">
            <a:spAutoFit/>
          </a:bodyPr>
          <a:lstStyle/>
          <a:p>
            <a:r>
              <a:rPr lang="en-US" sz="3200" dirty="0" smtClean="0">
                <a:latin typeface="+mj-lt"/>
              </a:rPr>
              <a:t>OUTLINE</a:t>
            </a:r>
            <a:endParaRPr lang="en-US" sz="3200" dirty="0">
              <a:latin typeface="+mj-lt"/>
            </a:endParaRPr>
          </a:p>
        </p:txBody>
      </p:sp>
    </p:spTree>
    <p:extLst>
      <p:ext uri="{BB962C8B-B14F-4D97-AF65-F5344CB8AC3E}">
        <p14:creationId xmlns:p14="http://schemas.microsoft.com/office/powerpoint/2010/main" val="248361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5208" b="27917"/>
          <a:stretch/>
        </p:blipFill>
        <p:spPr>
          <a:xfrm>
            <a:off x="49846" y="1271588"/>
            <a:ext cx="4903472" cy="408622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219" t="9305" r="21093" b="10138"/>
          <a:stretch/>
        </p:blipFill>
        <p:spPr>
          <a:xfrm rot="16200000">
            <a:off x="5029220" y="1243013"/>
            <a:ext cx="4086225" cy="4143376"/>
          </a:xfrm>
          <a:prstGeom prst="rect">
            <a:avLst/>
          </a:prstGeom>
        </p:spPr>
      </p:pic>
      <p:sp>
        <p:nvSpPr>
          <p:cNvPr id="6" name="TextBox 5"/>
          <p:cNvSpPr txBox="1"/>
          <p:nvPr/>
        </p:nvSpPr>
        <p:spPr>
          <a:xfrm>
            <a:off x="6667253" y="5869543"/>
            <a:ext cx="1118768" cy="369332"/>
          </a:xfrm>
          <a:prstGeom prst="rect">
            <a:avLst/>
          </a:prstGeom>
          <a:noFill/>
        </p:spPr>
        <p:txBody>
          <a:bodyPr wrap="none" rtlCol="0">
            <a:spAutoFit/>
          </a:bodyPr>
          <a:lstStyle/>
          <a:p>
            <a:r>
              <a:rPr lang="en-US" dirty="0" smtClean="0"/>
              <a:t>Student D</a:t>
            </a:r>
            <a:endParaRPr lang="en-US" dirty="0"/>
          </a:p>
        </p:txBody>
      </p:sp>
      <p:sp>
        <p:nvSpPr>
          <p:cNvPr id="7" name="TextBox 6"/>
          <p:cNvSpPr txBox="1"/>
          <p:nvPr/>
        </p:nvSpPr>
        <p:spPr>
          <a:xfrm>
            <a:off x="2271713" y="5869543"/>
            <a:ext cx="1099532" cy="369332"/>
          </a:xfrm>
          <a:prstGeom prst="rect">
            <a:avLst/>
          </a:prstGeom>
          <a:noFill/>
        </p:spPr>
        <p:txBody>
          <a:bodyPr wrap="none" rtlCol="0">
            <a:spAutoFit/>
          </a:bodyPr>
          <a:lstStyle/>
          <a:p>
            <a:r>
              <a:rPr lang="en-US" dirty="0" smtClean="0"/>
              <a:t>Student C</a:t>
            </a:r>
            <a:endParaRPr lang="en-US" dirty="0"/>
          </a:p>
        </p:txBody>
      </p:sp>
    </p:spTree>
    <p:extLst>
      <p:ext uri="{BB962C8B-B14F-4D97-AF65-F5344CB8AC3E}">
        <p14:creationId xmlns:p14="http://schemas.microsoft.com/office/powerpoint/2010/main" val="101219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41" t="10486" r="46238" b="6421"/>
          <a:stretch/>
        </p:blipFill>
        <p:spPr>
          <a:xfrm>
            <a:off x="3014670" y="2769844"/>
            <a:ext cx="3571875" cy="347186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718151733"/>
              </p:ext>
            </p:extLst>
          </p:nvPr>
        </p:nvGraphicFramePr>
        <p:xfrm>
          <a:off x="601143" y="1068931"/>
          <a:ext cx="8415857" cy="1344069"/>
        </p:xfrm>
        <a:graphic>
          <a:graphicData uri="http://schemas.openxmlformats.org/presentationml/2006/ole">
            <mc:AlternateContent xmlns:mc="http://schemas.openxmlformats.org/markup-compatibility/2006">
              <mc:Choice xmlns:v="urn:schemas-microsoft-com:vml" Requires="v">
                <p:oleObj spid="_x0000_s1032" name="Document" r:id="rId4" imgW="5486400" imgH="825500" progId="Word.Document.12">
                  <p:embed/>
                </p:oleObj>
              </mc:Choice>
              <mc:Fallback>
                <p:oleObj name="Document" r:id="rId4" imgW="5486400" imgH="825500" progId="Word.Document.12">
                  <p:embed/>
                  <p:pic>
                    <p:nvPicPr>
                      <p:cNvPr id="0" name=""/>
                      <p:cNvPicPr/>
                      <p:nvPr/>
                    </p:nvPicPr>
                    <p:blipFill>
                      <a:blip r:embed="rId5"/>
                      <a:stretch>
                        <a:fillRect/>
                      </a:stretch>
                    </p:blipFill>
                    <p:spPr>
                      <a:xfrm>
                        <a:off x="601143" y="1068931"/>
                        <a:ext cx="8415857" cy="1344069"/>
                      </a:xfrm>
                      <a:prstGeom prst="rect">
                        <a:avLst/>
                      </a:prstGeom>
                    </p:spPr>
                  </p:pic>
                </p:oleObj>
              </mc:Fallback>
            </mc:AlternateContent>
          </a:graphicData>
        </a:graphic>
      </p:graphicFrame>
    </p:spTree>
    <p:extLst>
      <p:ext uri="{BB962C8B-B14F-4D97-AF65-F5344CB8AC3E}">
        <p14:creationId xmlns:p14="http://schemas.microsoft.com/office/powerpoint/2010/main" val="89142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8890455"/>
              </p:ext>
            </p:extLst>
          </p:nvPr>
        </p:nvGraphicFramePr>
        <p:xfrm>
          <a:off x="149590" y="1432285"/>
          <a:ext cx="8867410" cy="3661818"/>
        </p:xfrm>
        <a:graphic>
          <a:graphicData uri="http://schemas.openxmlformats.org/presentationml/2006/ole">
            <mc:AlternateContent xmlns:mc="http://schemas.openxmlformats.org/markup-compatibility/2006">
              <mc:Choice xmlns:v="urn:schemas-microsoft-com:vml" Requires="v">
                <p:oleObj spid="_x0000_s2055" name="Document" r:id="rId3" imgW="5486400" imgH="2159000" progId="Word.Document.12">
                  <p:embed/>
                </p:oleObj>
              </mc:Choice>
              <mc:Fallback>
                <p:oleObj name="Document" r:id="rId3" imgW="5486400" imgH="2159000" progId="Word.Document.12">
                  <p:embed/>
                  <p:pic>
                    <p:nvPicPr>
                      <p:cNvPr id="0" name=""/>
                      <p:cNvPicPr/>
                      <p:nvPr/>
                    </p:nvPicPr>
                    <p:blipFill>
                      <a:blip r:embed="rId4"/>
                      <a:stretch>
                        <a:fillRect/>
                      </a:stretch>
                    </p:blipFill>
                    <p:spPr>
                      <a:xfrm>
                        <a:off x="149590" y="1432285"/>
                        <a:ext cx="8867410" cy="3661818"/>
                      </a:xfrm>
                      <a:prstGeom prst="rect">
                        <a:avLst/>
                      </a:prstGeom>
                    </p:spPr>
                  </p:pic>
                </p:oleObj>
              </mc:Fallback>
            </mc:AlternateContent>
          </a:graphicData>
        </a:graphic>
      </p:graphicFrame>
    </p:spTree>
    <p:extLst>
      <p:ext uri="{BB962C8B-B14F-4D97-AF65-F5344CB8AC3E}">
        <p14:creationId xmlns:p14="http://schemas.microsoft.com/office/powerpoint/2010/main" val="26903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5"/>
            <a:ext cx="8229600" cy="1143000"/>
          </a:xfrm>
        </p:spPr>
        <p:txBody>
          <a:bodyPr>
            <a:normAutofit/>
          </a:bodyPr>
          <a:lstStyle/>
          <a:p>
            <a:r>
              <a:rPr lang="en-US" sz="3200" dirty="0" smtClean="0"/>
              <a:t>What are some of the obvious obstacles to implementation of drawing</a:t>
            </a:r>
            <a:endParaRPr lang="en-US" sz="3200" dirty="0"/>
          </a:p>
        </p:txBody>
      </p:sp>
      <p:sp>
        <p:nvSpPr>
          <p:cNvPr id="3" name="Content Placeholder 2"/>
          <p:cNvSpPr>
            <a:spLocks noGrp="1"/>
          </p:cNvSpPr>
          <p:nvPr>
            <p:ph idx="1"/>
          </p:nvPr>
        </p:nvSpPr>
        <p:spPr>
          <a:xfrm>
            <a:off x="457200" y="2289363"/>
            <a:ext cx="8229600" cy="4525963"/>
          </a:xfrm>
        </p:spPr>
        <p:txBody>
          <a:bodyPr/>
          <a:lstStyle/>
          <a:p>
            <a:pPr marL="0" indent="0">
              <a:buNone/>
            </a:pPr>
            <a:r>
              <a:rPr lang="en-US" dirty="0" smtClean="0"/>
              <a:t>• Instructors </a:t>
            </a:r>
            <a:r>
              <a:rPr lang="en-US" dirty="0" smtClean="0"/>
              <a:t>reluctance </a:t>
            </a:r>
            <a:r>
              <a:rPr lang="en-US" dirty="0" smtClean="0"/>
              <a:t>to </a:t>
            </a:r>
            <a:r>
              <a:rPr lang="en-US" dirty="0" smtClean="0"/>
              <a:t>draw. </a:t>
            </a:r>
            <a:endParaRPr lang="en-US" dirty="0" smtClean="0"/>
          </a:p>
          <a:p>
            <a:pPr marL="0" indent="0">
              <a:buNone/>
            </a:pPr>
            <a:endParaRPr lang="en-US" dirty="0" smtClean="0"/>
          </a:p>
          <a:p>
            <a:pPr marL="0" indent="0">
              <a:buNone/>
            </a:pPr>
            <a:r>
              <a:rPr lang="en-US" dirty="0" smtClean="0"/>
              <a:t>• </a:t>
            </a:r>
            <a:r>
              <a:rPr lang="en-US" dirty="0" smtClean="0"/>
              <a:t>Difficulty in assessing student work and </a:t>
            </a:r>
            <a:r>
              <a:rPr lang="en-US" dirty="0" smtClean="0"/>
              <a:t>giving</a:t>
            </a:r>
          </a:p>
          <a:p>
            <a:pPr marL="0" indent="0">
              <a:buNone/>
            </a:pPr>
            <a:r>
              <a:rPr lang="en-US" dirty="0" smtClean="0"/>
              <a:t>   an adequate </a:t>
            </a:r>
            <a:r>
              <a:rPr lang="en-US" dirty="0" smtClean="0"/>
              <a:t>feedback in large classes.</a:t>
            </a:r>
          </a:p>
          <a:p>
            <a:pPr marL="0" indent="0">
              <a:buNone/>
            </a:pPr>
            <a:endParaRPr lang="en-US" dirty="0" smtClean="0"/>
          </a:p>
          <a:p>
            <a:pPr marL="0" indent="0">
              <a:buNone/>
            </a:pPr>
            <a:r>
              <a:rPr lang="en-US" dirty="0"/>
              <a:t> </a:t>
            </a:r>
            <a:r>
              <a:rPr lang="en-US" dirty="0" smtClean="0"/>
              <a:t>• Student prejudges towards drawing </a:t>
            </a:r>
            <a:r>
              <a:rPr lang="en-US" dirty="0" smtClean="0"/>
              <a:t>seen as</a:t>
            </a:r>
            <a:r>
              <a:rPr lang="en-US" dirty="0" smtClean="0"/>
              <a:t> </a:t>
            </a:r>
          </a:p>
          <a:p>
            <a:pPr marL="0" indent="0">
              <a:buNone/>
            </a:pPr>
            <a:r>
              <a:rPr lang="en-US" dirty="0" smtClean="0"/>
              <a:t>    </a:t>
            </a:r>
            <a:r>
              <a:rPr lang="en-US" dirty="0" smtClean="0"/>
              <a:t>“non-mathematical activity</a:t>
            </a:r>
            <a:r>
              <a:rPr lang="en-US" dirty="0" smtClean="0"/>
              <a:t>”.</a:t>
            </a:r>
            <a:endParaRPr lang="en-US" dirty="0"/>
          </a:p>
        </p:txBody>
      </p:sp>
    </p:spTree>
    <p:extLst>
      <p:ext uri="{BB962C8B-B14F-4D97-AF65-F5344CB8AC3E}">
        <p14:creationId xmlns:p14="http://schemas.microsoft.com/office/powerpoint/2010/main" val="8522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n-lt"/>
              </a:rPr>
              <a:t>          Some open questions</a:t>
            </a:r>
            <a:endParaRPr lang="en-US" dirty="0">
              <a:latin typeface="+mn-lt"/>
            </a:endParaRPr>
          </a:p>
        </p:txBody>
      </p:sp>
      <p:sp>
        <p:nvSpPr>
          <p:cNvPr id="3" name="Content Placeholder 2"/>
          <p:cNvSpPr>
            <a:spLocks noGrp="1"/>
          </p:cNvSpPr>
          <p:nvPr>
            <p:ph idx="1"/>
          </p:nvPr>
        </p:nvSpPr>
        <p:spPr>
          <a:xfrm>
            <a:off x="688101" y="1526818"/>
            <a:ext cx="8229600" cy="4682075"/>
          </a:xfrm>
        </p:spPr>
        <p:txBody>
          <a:bodyPr>
            <a:normAutofit lnSpcReduction="10000"/>
          </a:bodyPr>
          <a:lstStyle/>
          <a:p>
            <a:pPr marL="0" indent="0">
              <a:buNone/>
            </a:pPr>
            <a:r>
              <a:rPr lang="en-US" sz="2400" dirty="0" smtClean="0"/>
              <a:t> • What are the best strategies to convey the advantages of </a:t>
            </a:r>
            <a:endParaRPr lang="en-US" sz="2400" dirty="0" smtClean="0"/>
          </a:p>
          <a:p>
            <a:pPr marL="0" indent="0">
              <a:buNone/>
            </a:pPr>
            <a:r>
              <a:rPr lang="en-US" sz="2400" dirty="0"/>
              <a:t> </a:t>
            </a:r>
            <a:r>
              <a:rPr lang="en-US" sz="2400" dirty="0" smtClean="0"/>
              <a:t>   </a:t>
            </a:r>
            <a:r>
              <a:rPr lang="en-US" sz="2400" dirty="0" smtClean="0"/>
              <a:t>drawing</a:t>
            </a:r>
            <a:r>
              <a:rPr lang="en-US" sz="2400" dirty="0" smtClean="0"/>
              <a:t>-to-learn activity </a:t>
            </a:r>
            <a:r>
              <a:rPr lang="en-US" sz="2400" dirty="0" smtClean="0"/>
              <a:t>in a </a:t>
            </a:r>
            <a:r>
              <a:rPr lang="en-US" sz="2400" dirty="0" smtClean="0"/>
              <a:t>linear algebra classroom?</a:t>
            </a:r>
          </a:p>
          <a:p>
            <a:pPr marL="0" indent="0">
              <a:buNone/>
            </a:pPr>
            <a:endParaRPr lang="en-US" sz="2400" dirty="0" smtClean="0"/>
          </a:p>
          <a:p>
            <a:pPr marL="0" indent="0">
              <a:buNone/>
            </a:pPr>
            <a:r>
              <a:rPr lang="en-US" sz="2400" dirty="0" smtClean="0"/>
              <a:t> • What are the differences in </a:t>
            </a:r>
            <a:r>
              <a:rPr lang="en-US" sz="2400" dirty="0" smtClean="0"/>
              <a:t>a type </a:t>
            </a:r>
            <a:r>
              <a:rPr lang="en-US" sz="2400" dirty="0" smtClean="0"/>
              <a:t>of medium used (paper, </a:t>
            </a:r>
            <a:endParaRPr lang="en-US" sz="2400" dirty="0" smtClean="0"/>
          </a:p>
          <a:p>
            <a:pPr marL="0" indent="0">
              <a:buNone/>
            </a:pPr>
            <a:r>
              <a:rPr lang="en-US" sz="2400" dirty="0"/>
              <a:t> </a:t>
            </a:r>
            <a:r>
              <a:rPr lang="en-US" sz="2400" dirty="0" smtClean="0"/>
              <a:t>   </a:t>
            </a:r>
            <a:r>
              <a:rPr lang="en-US" sz="2400" dirty="0" smtClean="0"/>
              <a:t>whiteboard</a:t>
            </a:r>
            <a:r>
              <a:rPr lang="en-US" sz="2400" dirty="0" smtClean="0"/>
              <a:t>,  electronic device…) when visualizing?</a:t>
            </a:r>
          </a:p>
          <a:p>
            <a:pPr marL="0" indent="0">
              <a:buNone/>
            </a:pPr>
            <a:endParaRPr lang="en-US" sz="2400" dirty="0" smtClean="0"/>
          </a:p>
          <a:p>
            <a:pPr marL="0" indent="0">
              <a:buNone/>
            </a:pPr>
            <a:r>
              <a:rPr lang="en-US" sz="2400" dirty="0"/>
              <a:t> </a:t>
            </a:r>
            <a:r>
              <a:rPr lang="en-US" sz="2400" dirty="0" smtClean="0"/>
              <a:t>• Which linear algebra notions are most accessible to </a:t>
            </a:r>
            <a:endParaRPr lang="en-US" sz="2400" dirty="0" smtClean="0"/>
          </a:p>
          <a:p>
            <a:pPr marL="0" indent="0">
              <a:buNone/>
            </a:pPr>
            <a:r>
              <a:rPr lang="en-US" sz="2400" dirty="0"/>
              <a:t> </a:t>
            </a:r>
            <a:r>
              <a:rPr lang="en-US" sz="2400" dirty="0" smtClean="0"/>
              <a:t>   </a:t>
            </a:r>
            <a:r>
              <a:rPr lang="en-US" sz="2400" dirty="0" smtClean="0"/>
              <a:t>visualization</a:t>
            </a:r>
            <a:r>
              <a:rPr lang="en-US" sz="2400" dirty="0" smtClean="0"/>
              <a:t>?</a:t>
            </a:r>
          </a:p>
          <a:p>
            <a:pPr marL="0" indent="0">
              <a:buNone/>
            </a:pPr>
            <a:endParaRPr lang="en-US" sz="2400" dirty="0" smtClean="0"/>
          </a:p>
          <a:p>
            <a:pPr marL="0" indent="0">
              <a:buNone/>
            </a:pPr>
            <a:r>
              <a:rPr lang="en-US" sz="2400" dirty="0" smtClean="0"/>
              <a:t> • How may visualization be harnessed to promote </a:t>
            </a:r>
            <a:r>
              <a:rPr lang="en-US" sz="2400" dirty="0" smtClean="0"/>
              <a:t>mathematical</a:t>
            </a:r>
          </a:p>
          <a:p>
            <a:pPr marL="0" indent="0">
              <a:buNone/>
            </a:pPr>
            <a:r>
              <a:rPr lang="en-US" sz="2400" dirty="0"/>
              <a:t> </a:t>
            </a:r>
            <a:r>
              <a:rPr lang="en-US" sz="2400" dirty="0" smtClean="0"/>
              <a:t>  </a:t>
            </a:r>
            <a:r>
              <a:rPr lang="en-US" sz="2400" dirty="0" smtClean="0"/>
              <a:t> </a:t>
            </a:r>
            <a:r>
              <a:rPr lang="en-US" sz="2400" dirty="0" smtClean="0"/>
              <a:t>abstraction and generalization? (</a:t>
            </a:r>
            <a:r>
              <a:rPr lang="en-US" sz="2400" dirty="0" err="1" smtClean="0"/>
              <a:t>Presmeg</a:t>
            </a:r>
            <a:r>
              <a:rPr lang="en-US" sz="2400" dirty="0" smtClean="0"/>
              <a:t>)</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3341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6870"/>
            <a:ext cx="8229600" cy="452596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5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5400" dirty="0"/>
          </a:p>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               Thank you </a:t>
            </a:r>
            <a:endParaRPr lang="en-US" sz="5400" dirty="0"/>
          </a:p>
        </p:txBody>
      </p:sp>
    </p:spTree>
    <p:extLst>
      <p:ext uri="{BB962C8B-B14F-4D97-AF65-F5344CB8AC3E}">
        <p14:creationId xmlns:p14="http://schemas.microsoft.com/office/powerpoint/2010/main" val="125276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965200"/>
            <a:ext cx="184666" cy="369332"/>
          </a:xfrm>
          <a:prstGeom prst="rect">
            <a:avLst/>
          </a:prstGeom>
          <a:noFill/>
        </p:spPr>
        <p:txBody>
          <a:bodyPr wrap="none" rtlCol="0">
            <a:spAutoFit/>
          </a:bodyPr>
          <a:lstStyle/>
          <a:p>
            <a:endParaRPr lang="en-US" dirty="0"/>
          </a:p>
        </p:txBody>
      </p:sp>
      <p:sp>
        <p:nvSpPr>
          <p:cNvPr id="5" name="Title 1"/>
          <p:cNvSpPr>
            <a:spLocks noGrp="1"/>
          </p:cNvSpPr>
          <p:nvPr>
            <p:ph type="title"/>
          </p:nvPr>
        </p:nvSpPr>
        <p:spPr>
          <a:xfrm>
            <a:off x="4261632" y="1086289"/>
            <a:ext cx="4510240" cy="1784946"/>
          </a:xfrm>
        </p:spPr>
        <p:txBody>
          <a:bodyPr>
            <a:normAutofit fontScale="90000"/>
          </a:bodyPr>
          <a:lstStyle/>
          <a:p>
            <a:r>
              <a:rPr lang="en-US" sz="3600" dirty="0" smtClean="0"/>
              <a:t>   Euclid’s </a:t>
            </a:r>
            <a:r>
              <a:rPr lang="en-US" sz="3600" i="1" dirty="0" smtClean="0"/>
              <a:t>Elements,</a:t>
            </a:r>
            <a:r>
              <a:rPr lang="en-US" sz="3600" dirty="0" smtClean="0"/>
              <a:t> Proposition 1</a:t>
            </a:r>
            <a:r>
              <a:rPr lang="en-US" sz="3600" dirty="0"/>
              <a:t/>
            </a:r>
            <a:br>
              <a:rPr lang="en-US" sz="3600" dirty="0"/>
            </a:br>
            <a:r>
              <a:rPr lang="en-US" sz="3600" i="1" dirty="0" smtClean="0"/>
              <a:t> </a:t>
            </a:r>
            <a:r>
              <a:rPr lang="en-US" sz="3600" dirty="0" smtClean="0">
                <a:solidFill>
                  <a:srgbClr val="FF0000"/>
                </a:solidFill>
              </a:rPr>
              <a:t>To construct an     equilateral triangle</a:t>
            </a:r>
            <a:br>
              <a:rPr lang="en-US" sz="3600" dirty="0" smtClean="0">
                <a:solidFill>
                  <a:srgbClr val="FF0000"/>
                </a:solidFill>
              </a:rPr>
            </a:br>
            <a:r>
              <a:rPr lang="en-US" sz="3600" dirty="0" smtClean="0">
                <a:solidFill>
                  <a:srgbClr val="FF0000"/>
                </a:solidFill>
              </a:rPr>
              <a:t>      on a given finite straight line</a:t>
            </a:r>
            <a:r>
              <a:rPr lang="en-US" sz="3200" dirty="0" smtClean="0"/>
              <a:t/>
            </a:r>
            <a:br>
              <a:rPr lang="en-US" sz="3200" dirty="0" smtClean="0"/>
            </a:br>
            <a:endParaRPr lang="en-US" sz="3200" i="1" dirty="0"/>
          </a:p>
        </p:txBody>
      </p:sp>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554" y="873171"/>
            <a:ext cx="3726724" cy="226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Equilateral_Triangle_Construction2.pdf"/>
          <p:cNvPicPr>
            <a:picLocks noGrp="1" noChangeAspect="1"/>
          </p:cNvPicPr>
          <p:nvPr>
            <p:ph idx="1"/>
          </p:nvPr>
        </p:nvPicPr>
        <p:blipFill>
          <a:blip r:embed="rId4" cstate="screen">
            <a:extLst>
              <a:ext uri="{28A0092B-C50C-407E-A947-70E740481C1C}">
                <a14:useLocalDpi xmlns:a14="http://schemas.microsoft.com/office/drawing/2010/main"/>
              </a:ext>
            </a:extLst>
          </a:blip>
          <a:srcRect l="-11100" r="-11100"/>
          <a:stretch>
            <a:fillRect/>
          </a:stretch>
        </p:blipFill>
        <p:spPr>
          <a:xfrm rot="150739">
            <a:off x="2323111" y="3649764"/>
            <a:ext cx="4792756" cy="2635831"/>
          </a:xfrm>
        </p:spPr>
      </p:pic>
    </p:spTree>
    <p:extLst>
      <p:ext uri="{BB962C8B-B14F-4D97-AF65-F5344CB8AC3E}">
        <p14:creationId xmlns:p14="http://schemas.microsoft.com/office/powerpoint/2010/main" val="260113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8152" y="619125"/>
            <a:ext cx="7433733" cy="1325563"/>
          </a:xfrm>
        </p:spPr>
        <p:txBody>
          <a:bodyPr>
            <a:normAutofit/>
          </a:bodyPr>
          <a:lstStyle/>
          <a:p>
            <a:r>
              <a:rPr lang="en-US" sz="3600" dirty="0" err="1" smtClean="0"/>
              <a:t>Girolamo</a:t>
            </a:r>
            <a:r>
              <a:rPr lang="en-US" sz="3600" dirty="0" smtClean="0"/>
              <a:t> </a:t>
            </a:r>
            <a:r>
              <a:rPr lang="en-US" sz="3600" dirty="0" err="1" smtClean="0"/>
              <a:t>Sacchieri’s</a:t>
            </a:r>
            <a:r>
              <a:rPr lang="en-US" sz="3600" dirty="0" smtClean="0"/>
              <a:t> quadrilateral</a:t>
            </a:r>
            <a:endParaRPr lang="en-US" sz="3600" dirty="0"/>
          </a:p>
        </p:txBody>
      </p:sp>
      <p:cxnSp>
        <p:nvCxnSpPr>
          <p:cNvPr id="5" name="Straight Connector 4"/>
          <p:cNvCxnSpPr/>
          <p:nvPr/>
        </p:nvCxnSpPr>
        <p:spPr>
          <a:xfrm>
            <a:off x="2745575" y="4751454"/>
            <a:ext cx="374208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745575" y="2283444"/>
            <a:ext cx="0" cy="2468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487656" y="2283444"/>
            <a:ext cx="0" cy="2468010"/>
          </a:xfrm>
          <a:prstGeom prst="line">
            <a:avLst/>
          </a:prstGeom>
        </p:spPr>
        <p:style>
          <a:lnRef idx="2">
            <a:schemeClr val="accent1"/>
          </a:lnRef>
          <a:fillRef idx="0">
            <a:schemeClr val="accent1"/>
          </a:fillRef>
          <a:effectRef idx="1">
            <a:schemeClr val="accent1"/>
          </a:effectRef>
          <a:fontRef idx="minor">
            <a:schemeClr val="tx1"/>
          </a:fontRef>
        </p:style>
      </p:cxnSp>
      <p:sp>
        <p:nvSpPr>
          <p:cNvPr id="8" name="Frame 7"/>
          <p:cNvSpPr/>
          <p:nvPr/>
        </p:nvSpPr>
        <p:spPr>
          <a:xfrm>
            <a:off x="2745575" y="4535988"/>
            <a:ext cx="204113" cy="215466"/>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6283543" y="4535988"/>
            <a:ext cx="204113" cy="215466"/>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Block Arc 9"/>
          <p:cNvSpPr/>
          <p:nvPr/>
        </p:nvSpPr>
        <p:spPr>
          <a:xfrm rot="10800000">
            <a:off x="967886" y="1127693"/>
            <a:ext cx="7298721" cy="1251975"/>
          </a:xfrm>
          <a:prstGeom prst="blockArc">
            <a:avLst>
              <a:gd name="adj1" fmla="val 11783291"/>
              <a:gd name="adj2" fmla="val 20626167"/>
              <a:gd name="adj3"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367" y="5421223"/>
            <a:ext cx="9182100" cy="1077218"/>
          </a:xfrm>
          <a:prstGeom prst="rect">
            <a:avLst/>
          </a:prstGeom>
          <a:noFill/>
        </p:spPr>
        <p:txBody>
          <a:bodyPr wrap="square" rtlCol="0">
            <a:spAutoFit/>
          </a:bodyPr>
          <a:lstStyle/>
          <a:p>
            <a:r>
              <a:rPr lang="en-US" sz="3200" dirty="0" smtClean="0">
                <a:latin typeface="+mj-lt"/>
              </a:rPr>
              <a:t>“The Hypothesis of the Acute Angle is absolutely false,</a:t>
            </a:r>
          </a:p>
          <a:p>
            <a:r>
              <a:rPr lang="en-US" sz="3200" dirty="0" smtClean="0">
                <a:latin typeface="+mj-lt"/>
              </a:rPr>
              <a:t>     being repugnant to the nature of the straight line”</a:t>
            </a:r>
            <a:endParaRPr lang="en-US" sz="3200" dirty="0">
              <a:latin typeface="+mj-lt"/>
            </a:endParaRPr>
          </a:p>
        </p:txBody>
      </p:sp>
    </p:spTree>
    <p:extLst>
      <p:ext uri="{BB962C8B-B14F-4D97-AF65-F5344CB8AC3E}">
        <p14:creationId xmlns:p14="http://schemas.microsoft.com/office/powerpoint/2010/main" val="14659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t="6711" b="6711"/>
          <a:stretch>
            <a:fillRect/>
          </a:stretch>
        </p:blipFill>
        <p:spPr>
          <a:xfrm>
            <a:off x="548255" y="1826683"/>
            <a:ext cx="7912086" cy="4351338"/>
          </a:xfrm>
        </p:spPr>
      </p:pic>
      <p:sp>
        <p:nvSpPr>
          <p:cNvPr id="5" name="Title 1"/>
          <p:cNvSpPr>
            <a:spLocks noGrp="1"/>
          </p:cNvSpPr>
          <p:nvPr>
            <p:ph type="title"/>
          </p:nvPr>
        </p:nvSpPr>
        <p:spPr/>
        <p:txBody>
          <a:bodyPr/>
          <a:lstStyle/>
          <a:p>
            <a:r>
              <a:rPr lang="en-US" sz="2800" dirty="0" smtClean="0"/>
              <a:t>Karl </a:t>
            </a:r>
            <a:r>
              <a:rPr lang="en-US" sz="2800" dirty="0" err="1" smtClean="0"/>
              <a:t>Weierstrass</a:t>
            </a:r>
            <a:r>
              <a:rPr lang="en-US" sz="2800" dirty="0" smtClean="0"/>
              <a:t>’ continuous everywhere but differentiable nowhere (1872)</a:t>
            </a:r>
            <a:endParaRPr lang="en-US" sz="2800" dirty="0"/>
          </a:p>
        </p:txBody>
      </p:sp>
    </p:spTree>
    <p:extLst>
      <p:ext uri="{BB962C8B-B14F-4D97-AF65-F5344CB8AC3E}">
        <p14:creationId xmlns:p14="http://schemas.microsoft.com/office/powerpoint/2010/main" val="322310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ano.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8370" y="1099467"/>
            <a:ext cx="6908800" cy="4470400"/>
          </a:xfrm>
          <a:prstGeom prst="rect">
            <a:avLst/>
          </a:prstGeom>
        </p:spPr>
      </p:pic>
      <p:sp>
        <p:nvSpPr>
          <p:cNvPr id="6" name="Title 1"/>
          <p:cNvSpPr>
            <a:spLocks noGrp="1"/>
          </p:cNvSpPr>
          <p:nvPr>
            <p:ph type="title"/>
          </p:nvPr>
        </p:nvSpPr>
        <p:spPr/>
        <p:txBody>
          <a:bodyPr>
            <a:normAutofit fontScale="90000"/>
          </a:bodyPr>
          <a:lstStyle/>
          <a:p>
            <a:r>
              <a:rPr lang="en-US" dirty="0" smtClean="0"/>
              <a:t>                                                                                           </a:t>
            </a:r>
            <a:r>
              <a:rPr lang="en-US" dirty="0" err="1" smtClean="0"/>
              <a:t>Peano’s</a:t>
            </a:r>
            <a:r>
              <a:rPr lang="en-US" dirty="0" smtClean="0"/>
              <a:t> space-filling curve (1890)</a:t>
            </a:r>
            <a:r>
              <a:rPr lang="en-US" sz="2000" dirty="0"/>
              <a:t/>
            </a:r>
            <a:br>
              <a:rPr lang="en-US" sz="2000" dirty="0"/>
            </a:br>
            <a:r>
              <a:rPr lang="en-US" sz="2000" dirty="0" smtClean="0"/>
              <a:t>                                                                       </a:t>
            </a:r>
            <a:r>
              <a:rPr lang="en-US" dirty="0" smtClean="0"/>
              <a:t/>
            </a:r>
            <a:br>
              <a:rPr lang="en-US" dirty="0" smtClean="0"/>
            </a:br>
            <a:endParaRPr lang="en-US" dirty="0"/>
          </a:p>
        </p:txBody>
      </p:sp>
      <p:sp>
        <p:nvSpPr>
          <p:cNvPr id="7" name="TextBox 6"/>
          <p:cNvSpPr txBox="1"/>
          <p:nvPr/>
        </p:nvSpPr>
        <p:spPr>
          <a:xfrm>
            <a:off x="287874" y="5689600"/>
            <a:ext cx="8408973" cy="923330"/>
          </a:xfrm>
          <a:prstGeom prst="rect">
            <a:avLst/>
          </a:prstGeom>
          <a:noFill/>
        </p:spPr>
        <p:txBody>
          <a:bodyPr wrap="none" rtlCol="0">
            <a:spAutoFit/>
          </a:bodyPr>
          <a:lstStyle/>
          <a:p>
            <a:r>
              <a:rPr lang="en-US" baseline="0" dirty="0" smtClean="0"/>
              <a:t>Is it possible that  plane curves which are mathematical objects, may possess properties</a:t>
            </a:r>
          </a:p>
          <a:p>
            <a:r>
              <a:rPr lang="en-US" dirty="0" smtClean="0"/>
              <a:t>that</a:t>
            </a:r>
            <a:r>
              <a:rPr lang="en-US" baseline="0" dirty="0" smtClean="0"/>
              <a:t> are</a:t>
            </a:r>
            <a:r>
              <a:rPr lang="en-US" dirty="0" smtClean="0"/>
              <a:t> </a:t>
            </a:r>
            <a:r>
              <a:rPr lang="en-US" baseline="0" dirty="0" smtClean="0"/>
              <a:t>so  disparate from the physical properties of ropes  which apparently they</a:t>
            </a:r>
          </a:p>
          <a:p>
            <a:r>
              <a:rPr lang="en-US" dirty="0" smtClean="0"/>
              <a:t>are supposed to</a:t>
            </a:r>
            <a:r>
              <a:rPr lang="en-US" baseline="0" dirty="0" smtClean="0"/>
              <a:t> represent. Is our intuition that</a:t>
            </a:r>
            <a:r>
              <a:rPr lang="en-US" dirty="0" smtClean="0"/>
              <a:t> unreliable?</a:t>
            </a:r>
            <a:r>
              <a:rPr lang="en-US" baseline="0" dirty="0" smtClean="0"/>
              <a:t> </a:t>
            </a:r>
            <a:endParaRPr lang="en-US" dirty="0"/>
          </a:p>
        </p:txBody>
      </p:sp>
    </p:spTree>
    <p:extLst>
      <p:ext uri="{BB962C8B-B14F-4D97-AF65-F5344CB8AC3E}">
        <p14:creationId xmlns:p14="http://schemas.microsoft.com/office/powerpoint/2010/main" val="255176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6" y="1628784"/>
            <a:ext cx="8643938" cy="3970318"/>
          </a:xfrm>
          <a:prstGeom prst="rect">
            <a:avLst/>
          </a:prstGeom>
        </p:spPr>
        <p:txBody>
          <a:bodyPr wrap="square">
            <a:spAutoFit/>
          </a:bodyPr>
          <a:lstStyle/>
          <a:p>
            <a:pPr lvl="0" algn="ctr" defTabSz="914400">
              <a:defRPr/>
            </a:pPr>
            <a:r>
              <a:rPr lang="en-US" sz="2400" dirty="0" smtClean="0"/>
              <a:t>We mathematicians </a:t>
            </a:r>
            <a:r>
              <a:rPr lang="en-US" sz="2400" dirty="0"/>
              <a:t>need to put far greater effort into communicating mathematical </a:t>
            </a:r>
            <a:r>
              <a:rPr lang="en-US" sz="2400" i="1" dirty="0">
                <a:solidFill>
                  <a:srgbClr val="FF0000"/>
                </a:solidFill>
              </a:rPr>
              <a:t>ideas</a:t>
            </a:r>
            <a:r>
              <a:rPr lang="en-US" sz="2400" i="1" dirty="0"/>
              <a:t>. </a:t>
            </a:r>
            <a:r>
              <a:rPr lang="en-US" sz="2400" dirty="0"/>
              <a:t>To accomplish this, we need to pay much more attention to communicating not just our definitions, theorems, and proofs, but also our ways of thinking. We need to appreciate the value of different ways of thinking about the same mathematical structure.</a:t>
            </a:r>
          </a:p>
          <a:p>
            <a:pPr lvl="0" algn="ctr" defTabSz="914400">
              <a:defRPr/>
            </a:pPr>
            <a:endParaRPr lang="en-US" sz="2400" dirty="0"/>
          </a:p>
          <a:p>
            <a:pPr lvl="0" algn="ctr" defTabSz="914400">
              <a:defRPr/>
            </a:pPr>
            <a:r>
              <a:rPr lang="en-US" sz="2400" dirty="0"/>
              <a:t>                                                           </a:t>
            </a:r>
            <a:r>
              <a:rPr lang="en-US" sz="2400" i="1" dirty="0"/>
              <a:t>William P. Thurston </a:t>
            </a:r>
          </a:p>
          <a:p>
            <a:pPr lvl="0" algn="ctr" defTabSz="914400">
              <a:defRPr/>
            </a:pPr>
            <a:r>
              <a:rPr lang="en-US" sz="2400" dirty="0"/>
              <a:t>                                        On proof and progress in mathematics (p 168)</a:t>
            </a:r>
          </a:p>
          <a:p>
            <a:pPr lvl="0" algn="ctr" defTabSz="914400">
              <a:defRPr/>
            </a:pPr>
            <a:r>
              <a:rPr lang="en-US" sz="2400" dirty="0"/>
              <a:t>                                            Bulletin of AMS Vol 30, #2, April 1994</a:t>
            </a:r>
          </a:p>
          <a:p>
            <a:pPr lvl="0" algn="ctr" defTabSz="914400">
              <a:defRPr/>
            </a:pPr>
            <a:r>
              <a:rPr lang="en-US" sz="1200" dirty="0" smtClean="0"/>
              <a:t>e</a:t>
            </a:r>
            <a:endParaRPr lang="en-US" sz="2000" dirty="0"/>
          </a:p>
        </p:txBody>
      </p:sp>
    </p:spTree>
    <p:extLst>
      <p:ext uri="{BB962C8B-B14F-4D97-AF65-F5344CB8AC3E}">
        <p14:creationId xmlns:p14="http://schemas.microsoft.com/office/powerpoint/2010/main" val="135053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138" y="663046"/>
            <a:ext cx="8415868" cy="1282518"/>
          </a:xfrm>
        </p:spPr>
        <p:txBody>
          <a:bodyPr>
            <a:normAutofit/>
          </a:bodyPr>
          <a:lstStyle/>
          <a:p>
            <a:r>
              <a:rPr lang="en-US" sz="2400" dirty="0" smtClean="0"/>
              <a:t>     Phillips, Norris and </a:t>
            </a:r>
            <a:r>
              <a:rPr lang="en-US" sz="2400" dirty="0" err="1" smtClean="0"/>
              <a:t>Macnab</a:t>
            </a:r>
            <a:r>
              <a:rPr lang="en-US" sz="2400" dirty="0" smtClean="0"/>
              <a:t/>
            </a:r>
            <a:br>
              <a:rPr lang="en-US" sz="2400" dirty="0" smtClean="0"/>
            </a:br>
            <a:r>
              <a:rPr lang="en-US" sz="2400" dirty="0" smtClean="0"/>
              <a:t>        </a:t>
            </a:r>
            <a:r>
              <a:rPr lang="en-US" sz="2400" dirty="0"/>
              <a:t> </a:t>
            </a:r>
            <a:r>
              <a:rPr lang="en-US" sz="2400" dirty="0" smtClean="0"/>
              <a:t>Visualization in Mathematics, Reading and Science Education, Springer 2010</a:t>
            </a:r>
            <a:endParaRPr lang="en-US" sz="2400" dirty="0"/>
          </a:p>
        </p:txBody>
      </p:sp>
      <p:sp>
        <p:nvSpPr>
          <p:cNvPr id="5" name="Content Placeholder 2"/>
          <p:cNvSpPr>
            <a:spLocks noGrp="1"/>
          </p:cNvSpPr>
          <p:nvPr>
            <p:ph idx="1"/>
          </p:nvPr>
        </p:nvSpPr>
        <p:spPr>
          <a:xfrm>
            <a:off x="220138" y="2632062"/>
            <a:ext cx="8415868" cy="3531659"/>
          </a:xfrm>
        </p:spPr>
        <p:txBody>
          <a:bodyPr>
            <a:normAutofit/>
          </a:bodyPr>
          <a:lstStyle/>
          <a:p>
            <a:pPr marL="0" indent="0" algn="ctr">
              <a:buNone/>
            </a:pPr>
            <a:endParaRPr lang="en-US" sz="2400" i="1" dirty="0" smtClean="0"/>
          </a:p>
          <a:p>
            <a:pPr marL="0" indent="0" algn="ctr">
              <a:buNone/>
            </a:pPr>
            <a:r>
              <a:rPr lang="en-US" sz="2400" i="1" dirty="0" smtClean="0">
                <a:solidFill>
                  <a:srgbClr val="FF0000"/>
                </a:solidFill>
                <a:latin typeface="+mj-lt"/>
              </a:rPr>
              <a:t>Visualization objects </a:t>
            </a:r>
            <a:r>
              <a:rPr lang="en-US" sz="2400" dirty="0" smtClean="0">
                <a:latin typeface="+mj-lt"/>
              </a:rPr>
              <a:t>are physical objects that are viewed and interpreted by a person for the purpose of understanding something other than the object itself. These objects can be pictures, 3D representations, animations, etc.</a:t>
            </a:r>
          </a:p>
          <a:p>
            <a:pPr marL="0" indent="0" algn="ctr">
              <a:buNone/>
            </a:pPr>
            <a:endParaRPr lang="en-US" sz="2400" i="1" dirty="0">
              <a:latin typeface="+mj-lt"/>
            </a:endParaRPr>
          </a:p>
          <a:p>
            <a:pPr marL="0" indent="0" algn="ctr">
              <a:buNone/>
            </a:pPr>
            <a:r>
              <a:rPr lang="en-US" sz="2400" i="1" dirty="0" smtClean="0">
                <a:latin typeface="+mj-lt"/>
              </a:rPr>
              <a:t>Introspective visualization </a:t>
            </a:r>
          </a:p>
          <a:p>
            <a:pPr marL="0" indent="0" algn="ctr">
              <a:buNone/>
            </a:pPr>
            <a:r>
              <a:rPr lang="en-US" sz="2400" i="1" dirty="0" smtClean="0">
                <a:latin typeface="+mj-lt"/>
              </a:rPr>
              <a:t>Interpretive visualization</a:t>
            </a:r>
            <a:endParaRPr lang="en-US" sz="2400" i="1" dirty="0">
              <a:latin typeface="+mj-lt"/>
            </a:endParaRPr>
          </a:p>
        </p:txBody>
      </p:sp>
    </p:spTree>
    <p:extLst>
      <p:ext uri="{BB962C8B-B14F-4D97-AF65-F5344CB8AC3E}">
        <p14:creationId xmlns:p14="http://schemas.microsoft.com/office/powerpoint/2010/main" val="214023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1"/>
            <a:ext cx="8229600" cy="2333101"/>
          </a:xfrm>
        </p:spPr>
        <p:txBody>
          <a:bodyPr>
            <a:normAutofit/>
          </a:bodyPr>
          <a:lstStyle/>
          <a:p>
            <a:r>
              <a:rPr lang="en-US" sz="2400" dirty="0" smtClean="0">
                <a:latin typeface="+mn-lt"/>
              </a:rPr>
              <a:t>Following  </a:t>
            </a:r>
            <a:r>
              <a:rPr lang="en-US" sz="2400" dirty="0" err="1" smtClean="0">
                <a:latin typeface="+mn-lt"/>
              </a:rPr>
              <a:t>Quillin</a:t>
            </a:r>
            <a:r>
              <a:rPr lang="en-US" sz="2400" dirty="0" smtClean="0">
                <a:latin typeface="+mn-lt"/>
              </a:rPr>
              <a:t> and Thomas </a:t>
            </a:r>
            <a:br>
              <a:rPr lang="en-US" sz="2400" dirty="0" smtClean="0">
                <a:latin typeface="+mn-lt"/>
              </a:rPr>
            </a:br>
            <a:r>
              <a:rPr lang="en-US" sz="2400" dirty="0" smtClean="0">
                <a:latin typeface="+mn-lt"/>
              </a:rPr>
              <a:t>Drawing </a:t>
            </a:r>
            <a:r>
              <a:rPr lang="en-US" sz="2400" dirty="0">
                <a:latin typeface="+mn-lt"/>
              </a:rPr>
              <a:t>-</a:t>
            </a:r>
            <a:r>
              <a:rPr lang="en-US" sz="2400" dirty="0" smtClean="0">
                <a:latin typeface="+mn-lt"/>
              </a:rPr>
              <a:t> to - Learn: A Framework for Using Drawings</a:t>
            </a:r>
            <a:br>
              <a:rPr lang="en-US" sz="2400" dirty="0" smtClean="0">
                <a:latin typeface="+mn-lt"/>
              </a:rPr>
            </a:br>
            <a:r>
              <a:rPr lang="en-US" sz="2400" dirty="0" smtClean="0">
                <a:latin typeface="+mn-lt"/>
              </a:rPr>
              <a:t> to Promote Model-Based Reasoning in Biology</a:t>
            </a:r>
            <a:br>
              <a:rPr lang="en-US" sz="2400" dirty="0" smtClean="0">
                <a:latin typeface="+mn-lt"/>
              </a:rPr>
            </a:br>
            <a:r>
              <a:rPr lang="en-US" sz="2400" b="1" dirty="0" smtClean="0"/>
              <a:t/>
            </a:r>
            <a:br>
              <a:rPr lang="en-US" sz="2400" b="1" dirty="0" smtClean="0"/>
            </a:br>
            <a:r>
              <a:rPr lang="en-US" sz="1800" dirty="0" smtClean="0">
                <a:latin typeface="+mn-lt"/>
              </a:rPr>
              <a:t>CBE-Life Sciences Education, Vol.14, 1-16, Spring 2015</a:t>
            </a:r>
            <a:endParaRPr lang="en-US" sz="1800" b="1" dirty="0">
              <a:latin typeface="+mn-lt"/>
            </a:endParaRPr>
          </a:p>
        </p:txBody>
      </p:sp>
      <p:sp>
        <p:nvSpPr>
          <p:cNvPr id="5" name="TextBox 4"/>
          <p:cNvSpPr txBox="1"/>
          <p:nvPr/>
        </p:nvSpPr>
        <p:spPr>
          <a:xfrm>
            <a:off x="33868" y="3843860"/>
            <a:ext cx="9042400" cy="1569660"/>
          </a:xfrm>
          <a:prstGeom prst="rect">
            <a:avLst/>
          </a:prstGeom>
          <a:noFill/>
        </p:spPr>
        <p:txBody>
          <a:bodyPr wrap="square" rtlCol="0">
            <a:spAutoFit/>
          </a:bodyPr>
          <a:lstStyle/>
          <a:p>
            <a:pPr algn="ctr"/>
            <a:r>
              <a:rPr lang="en-US" sz="2400" i="1" dirty="0" smtClean="0">
                <a:solidFill>
                  <a:srgbClr val="FF0000"/>
                </a:solidFill>
              </a:rPr>
              <a:t>Drawing-to-learn  </a:t>
            </a:r>
            <a:r>
              <a:rPr lang="en-US" sz="2400" dirty="0" smtClean="0"/>
              <a:t>is a learner-generated </a:t>
            </a:r>
            <a:r>
              <a:rPr lang="en-US" sz="2400" b="1" dirty="0" smtClean="0"/>
              <a:t>activity</a:t>
            </a:r>
            <a:r>
              <a:rPr lang="en-US" sz="2400" dirty="0" smtClean="0"/>
              <a:t> in which practitioners create a 2D external representation of a mathematical object,      proposition or a configuration on any medium, for the purpose </a:t>
            </a:r>
          </a:p>
          <a:p>
            <a:pPr algn="ctr"/>
            <a:r>
              <a:rPr lang="en-US" sz="2400" dirty="0" smtClean="0"/>
              <a:t>of understanding  something other than the object itself.</a:t>
            </a:r>
            <a:endParaRPr lang="en-US" sz="2400" dirty="0"/>
          </a:p>
        </p:txBody>
      </p:sp>
    </p:spTree>
    <p:extLst>
      <p:ext uri="{BB962C8B-B14F-4D97-AF65-F5344CB8AC3E}">
        <p14:creationId xmlns:p14="http://schemas.microsoft.com/office/powerpoint/2010/main" val="72104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16503</TotalTime>
  <Words>986</Words>
  <Application>Microsoft Macintosh PowerPoint</Application>
  <PresentationFormat>On-screen Show (4:3)</PresentationFormat>
  <Paragraphs>155</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PowerPoint Presentation</vt:lpstr>
      <vt:lpstr>PowerPoint Presentation</vt:lpstr>
      <vt:lpstr>   Euclid’s Elements, Proposition 1  To construct an     equilateral triangle       on a given finite straight line </vt:lpstr>
      <vt:lpstr>Girolamo Sacchieri’s quadrilateral</vt:lpstr>
      <vt:lpstr>Karl Weierstrass’ continuous everywhere but differentiable nowhere (1872)</vt:lpstr>
      <vt:lpstr>                                                                                           Peano’s space-filling curve (1890)                                                                         </vt:lpstr>
      <vt:lpstr>PowerPoint Presentation</vt:lpstr>
      <vt:lpstr>     Phillips, Norris and Macnab          Visualization in Mathematics, Reading and Science Education, Springer 2010</vt:lpstr>
      <vt:lpstr>Following  Quillin and Thomas  Drawing - to - Learn: A Framework for Using Drawings  to Promote Model-Based Reasoning in Biology  CBE-Life Sciences Education, Vol.14, 1-16, Spring 2015</vt:lpstr>
      <vt:lpstr>PowerPoint Presentation</vt:lpstr>
      <vt:lpstr>How much geometry do we need?</vt:lpstr>
      <vt:lpstr>PowerPoint Presentation</vt:lpstr>
      <vt:lpstr> Our own research indicates that …</vt:lpstr>
      <vt:lpstr>PowerPoint Presentation</vt:lpstr>
      <vt:lpstr>PowerPoint Presentation</vt:lpstr>
      <vt:lpstr>PowerPoint Presentation</vt:lpstr>
      <vt:lpstr>Given vectors u, v, and w as shown, let T be a linear transformation that transforms vectors u and v to vectors T(u) and T(v) respectively. Sketch the vector T(w).</vt:lpstr>
      <vt:lpstr>PowerPoint Presentation</vt:lpstr>
      <vt:lpstr>We are given a linear transformation in the plane that maps vector  i to vector a and vector j to vector b as shown on the figure.  Sketch the image of the letter K under this linear transformation.</vt:lpstr>
      <vt:lpstr>PowerPoint Presentation</vt:lpstr>
      <vt:lpstr>PowerPoint Presentation</vt:lpstr>
      <vt:lpstr>PowerPoint Presentation</vt:lpstr>
      <vt:lpstr>What are some of the obvious obstacles to implementation of drawing</vt:lpstr>
      <vt:lpstr>          Some open questions</vt:lpstr>
      <vt:lpstr>PowerPoint Presentation</vt:lpstr>
    </vt:vector>
  </TitlesOfParts>
  <Company>University of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 Krajcevski</dc:creator>
  <cp:lastModifiedBy>Mile Krajcevski</cp:lastModifiedBy>
  <cp:revision>68</cp:revision>
  <cp:lastPrinted>2018-01-09T21:54:04Z</cp:lastPrinted>
  <dcterms:created xsi:type="dcterms:W3CDTF">2017-12-28T21:10:35Z</dcterms:created>
  <dcterms:modified xsi:type="dcterms:W3CDTF">2018-02-09T18:37:28Z</dcterms:modified>
</cp:coreProperties>
</file>