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9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4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2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7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7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52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0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3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0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C6683-9E82-4F17-8D05-CD464EA5BF11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983B1-66DB-4F7C-8192-B6970595B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file:///E:\Spring%202016\Joint%20Math%20Meetings%202016\Excel%20for%20Talk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mithm@lycoming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Row Reduction on Excel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D. Smith</a:t>
            </a:r>
          </a:p>
          <a:p>
            <a:r>
              <a:rPr lang="en-US" dirty="0" smtClean="0"/>
              <a:t>Lycoming College</a:t>
            </a:r>
          </a:p>
          <a:p>
            <a:r>
              <a:rPr lang="en-US" dirty="0" smtClean="0"/>
              <a:t>January 8,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0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 chose Excel</a:t>
            </a:r>
          </a:p>
          <a:p>
            <a:r>
              <a:rPr lang="en-US" dirty="0" smtClean="0"/>
              <a:t>When I teach Excel</a:t>
            </a:r>
          </a:p>
          <a:p>
            <a:r>
              <a:rPr lang="en-US" dirty="0" smtClean="0"/>
              <a:t>How I teach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Reason for Using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I allow my students to swap labeled columns in a matrix.  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gives a total of four elementary operations:</a:t>
            </a:r>
            <a:endParaRPr lang="en-US" dirty="0"/>
          </a:p>
          <a:p>
            <a:r>
              <a:rPr lang="en-US" dirty="0" smtClean="0"/>
              <a:t>Interchange any two rows</a:t>
            </a:r>
          </a:p>
          <a:p>
            <a:r>
              <a:rPr lang="en-US" dirty="0" smtClean="0"/>
              <a:t>Interchange any two columns and labels to the left of the bar</a:t>
            </a:r>
          </a:p>
          <a:p>
            <a:r>
              <a:rPr lang="en-US" dirty="0" smtClean="0"/>
              <a:t>Multiply any row by a nonzero number</a:t>
            </a:r>
          </a:p>
          <a:p>
            <a:r>
              <a:rPr lang="en-US" dirty="0" smtClean="0"/>
              <a:t>Add any multiple of one row into another row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built in RREF commands on Maple and Mathematica don’t have this.</a:t>
            </a:r>
          </a:p>
        </p:txBody>
      </p:sp>
    </p:spTree>
    <p:extLst>
      <p:ext uri="{BB962C8B-B14F-4D97-AF65-F5344CB8AC3E}">
        <p14:creationId xmlns:p14="http://schemas.microsoft.com/office/powerpoint/2010/main" val="404441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Aside … Why Allow Swapping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 It is legal provided that one switches the labels as well.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2x+3y=12 is the same equation as 3y+2x=12.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2) Allowing the column swap is a tradeoff.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gains the following:</a:t>
            </a:r>
          </a:p>
          <a:p>
            <a:r>
              <a:rPr lang="en-US" dirty="0" smtClean="0"/>
              <a:t>The ability to line up all pivot columns before any non-pivot columns.</a:t>
            </a:r>
          </a:p>
          <a:p>
            <a:r>
              <a:rPr lang="en-US" dirty="0" smtClean="0"/>
              <a:t>A echelon form where it easier to determine free and basic variables.</a:t>
            </a:r>
          </a:p>
          <a:p>
            <a:r>
              <a:rPr lang="en-US" dirty="0" smtClean="0"/>
              <a:t>A cleaner explanation of the Simplex Algorithm.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only loses the uniqueness of reduced row echelon form.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437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Second Reason for Using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Excel serves as a happy medium on the technology continuum.</a:t>
            </a:r>
          </a:p>
          <a:p>
            <a:r>
              <a:rPr lang="en-US" dirty="0" smtClean="0"/>
              <a:t>On one end is the no technology belief.</a:t>
            </a:r>
          </a:p>
          <a:p>
            <a:r>
              <a:rPr lang="en-US" dirty="0" smtClean="0"/>
              <a:t>On the other end is the belief that row reduction is of minimal importance in matrix and linear algebra and should be relegated to a computer algebra system after the first few classes.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Excel will do all the arithmetic but will not do the whole problem.  </a:t>
            </a:r>
          </a:p>
          <a:p>
            <a:pPr marL="0" indent="0">
              <a:buNone/>
            </a:pPr>
            <a:r>
              <a:rPr lang="en-US" dirty="0" smtClean="0"/>
              <a:t>The student still has to key in the row/column operations.</a:t>
            </a:r>
          </a:p>
          <a:p>
            <a:pPr marL="0" indent="0">
              <a:buNone/>
            </a:pPr>
            <a:r>
              <a:rPr lang="en-US" dirty="0" smtClean="0"/>
              <a:t>This means the student still has to know what operation(s) to do next.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9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I Teach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of the third week of classes.</a:t>
            </a:r>
          </a:p>
          <a:p>
            <a:r>
              <a:rPr lang="en-US" dirty="0" smtClean="0"/>
              <a:t>I spend one class period in the computer lab.</a:t>
            </a:r>
          </a:p>
          <a:p>
            <a:r>
              <a:rPr lang="en-US" dirty="0" smtClean="0"/>
              <a:t>Students have to row reduce by hand for the first two weeks.</a:t>
            </a:r>
          </a:p>
          <a:p>
            <a:r>
              <a:rPr lang="en-US" dirty="0" smtClean="0"/>
              <a:t>Students have to complete the first two quizzes without Excel.</a:t>
            </a:r>
          </a:p>
          <a:p>
            <a:r>
              <a:rPr lang="en-US" dirty="0" smtClean="0"/>
              <a:t>The first exam is given in two parts … one with and one without Excel.</a:t>
            </a:r>
          </a:p>
          <a:p>
            <a:pPr lvl="1"/>
            <a:r>
              <a:rPr lang="en-US" dirty="0" smtClean="0"/>
              <a:t>On the non-excel part, students have to solve three systems … one with zero solutions, one with one solution, and one with infinite solutions.  </a:t>
            </a:r>
          </a:p>
          <a:p>
            <a:r>
              <a:rPr lang="en-US" dirty="0" smtClean="0"/>
              <a:t>From then on, the use of Excel is allowed and strongly encouraged.</a:t>
            </a:r>
          </a:p>
        </p:txBody>
      </p:sp>
    </p:spTree>
    <p:extLst>
      <p:ext uri="{BB962C8B-B14F-4D97-AF65-F5344CB8AC3E}">
        <p14:creationId xmlns:p14="http://schemas.microsoft.com/office/powerpoint/2010/main" val="411382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Setting up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5 columns + the number of variables in your system.</a:t>
            </a:r>
          </a:p>
          <a:p>
            <a:r>
              <a:rPr lang="en-US" dirty="0" smtClean="0"/>
              <a:t>Highlight and center all of these columns.  Wrap Text.</a:t>
            </a:r>
          </a:p>
          <a:p>
            <a:r>
              <a:rPr lang="en-US" dirty="0" smtClean="0"/>
              <a:t>For stylistic purposes, paint all of these columns white.</a:t>
            </a:r>
          </a:p>
          <a:p>
            <a:r>
              <a:rPr lang="en-US" dirty="0" smtClean="0"/>
              <a:t>Select the first four columns and put them in text mode.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6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work through the following system of linear equations: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file"/>
              </a:rPr>
              <a:t>Link to Excel Document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428" y="2836820"/>
            <a:ext cx="6957143" cy="23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 have made the following problem generators on Excel: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System of Linear Equations Generator</a:t>
            </a:r>
          </a:p>
          <a:p>
            <a:pPr marL="514350" indent="-514350">
              <a:buAutoNum type="arabicParenR"/>
            </a:pPr>
            <a:r>
              <a:rPr lang="en-US" dirty="0" smtClean="0"/>
              <a:t>Leontief Model Generator</a:t>
            </a:r>
          </a:p>
          <a:p>
            <a:pPr marL="514350" indent="-514350">
              <a:buAutoNum type="arabicParenR"/>
            </a:pPr>
            <a:r>
              <a:rPr lang="en-US" dirty="0" smtClean="0"/>
              <a:t>Simplex Algorithm Generator</a:t>
            </a:r>
          </a:p>
          <a:p>
            <a:pPr marL="514350" indent="-514350">
              <a:buAutoNum type="arabicParenR"/>
            </a:pPr>
            <a:r>
              <a:rPr lang="en-US" dirty="0" smtClean="0"/>
              <a:t>Eigenvector / Eigenvalue Generator</a:t>
            </a:r>
          </a:p>
          <a:p>
            <a:pPr marL="514350" indent="-514350">
              <a:buAutoNum type="arabicParenR"/>
            </a:pPr>
            <a:r>
              <a:rPr lang="en-US" dirty="0" smtClean="0"/>
              <a:t>Markov Chain Generator</a:t>
            </a:r>
          </a:p>
          <a:p>
            <a:pPr marL="514350" indent="-514350">
              <a:buAutoNum type="arabicParenR"/>
            </a:pPr>
            <a:r>
              <a:rPr lang="en-US" dirty="0" smtClean="0"/>
              <a:t>Leslie Matrix </a:t>
            </a:r>
            <a:r>
              <a:rPr lang="en-US" dirty="0" smtClean="0"/>
              <a:t>Generator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 me at </a:t>
            </a:r>
            <a:r>
              <a:rPr lang="en-US" dirty="0" smtClean="0">
                <a:hlinkClick r:id="rId2"/>
              </a:rPr>
              <a:t>smithm@lycoming.edu</a:t>
            </a:r>
            <a:r>
              <a:rPr lang="en-US" dirty="0" smtClean="0"/>
              <a:t> and I will share a copy </a:t>
            </a:r>
            <a:r>
              <a:rPr lang="en-US" smtClean="0"/>
              <a:t>with you.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8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435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Row Reduction on Excel</vt:lpstr>
      <vt:lpstr>Outline</vt:lpstr>
      <vt:lpstr>First Reason for Using Excel</vt:lpstr>
      <vt:lpstr>Aside … Why Allow Swapping Columns</vt:lpstr>
      <vt:lpstr>Second Reason for Using Excel</vt:lpstr>
      <vt:lpstr>When I Teach Excel</vt:lpstr>
      <vt:lpstr>Setting up Excel</vt:lpstr>
      <vt:lpstr>Example</vt:lpstr>
      <vt:lpstr>Problem Generator</vt:lpstr>
    </vt:vector>
  </TitlesOfParts>
  <Company>Lycoming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Row Reduction on Excel</dc:title>
  <dc:creator>MICHAEL SMITH</dc:creator>
  <cp:lastModifiedBy>MICHAEL SMITH</cp:lastModifiedBy>
  <cp:revision>9</cp:revision>
  <dcterms:created xsi:type="dcterms:W3CDTF">2016-01-06T23:13:52Z</dcterms:created>
  <dcterms:modified xsi:type="dcterms:W3CDTF">2016-04-28T15:11:44Z</dcterms:modified>
</cp:coreProperties>
</file>