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342" r:id="rId2"/>
    <p:sldId id="298" r:id="rId3"/>
    <p:sldId id="300" r:id="rId4"/>
    <p:sldId id="312" r:id="rId5"/>
    <p:sldId id="310" r:id="rId6"/>
    <p:sldId id="259" r:id="rId7"/>
    <p:sldId id="260" r:id="rId8"/>
    <p:sldId id="333" r:id="rId9"/>
    <p:sldId id="338" r:id="rId10"/>
    <p:sldId id="313" r:id="rId11"/>
    <p:sldId id="327" r:id="rId12"/>
    <p:sldId id="326" r:id="rId13"/>
    <p:sldId id="328" r:id="rId14"/>
    <p:sldId id="324" r:id="rId15"/>
    <p:sldId id="329" r:id="rId16"/>
    <p:sldId id="330" r:id="rId17"/>
    <p:sldId id="265" r:id="rId18"/>
    <p:sldId id="267" r:id="rId19"/>
    <p:sldId id="263" r:id="rId20"/>
    <p:sldId id="264" r:id="rId21"/>
    <p:sldId id="269" r:id="rId22"/>
    <p:sldId id="271" r:id="rId23"/>
    <p:sldId id="268" r:id="rId24"/>
    <p:sldId id="272" r:id="rId25"/>
    <p:sldId id="273" r:id="rId26"/>
    <p:sldId id="282" r:id="rId27"/>
    <p:sldId id="279" r:id="rId28"/>
    <p:sldId id="278" r:id="rId29"/>
    <p:sldId id="277" r:id="rId30"/>
    <p:sldId id="276" r:id="rId31"/>
    <p:sldId id="275" r:id="rId32"/>
    <p:sldId id="283" r:id="rId33"/>
    <p:sldId id="344" r:id="rId34"/>
    <p:sldId id="347" r:id="rId35"/>
    <p:sldId id="350" r:id="rId36"/>
    <p:sldId id="368" r:id="rId37"/>
    <p:sldId id="357" r:id="rId38"/>
    <p:sldId id="372" r:id="rId39"/>
    <p:sldId id="369" r:id="rId40"/>
    <p:sldId id="370" r:id="rId41"/>
    <p:sldId id="365" r:id="rId42"/>
    <p:sldId id="375" r:id="rId43"/>
    <p:sldId id="363" r:id="rId44"/>
    <p:sldId id="364" r:id="rId45"/>
    <p:sldId id="358" r:id="rId46"/>
    <p:sldId id="373" r:id="rId47"/>
    <p:sldId id="371" r:id="rId48"/>
    <p:sldId id="359" r:id="rId49"/>
    <p:sldId id="374" r:id="rId50"/>
    <p:sldId id="339" r:id="rId51"/>
    <p:sldId id="396" r:id="rId52"/>
    <p:sldId id="367" r:id="rId53"/>
    <p:sldId id="340"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A50021"/>
    <a:srgbClr val="000F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81983" autoAdjust="0"/>
  </p:normalViewPr>
  <p:slideViewPr>
    <p:cSldViewPr>
      <p:cViewPr varScale="1">
        <p:scale>
          <a:sx n="65" d="100"/>
          <a:sy n="65" d="100"/>
        </p:scale>
        <p:origin x="-1452" y="-96"/>
      </p:cViewPr>
      <p:guideLst>
        <p:guide orient="horz" pos="2160"/>
        <p:guide pos="2880"/>
      </p:guideLst>
    </p:cSldViewPr>
  </p:slideViewPr>
  <p:notesTextViewPr>
    <p:cViewPr>
      <p:scale>
        <a:sx n="1" d="1"/>
        <a:sy n="1" d="1"/>
      </p:scale>
      <p:origin x="0" y="0"/>
    </p:cViewPr>
  </p:notesTextViewPr>
  <p:sorterViewPr>
    <p:cViewPr>
      <p:scale>
        <a:sx n="100" d="100"/>
        <a:sy n="100" d="100"/>
      </p:scale>
      <p:origin x="0" y="196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25EA17-C05F-4766-A1A3-1EDADC9132B2}" type="datetimeFigureOut">
              <a:rPr lang="en-US" smtClean="0"/>
              <a:t>1/20/2015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2EE911-C133-47E3-A234-C215A0E66416}" type="slidenum">
              <a:rPr lang="en-US" smtClean="0"/>
              <a:t>‹#›</a:t>
            </a:fld>
            <a:endParaRPr lang="en-US"/>
          </a:p>
        </p:txBody>
      </p:sp>
    </p:spTree>
    <p:extLst>
      <p:ext uri="{BB962C8B-B14F-4D97-AF65-F5344CB8AC3E}">
        <p14:creationId xmlns:p14="http://schemas.microsoft.com/office/powerpoint/2010/main" val="246959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to start music.  Imagine a world in which pianos</a:t>
            </a:r>
            <a:r>
              <a:rPr lang="en-US" baseline="0" dirty="0" smtClean="0"/>
              <a:t> were the only musical instrument. </a:t>
            </a:r>
          </a:p>
          <a:p>
            <a:r>
              <a:rPr lang="en-US" dirty="0" smtClean="0"/>
              <a:t>Click to start animation.</a:t>
            </a:r>
            <a:r>
              <a:rPr lang="en-US" baseline="0" dirty="0" smtClean="0"/>
              <a:t>  No trumpets.  No flutes.  No saxophones.  No harps.  No cymbals or other percussion.  No </a:t>
            </a:r>
            <a:r>
              <a:rPr lang="en-US" baseline="0" dirty="0" err="1" smtClean="0"/>
              <a:t>french</a:t>
            </a:r>
            <a:r>
              <a:rPr lang="en-US" baseline="0" dirty="0" smtClean="0"/>
              <a:t> horns.  No clarinets.  No drums.  And no violins, violas or other stringed instruments.</a:t>
            </a:r>
          </a:p>
          <a:p>
            <a:r>
              <a:rPr lang="en-US" baseline="0" dirty="0" smtClean="0"/>
              <a:t>While pianos are pretty versatile, there are a lot of other instruments that are pretty cool.</a:t>
            </a:r>
          </a:p>
          <a:p>
            <a:r>
              <a:rPr lang="en-US" baseline="0" dirty="0" smtClean="0"/>
              <a:t>That would be a pretty bland musical world.</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2</a:t>
            </a:fld>
            <a:endParaRPr lang="en-US"/>
          </a:p>
        </p:txBody>
      </p:sp>
    </p:spTree>
    <p:extLst>
      <p:ext uri="{BB962C8B-B14F-4D97-AF65-F5344CB8AC3E}">
        <p14:creationId xmlns:p14="http://schemas.microsoft.com/office/powerpoint/2010/main" val="1078818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Volume</a:t>
            </a:r>
            <a:r>
              <a:rPr lang="en-US" baseline="0" dirty="0" smtClean="0"/>
              <a:t> back up.</a:t>
            </a:r>
          </a:p>
          <a:p>
            <a:r>
              <a:rPr lang="en-US" baseline="0" dirty="0" smtClean="0"/>
              <a:t>So traffic at busy intersections can be pretty complicated and really slow everyone down, as we see in one view from atop the Arc de </a:t>
            </a:r>
            <a:r>
              <a:rPr lang="en-US" baseline="0" dirty="0" err="1" smtClean="0"/>
              <a:t>Triomphe</a:t>
            </a:r>
            <a:r>
              <a:rPr lang="en-US" baseline="0" dirty="0" smtClean="0"/>
              <a:t> in Paris.</a:t>
            </a:r>
          </a:p>
          <a:p>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18</a:t>
            </a:fld>
            <a:endParaRPr lang="en-US"/>
          </a:p>
        </p:txBody>
      </p:sp>
    </p:spTree>
    <p:extLst>
      <p:ext uri="{BB962C8B-B14F-4D97-AF65-F5344CB8AC3E}">
        <p14:creationId xmlns:p14="http://schemas.microsoft.com/office/powerpoint/2010/main" val="2467190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19</a:t>
            </a:fld>
            <a:endParaRPr lang="en-US"/>
          </a:p>
        </p:txBody>
      </p:sp>
    </p:spTree>
    <p:extLst>
      <p:ext uri="{BB962C8B-B14F-4D97-AF65-F5344CB8AC3E}">
        <p14:creationId xmlns:p14="http://schemas.microsoft.com/office/powerpoint/2010/main" val="3592144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in Rome, near the coliseum,</a:t>
            </a:r>
            <a:r>
              <a:rPr lang="en-US" baseline="0" dirty="0" smtClean="0"/>
              <a:t> we see that t</a:t>
            </a:r>
            <a:r>
              <a:rPr lang="en-US" dirty="0" smtClean="0"/>
              <a:t>raffic flow is quite an complicated (and</a:t>
            </a:r>
            <a:r>
              <a:rPr lang="en-US" baseline="0" dirty="0" smtClean="0"/>
              <a:t> entertaining) </a:t>
            </a:r>
            <a:r>
              <a:rPr lang="en-US" dirty="0" smtClean="0"/>
              <a:t>issue.  </a:t>
            </a:r>
          </a:p>
          <a:p>
            <a:r>
              <a:rPr lang="en-US" dirty="0" smtClean="0"/>
              <a:t>It turns</a:t>
            </a:r>
            <a:r>
              <a:rPr lang="en-US" baseline="0" dirty="0" smtClean="0"/>
              <a:t> out that there are some mathematical ideas and theories underlying traffic flow.</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20</a:t>
            </a:fld>
            <a:endParaRPr lang="en-US"/>
          </a:p>
        </p:txBody>
      </p:sp>
    </p:spTree>
    <p:extLst>
      <p:ext uri="{BB962C8B-B14F-4D97-AF65-F5344CB8AC3E}">
        <p14:creationId xmlns:p14="http://schemas.microsoft.com/office/powerpoint/2010/main" val="2022780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the intersection shown here is</a:t>
            </a:r>
            <a:r>
              <a:rPr lang="en-US" baseline="0" dirty="0" smtClean="0"/>
              <a:t> not quite as interesting, it’s certainly easier to start with a simpler situation.</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21</a:t>
            </a:fld>
            <a:endParaRPr lang="en-US"/>
          </a:p>
        </p:txBody>
      </p:sp>
    </p:spTree>
    <p:extLst>
      <p:ext uri="{BB962C8B-B14F-4D97-AF65-F5344CB8AC3E}">
        <p14:creationId xmlns:p14="http://schemas.microsoft.com/office/powerpoint/2010/main" val="16536679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We’re interested in the six entrances or</a:t>
            </a:r>
            <a:r>
              <a:rPr lang="en-US" baseline="0" dirty="0" smtClean="0"/>
              <a:t> exits shown. </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22</a:t>
            </a:fld>
            <a:endParaRPr lang="en-US"/>
          </a:p>
        </p:txBody>
      </p:sp>
    </p:spTree>
    <p:extLst>
      <p:ext uri="{BB962C8B-B14F-4D97-AF65-F5344CB8AC3E}">
        <p14:creationId xmlns:p14="http://schemas.microsoft.com/office/powerpoint/2010/main" val="2392405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We’ll label those A through F.</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23</a:t>
            </a:fld>
            <a:endParaRPr lang="en-US"/>
          </a:p>
        </p:txBody>
      </p:sp>
    </p:spTree>
    <p:extLst>
      <p:ext uri="{BB962C8B-B14F-4D97-AF65-F5344CB8AC3E}">
        <p14:creationId xmlns:p14="http://schemas.microsoft.com/office/powerpoint/2010/main" val="4077464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Suppose that we had</a:t>
            </a:r>
            <a:r>
              <a:rPr lang="en-US" baseline="0" dirty="0" smtClean="0"/>
              <a:t> the following flow in and out of this intersection (perhaps these numbers are cars per minute).</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24</a:t>
            </a:fld>
            <a:endParaRPr lang="en-US"/>
          </a:p>
        </p:txBody>
      </p:sp>
    </p:spTree>
    <p:extLst>
      <p:ext uri="{BB962C8B-B14F-4D97-AF65-F5344CB8AC3E}">
        <p14:creationId xmlns:p14="http://schemas.microsoft.com/office/powerpoint/2010/main" val="891340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t>
            </a:r>
            <a:r>
              <a:rPr lang="en-US" baseline="0" dirty="0" smtClean="0"/>
              <a:t>might be interested in what the traffic flows in each of the six regions of this roundabout.</a:t>
            </a:r>
          </a:p>
          <a:p>
            <a:r>
              <a:rPr lang="en-US" baseline="0" dirty="0" smtClean="0"/>
              <a:t>We can label each of these unknown values x_1, x_2, and so on.</a:t>
            </a:r>
          </a:p>
          <a:p>
            <a:r>
              <a:rPr lang="en-US" baseline="0" dirty="0" smtClean="0"/>
              <a:t>To figure out what each of these values, we can first write down simple expressions involving the various known and unknown values. </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25</a:t>
            </a:fld>
            <a:endParaRPr lang="en-US"/>
          </a:p>
        </p:txBody>
      </p:sp>
    </p:spTree>
    <p:extLst>
      <p:ext uri="{BB962C8B-B14F-4D97-AF65-F5344CB8AC3E}">
        <p14:creationId xmlns:p14="http://schemas.microsoft.com/office/powerpoint/2010/main" val="1231151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point A, there are 60 plus whatever</a:t>
            </a:r>
            <a:r>
              <a:rPr lang="en-US" baseline="0" dirty="0" smtClean="0"/>
              <a:t> x_6 is going into the location at point A and x_1 exiting that point, which leads to the first equation, which is simply a relationship between one known and two unknown values.</a:t>
            </a:r>
          </a:p>
          <a:p>
            <a:r>
              <a:rPr lang="en-US" baseline="0" dirty="0" smtClean="0"/>
              <a:t>We can do the same thing at points B through F.</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26</a:t>
            </a:fld>
            <a:endParaRPr lang="en-US"/>
          </a:p>
        </p:txBody>
      </p:sp>
    </p:spTree>
    <p:extLst>
      <p:ext uri="{BB962C8B-B14F-4D97-AF65-F5344CB8AC3E}">
        <p14:creationId xmlns:p14="http://schemas.microsoft.com/office/powerpoint/2010/main" val="1270126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rewrite these equations</a:t>
            </a:r>
            <a:r>
              <a:rPr lang="en-US" baseline="0" dirty="0" smtClean="0"/>
              <a:t> with all unknown values on the left hand side.</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32</a:t>
            </a:fld>
            <a:endParaRPr lang="en-US"/>
          </a:p>
        </p:txBody>
      </p:sp>
    </p:spTree>
    <p:extLst>
      <p:ext uri="{BB962C8B-B14F-4D97-AF65-F5344CB8AC3E}">
        <p14:creationId xmlns:p14="http://schemas.microsoft.com/office/powerpoint/2010/main" val="463564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Turn</a:t>
            </a:r>
            <a:r>
              <a:rPr lang="en-US" baseline="0" dirty="0" smtClean="0"/>
              <a:t> volume up a bit.</a:t>
            </a:r>
          </a:p>
          <a:p>
            <a:r>
              <a:rPr lang="en-US" baseline="0" dirty="0" smtClean="0"/>
              <a:t>Music starts on its own.</a:t>
            </a:r>
          </a:p>
          <a:p>
            <a:r>
              <a:rPr lang="en-US" baseline="0" dirty="0" smtClean="0"/>
              <a:t>Click to start animation.</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3</a:t>
            </a:fld>
            <a:endParaRPr lang="en-US"/>
          </a:p>
        </p:txBody>
      </p:sp>
    </p:spTree>
    <p:extLst>
      <p:ext uri="{BB962C8B-B14F-4D97-AF65-F5344CB8AC3E}">
        <p14:creationId xmlns:p14="http://schemas.microsoft.com/office/powerpoint/2010/main" val="16664636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write this in a more organized</a:t>
            </a:r>
            <a:r>
              <a:rPr lang="en-US" baseline="0" dirty="0" smtClean="0"/>
              <a:t> way.</a:t>
            </a:r>
          </a:p>
          <a:p>
            <a:r>
              <a:rPr lang="en-US" baseline="0" dirty="0" smtClean="0"/>
              <a:t>(Click to animate.)</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33</a:t>
            </a:fld>
            <a:endParaRPr lang="en-US"/>
          </a:p>
        </p:txBody>
      </p:sp>
    </p:spTree>
    <p:extLst>
      <p:ext uri="{BB962C8B-B14F-4D97-AF65-F5344CB8AC3E}">
        <p14:creationId xmlns:p14="http://schemas.microsoft.com/office/powerpoint/2010/main" val="3488057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matrix representation of these equations is given.</a:t>
            </a:r>
          </a:p>
          <a:p>
            <a:r>
              <a:rPr lang="en-US" dirty="0" smtClean="0"/>
              <a:t>It turns out that matrices are a simple but</a:t>
            </a:r>
            <a:r>
              <a:rPr lang="en-US" baseline="0" dirty="0" smtClean="0"/>
              <a:t> very powerful tool in linear algebra.</a:t>
            </a:r>
          </a:p>
          <a:p>
            <a:r>
              <a:rPr lang="en-US" dirty="0" smtClean="0"/>
              <a:t>We won’t go</a:t>
            </a:r>
            <a:r>
              <a:rPr lang="en-US" baseline="0" dirty="0" smtClean="0"/>
              <a:t> any further with matrices in today’s presentation, but when you take linear algebra, you’ll discover some very powerful uses of matrices.  For today, we’ll simply note that the pattern of the matrix with 1’s and 0’s is expected, due to the traffic flow problem it came from, and that pattern is often useful to us in solving for the unknown values.</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34</a:t>
            </a:fld>
            <a:endParaRPr lang="en-US"/>
          </a:p>
        </p:txBody>
      </p:sp>
    </p:spTree>
    <p:extLst>
      <p:ext uri="{BB962C8B-B14F-4D97-AF65-F5344CB8AC3E}">
        <p14:creationId xmlns:p14="http://schemas.microsoft.com/office/powerpoint/2010/main" val="118742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are a number of interesting and important questions that arise in trying to understand and solve this problem.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Again,</a:t>
            </a:r>
            <a:r>
              <a:rPr lang="en-US" baseline="0" dirty="0" smtClean="0"/>
              <a:t> with today’s discussion being a short, introductory discussion, we won’t try to answer them right now.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you might think about them as we move along.</a:t>
            </a:r>
            <a:endParaRPr lang="en-US" dirty="0" smtClean="0"/>
          </a:p>
          <a:p>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35</a:t>
            </a:fld>
            <a:endParaRPr lang="en-US"/>
          </a:p>
        </p:txBody>
      </p:sp>
    </p:spTree>
    <p:extLst>
      <p:ext uri="{BB962C8B-B14F-4D97-AF65-F5344CB8AC3E}">
        <p14:creationId xmlns:p14="http://schemas.microsoft.com/office/powerpoint/2010/main" val="997482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36</a:t>
            </a:fld>
            <a:endParaRPr lang="en-US"/>
          </a:p>
        </p:txBody>
      </p:sp>
    </p:spTree>
    <p:extLst>
      <p:ext uri="{BB962C8B-B14F-4D97-AF65-F5344CB8AC3E}">
        <p14:creationId xmlns:p14="http://schemas.microsoft.com/office/powerpoint/2010/main" val="3733835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37</a:t>
            </a:fld>
            <a:endParaRPr lang="en-US"/>
          </a:p>
        </p:txBody>
      </p:sp>
    </p:spTree>
    <p:extLst>
      <p:ext uri="{BB962C8B-B14F-4D97-AF65-F5344CB8AC3E}">
        <p14:creationId xmlns:p14="http://schemas.microsoft.com/office/powerpoint/2010/main" val="3872122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question.)</a:t>
            </a:r>
          </a:p>
          <a:p>
            <a:r>
              <a:rPr lang="en-US" baseline="0" dirty="0" smtClean="0"/>
              <a:t>Earlier we already point out that often the pattern or structure of a matrix is very useful to us in understanding the problem and finding its solution.</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38</a:t>
            </a:fld>
            <a:endParaRPr lang="en-US"/>
          </a:p>
        </p:txBody>
      </p:sp>
    </p:spTree>
    <p:extLst>
      <p:ext uri="{BB962C8B-B14F-4D97-AF65-F5344CB8AC3E}">
        <p14:creationId xmlns:p14="http://schemas.microsoft.com/office/powerpoint/2010/main" val="1027608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question.)</a:t>
            </a:r>
          </a:p>
          <a:p>
            <a:r>
              <a:rPr lang="en-US" dirty="0" smtClean="0"/>
              <a:t>You might realize</a:t>
            </a:r>
            <a:r>
              <a:rPr lang="en-US" baseline="0" dirty="0" smtClean="0"/>
              <a:t> that we can’t have negative values for the unknown values  x_1, x_2, and so on.</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39</a:t>
            </a:fld>
            <a:endParaRPr lang="en-US"/>
          </a:p>
        </p:txBody>
      </p:sp>
    </p:spTree>
    <p:extLst>
      <p:ext uri="{BB962C8B-B14F-4D97-AF65-F5344CB8AC3E}">
        <p14:creationId xmlns:p14="http://schemas.microsoft.com/office/powerpoint/2010/main" val="3044844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both questions.)</a:t>
            </a:r>
          </a:p>
          <a:p>
            <a:r>
              <a:rPr lang="en-US" dirty="0" smtClean="0"/>
              <a:t>Or</a:t>
            </a:r>
            <a:r>
              <a:rPr lang="en-US" baseline="0" dirty="0" smtClean="0"/>
              <a:t> is the relationship between different solutions more flexible than this?</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42</a:t>
            </a:fld>
            <a:endParaRPr lang="en-US"/>
          </a:p>
        </p:txBody>
      </p:sp>
    </p:spTree>
    <p:extLst>
      <p:ext uri="{BB962C8B-B14F-4D97-AF65-F5344CB8AC3E}">
        <p14:creationId xmlns:p14="http://schemas.microsoft.com/office/powerpoint/2010/main" val="28269314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question.)</a:t>
            </a:r>
          </a:p>
          <a:p>
            <a:r>
              <a:rPr lang="en-US" baseline="0" dirty="0" smtClean="0"/>
              <a:t>You would probably guess that the answer is yes, and you would be right.</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43</a:t>
            </a:fld>
            <a:endParaRPr lang="en-US"/>
          </a:p>
        </p:txBody>
      </p:sp>
    </p:spTree>
    <p:extLst>
      <p:ext uri="{BB962C8B-B14F-4D97-AF65-F5344CB8AC3E}">
        <p14:creationId xmlns:p14="http://schemas.microsoft.com/office/powerpoint/2010/main" val="1733398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question.)</a:t>
            </a:r>
          </a:p>
          <a:p>
            <a:r>
              <a:rPr lang="en-US" dirty="0" smtClean="0"/>
              <a:t>It</a:t>
            </a:r>
            <a:r>
              <a:rPr lang="en-US" baseline="0" dirty="0" smtClean="0"/>
              <a:t> turns out that this is pretty easy to answer for this simple traffic flow question.</a:t>
            </a:r>
          </a:p>
          <a:p>
            <a:r>
              <a:rPr lang="en-US" baseline="0" dirty="0" smtClean="0"/>
              <a:t>But the theory that we can develop, particularly if we look at the matrix representation of this problem, is very powerful and applicable to lots of other problems in which Linear Algebra is used.</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44</a:t>
            </a:fld>
            <a:endParaRPr lang="en-US"/>
          </a:p>
        </p:txBody>
      </p:sp>
    </p:spTree>
    <p:extLst>
      <p:ext uri="{BB962C8B-B14F-4D97-AF65-F5344CB8AC3E}">
        <p14:creationId xmlns:p14="http://schemas.microsoft.com/office/powerpoint/2010/main" val="3572543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Turn volume</a:t>
            </a:r>
            <a:r>
              <a:rPr lang="en-US" baseline="0" dirty="0" smtClean="0"/>
              <a:t> down quite a bit.</a:t>
            </a:r>
          </a:p>
          <a:p>
            <a:r>
              <a:rPr lang="en-US" baseline="0" dirty="0" smtClean="0"/>
              <a:t>Calculus is very useful, and to a lot of mathematicians, it’s pretty cool.</a:t>
            </a:r>
          </a:p>
          <a:p>
            <a:r>
              <a:rPr lang="en-US" baseline="0" dirty="0" smtClean="0"/>
              <a:t>But just as there is so much more to music than pianos, there is so much more to mathematics than Calculus.</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4</a:t>
            </a:fld>
            <a:endParaRPr lang="en-US"/>
          </a:p>
        </p:txBody>
      </p:sp>
    </p:spTree>
    <p:extLst>
      <p:ext uri="{BB962C8B-B14F-4D97-AF65-F5344CB8AC3E}">
        <p14:creationId xmlns:p14="http://schemas.microsoft.com/office/powerpoint/2010/main" val="3829944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questions.)</a:t>
            </a:r>
          </a:p>
          <a:p>
            <a:r>
              <a:rPr lang="en-US" baseline="0" dirty="0" smtClean="0"/>
              <a:t>It turns out that patterns and structure that we observe in problems is quite useful. </a:t>
            </a:r>
          </a:p>
          <a:p>
            <a:r>
              <a:rPr lang="en-US" baseline="0" dirty="0" smtClean="0"/>
              <a:t>These patterns also are part of what mathematics such a beautiful endeavor.</a:t>
            </a:r>
          </a:p>
          <a:p>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47</a:t>
            </a:fld>
            <a:endParaRPr lang="en-US"/>
          </a:p>
        </p:txBody>
      </p:sp>
    </p:spTree>
    <p:extLst>
      <p:ext uri="{BB962C8B-B14F-4D97-AF65-F5344CB8AC3E}">
        <p14:creationId xmlns:p14="http://schemas.microsoft.com/office/powerpoint/2010/main" val="1831573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questions.)</a:t>
            </a:r>
          </a:p>
          <a:p>
            <a:r>
              <a:rPr lang="en-US" dirty="0" smtClean="0"/>
              <a:t>Much</a:t>
            </a:r>
            <a:r>
              <a:rPr lang="en-US" baseline="0" dirty="0" smtClean="0"/>
              <a:t> of the time in mathematics, we are interested in a particular problem, and in attempting to understand and solve that problem we develop some mathematical ideas and tools that we can use for this particular problem as well as for many other problems that arise in mathematics and science in general.</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48</a:t>
            </a:fld>
            <a:endParaRPr lang="en-US"/>
          </a:p>
        </p:txBody>
      </p:sp>
    </p:spTree>
    <p:extLst>
      <p:ext uri="{BB962C8B-B14F-4D97-AF65-F5344CB8AC3E}">
        <p14:creationId xmlns:p14="http://schemas.microsoft.com/office/powerpoint/2010/main" val="31741294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questions.)</a:t>
            </a:r>
          </a:p>
          <a:p>
            <a:r>
              <a:rPr lang="en-US" dirty="0" smtClean="0"/>
              <a:t>Of</a:t>
            </a:r>
            <a:r>
              <a:rPr lang="en-US" baseline="0" dirty="0" smtClean="0"/>
              <a:t> course ultimately one of the main reasons we do mathematics is to solve the problems in which the mathematics arises. </a:t>
            </a:r>
          </a:p>
          <a:p>
            <a:r>
              <a:rPr lang="en-US" baseline="0" dirty="0" smtClean="0"/>
              <a:t>In this case, we want to better understand the traffic flow at this intersection.</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49</a:t>
            </a:fld>
            <a:endParaRPr lang="en-US"/>
          </a:p>
        </p:txBody>
      </p:sp>
    </p:spTree>
    <p:extLst>
      <p:ext uri="{BB962C8B-B14F-4D97-AF65-F5344CB8AC3E}">
        <p14:creationId xmlns:p14="http://schemas.microsoft.com/office/powerpoint/2010/main" val="2786514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need to click to start!!   </a:t>
            </a:r>
          </a:p>
          <a:p>
            <a:r>
              <a:rPr lang="en-US" dirty="0" smtClean="0"/>
              <a:t>Quickly</a:t>
            </a:r>
            <a:r>
              <a:rPr lang="en-US" baseline="0" dirty="0" smtClean="0"/>
              <a:t> b</a:t>
            </a:r>
            <a:r>
              <a:rPr lang="en-US" dirty="0" smtClean="0"/>
              <a:t>ring volume back up as words appear.</a:t>
            </a:r>
          </a:p>
          <a:p>
            <a:r>
              <a:rPr lang="en-US" dirty="0" smtClean="0"/>
              <a:t>Drop</a:t>
            </a:r>
            <a:r>
              <a:rPr lang="en-US" baseline="0" dirty="0" smtClean="0"/>
              <a:t> volume again before next slide.</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5</a:t>
            </a:fld>
            <a:endParaRPr lang="en-US"/>
          </a:p>
        </p:txBody>
      </p:sp>
    </p:spTree>
    <p:extLst>
      <p:ext uri="{BB962C8B-B14F-4D97-AF65-F5344CB8AC3E}">
        <p14:creationId xmlns:p14="http://schemas.microsoft.com/office/powerpoint/2010/main" val="3278991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every year various organizations rank all sorts of careers.</a:t>
            </a:r>
          </a:p>
          <a:p>
            <a:r>
              <a:rPr lang="en-US" dirty="0" smtClean="0"/>
              <a:t>Have you ever wondered what the best careers are?</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6</a:t>
            </a:fld>
            <a:endParaRPr lang="en-US"/>
          </a:p>
        </p:txBody>
      </p:sp>
    </p:spTree>
    <p:extLst>
      <p:ext uri="{BB962C8B-B14F-4D97-AF65-F5344CB8AC3E}">
        <p14:creationId xmlns:p14="http://schemas.microsoft.com/office/powerpoint/2010/main" val="3386537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Mathematician.</a:t>
            </a:r>
            <a:r>
              <a:rPr lang="en-US" baseline="0" dirty="0" smtClean="0"/>
              <a:t>  So what is it that makes being a mathematician so cool and rewarding?</a:t>
            </a:r>
          </a:p>
          <a:p>
            <a:r>
              <a:rPr lang="en-US" dirty="0" smtClean="0"/>
              <a:t>What do mathematicians know that the everyone else does not?</a:t>
            </a:r>
          </a:p>
          <a:p>
            <a:r>
              <a:rPr lang="en-US" dirty="0" smtClean="0"/>
              <a:t>Do they just really love to do Calculus?</a:t>
            </a:r>
          </a:p>
          <a:p>
            <a:r>
              <a:rPr lang="en-US" b="1" dirty="0" smtClean="0">
                <a:solidFill>
                  <a:srgbClr val="002060"/>
                </a:solidFill>
              </a:rPr>
              <a:t>Some mathematicians do, but most work</a:t>
            </a:r>
            <a:r>
              <a:rPr lang="en-US" b="1" baseline="0" dirty="0" smtClean="0">
                <a:solidFill>
                  <a:srgbClr val="002060"/>
                </a:solidFill>
              </a:rPr>
              <a:t> i</a:t>
            </a:r>
            <a:r>
              <a:rPr lang="en-US" b="1" dirty="0" smtClean="0">
                <a:solidFill>
                  <a:srgbClr val="002060"/>
                </a:solidFill>
              </a:rPr>
              <a:t>n other areas of mathematics.</a:t>
            </a:r>
          </a:p>
          <a:p>
            <a:r>
              <a:rPr lang="en-US" dirty="0" smtClean="0"/>
              <a:t>Is there more to mathematics than Calculus?</a:t>
            </a:r>
          </a:p>
          <a:p>
            <a:r>
              <a:rPr lang="en-US" b="1" dirty="0" smtClean="0">
                <a:solidFill>
                  <a:srgbClr val="002060"/>
                </a:solidFill>
              </a:rPr>
              <a:t>There are dozens of other very interesting  and extremely useful areas of mathematics. </a:t>
            </a:r>
          </a:p>
          <a:p>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7</a:t>
            </a:fld>
            <a:endParaRPr lang="en-US"/>
          </a:p>
        </p:txBody>
      </p:sp>
    </p:spTree>
    <p:extLst>
      <p:ext uri="{BB962C8B-B14F-4D97-AF65-F5344CB8AC3E}">
        <p14:creationId xmlns:p14="http://schemas.microsoft.com/office/powerpoint/2010/main" val="6479386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there are dozens, perhaps</a:t>
            </a:r>
            <a:r>
              <a:rPr lang="en-US" baseline="0" dirty="0" smtClean="0"/>
              <a:t> hundreds, of different areas of mathematics beyond Calculus.</a:t>
            </a:r>
          </a:p>
          <a:p>
            <a:r>
              <a:rPr lang="en-US" baseline="0" dirty="0" smtClean="0"/>
              <a:t>(Wait for linear algebra.)</a:t>
            </a:r>
          </a:p>
          <a:p>
            <a:r>
              <a:rPr lang="en-US" baseline="0" dirty="0" smtClean="0"/>
              <a:t>Today we’ll talk for a few minutes about an area of Linear Algebra.  We’ll talk about it since it is often the first course students take in college beyond Calculus, and since it is a really beautiful and useful areas of mathematics.</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8</a:t>
            </a:fld>
            <a:endParaRPr lang="en-US"/>
          </a:p>
        </p:txBody>
      </p:sp>
    </p:spTree>
    <p:extLst>
      <p:ext uri="{BB962C8B-B14F-4D97-AF65-F5344CB8AC3E}">
        <p14:creationId xmlns:p14="http://schemas.microsoft.com/office/powerpoint/2010/main" val="3601921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Obviously we can’t go into too much depth</a:t>
            </a:r>
            <a:r>
              <a:rPr lang="en-US" baseline="0" dirty="0" smtClean="0"/>
              <a:t> about what Linear Algebra is in just these few minutes that we have together today.  So let’s start with a few of the applications of Linear Algebra.</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9</a:t>
            </a:fld>
            <a:endParaRPr lang="en-US"/>
          </a:p>
        </p:txBody>
      </p:sp>
    </p:spTree>
    <p:extLst>
      <p:ext uri="{BB962C8B-B14F-4D97-AF65-F5344CB8AC3E}">
        <p14:creationId xmlns:p14="http://schemas.microsoft.com/office/powerpoint/2010/main" val="335794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Volume back up.</a:t>
            </a:r>
            <a:endParaRPr lang="en-US" dirty="0"/>
          </a:p>
        </p:txBody>
      </p:sp>
      <p:sp>
        <p:nvSpPr>
          <p:cNvPr id="4" name="Slide Number Placeholder 3"/>
          <p:cNvSpPr>
            <a:spLocks noGrp="1"/>
          </p:cNvSpPr>
          <p:nvPr>
            <p:ph type="sldNum" sz="quarter" idx="10"/>
          </p:nvPr>
        </p:nvSpPr>
        <p:spPr/>
        <p:txBody>
          <a:bodyPr/>
          <a:lstStyle/>
          <a:p>
            <a:fld id="{DB2EE911-C133-47E3-A234-C215A0E66416}" type="slidenum">
              <a:rPr lang="en-US" smtClean="0"/>
              <a:t>17</a:t>
            </a:fld>
            <a:endParaRPr lang="en-US"/>
          </a:p>
        </p:txBody>
      </p:sp>
    </p:spTree>
    <p:extLst>
      <p:ext uri="{BB962C8B-B14F-4D97-AF65-F5344CB8AC3E}">
        <p14:creationId xmlns:p14="http://schemas.microsoft.com/office/powerpoint/2010/main" val="1273288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6B9601-997B-4C40-A8D6-131324DAE057}" type="datetimeFigureOut">
              <a:rPr lang="en-US" smtClean="0"/>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069A8-BBD8-42A9-B458-EB3475C97B34}" type="slidenum">
              <a:rPr lang="en-US" smtClean="0"/>
              <a:t>‹#›</a:t>
            </a:fld>
            <a:endParaRPr lang="en-US"/>
          </a:p>
        </p:txBody>
      </p:sp>
    </p:spTree>
    <p:extLst>
      <p:ext uri="{BB962C8B-B14F-4D97-AF65-F5344CB8AC3E}">
        <p14:creationId xmlns:p14="http://schemas.microsoft.com/office/powerpoint/2010/main" val="2108510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6B9601-997B-4C40-A8D6-131324DAE057}" type="datetimeFigureOut">
              <a:rPr lang="en-US" smtClean="0"/>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069A8-BBD8-42A9-B458-EB3475C97B34}" type="slidenum">
              <a:rPr lang="en-US" smtClean="0"/>
              <a:t>‹#›</a:t>
            </a:fld>
            <a:endParaRPr lang="en-US"/>
          </a:p>
        </p:txBody>
      </p:sp>
    </p:spTree>
    <p:extLst>
      <p:ext uri="{BB962C8B-B14F-4D97-AF65-F5344CB8AC3E}">
        <p14:creationId xmlns:p14="http://schemas.microsoft.com/office/powerpoint/2010/main" val="919263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6B9601-997B-4C40-A8D6-131324DAE057}" type="datetimeFigureOut">
              <a:rPr lang="en-US" smtClean="0"/>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069A8-BBD8-42A9-B458-EB3475C97B34}" type="slidenum">
              <a:rPr lang="en-US" smtClean="0"/>
              <a:t>‹#›</a:t>
            </a:fld>
            <a:endParaRPr lang="en-US"/>
          </a:p>
        </p:txBody>
      </p:sp>
    </p:spTree>
    <p:extLst>
      <p:ext uri="{BB962C8B-B14F-4D97-AF65-F5344CB8AC3E}">
        <p14:creationId xmlns:p14="http://schemas.microsoft.com/office/powerpoint/2010/main" val="24013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6B9601-997B-4C40-A8D6-131324DAE057}" type="datetimeFigureOut">
              <a:rPr lang="en-US" smtClean="0"/>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069A8-BBD8-42A9-B458-EB3475C97B34}" type="slidenum">
              <a:rPr lang="en-US" smtClean="0"/>
              <a:t>‹#›</a:t>
            </a:fld>
            <a:endParaRPr lang="en-US"/>
          </a:p>
        </p:txBody>
      </p:sp>
    </p:spTree>
    <p:extLst>
      <p:ext uri="{BB962C8B-B14F-4D97-AF65-F5344CB8AC3E}">
        <p14:creationId xmlns:p14="http://schemas.microsoft.com/office/powerpoint/2010/main" val="2946193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6B9601-997B-4C40-A8D6-131324DAE057}" type="datetimeFigureOut">
              <a:rPr lang="en-US" smtClean="0"/>
              <a:t>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7069A8-BBD8-42A9-B458-EB3475C97B34}" type="slidenum">
              <a:rPr lang="en-US" smtClean="0"/>
              <a:t>‹#›</a:t>
            </a:fld>
            <a:endParaRPr lang="en-US"/>
          </a:p>
        </p:txBody>
      </p:sp>
    </p:spTree>
    <p:extLst>
      <p:ext uri="{BB962C8B-B14F-4D97-AF65-F5344CB8AC3E}">
        <p14:creationId xmlns:p14="http://schemas.microsoft.com/office/powerpoint/2010/main" val="28159953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6B9601-997B-4C40-A8D6-131324DAE057}" type="datetimeFigureOut">
              <a:rPr lang="en-US" smtClean="0"/>
              <a:t>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7069A8-BBD8-42A9-B458-EB3475C97B34}" type="slidenum">
              <a:rPr lang="en-US" smtClean="0"/>
              <a:t>‹#›</a:t>
            </a:fld>
            <a:endParaRPr lang="en-US"/>
          </a:p>
        </p:txBody>
      </p:sp>
    </p:spTree>
    <p:extLst>
      <p:ext uri="{BB962C8B-B14F-4D97-AF65-F5344CB8AC3E}">
        <p14:creationId xmlns:p14="http://schemas.microsoft.com/office/powerpoint/2010/main" val="284129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6B9601-997B-4C40-A8D6-131324DAE057}" type="datetimeFigureOut">
              <a:rPr lang="en-US" smtClean="0"/>
              <a:t>1/20/2015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7069A8-BBD8-42A9-B458-EB3475C97B34}" type="slidenum">
              <a:rPr lang="en-US" smtClean="0"/>
              <a:t>‹#›</a:t>
            </a:fld>
            <a:endParaRPr lang="en-US"/>
          </a:p>
        </p:txBody>
      </p:sp>
    </p:spTree>
    <p:extLst>
      <p:ext uri="{BB962C8B-B14F-4D97-AF65-F5344CB8AC3E}">
        <p14:creationId xmlns:p14="http://schemas.microsoft.com/office/powerpoint/2010/main" val="3485657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6B9601-997B-4C40-A8D6-131324DAE057}" type="datetimeFigureOut">
              <a:rPr lang="en-US" smtClean="0"/>
              <a:t>1/20/2015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7069A8-BBD8-42A9-B458-EB3475C97B34}" type="slidenum">
              <a:rPr lang="en-US" smtClean="0"/>
              <a:t>‹#›</a:t>
            </a:fld>
            <a:endParaRPr lang="en-US"/>
          </a:p>
        </p:txBody>
      </p:sp>
    </p:spTree>
    <p:extLst>
      <p:ext uri="{BB962C8B-B14F-4D97-AF65-F5344CB8AC3E}">
        <p14:creationId xmlns:p14="http://schemas.microsoft.com/office/powerpoint/2010/main" val="557447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6B9601-997B-4C40-A8D6-131324DAE057}" type="datetimeFigureOut">
              <a:rPr lang="en-US" smtClean="0"/>
              <a:t>1/20/2015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7069A8-BBD8-42A9-B458-EB3475C97B34}" type="slidenum">
              <a:rPr lang="en-US" smtClean="0"/>
              <a:t>‹#›</a:t>
            </a:fld>
            <a:endParaRPr lang="en-US"/>
          </a:p>
        </p:txBody>
      </p:sp>
    </p:spTree>
    <p:extLst>
      <p:ext uri="{BB962C8B-B14F-4D97-AF65-F5344CB8AC3E}">
        <p14:creationId xmlns:p14="http://schemas.microsoft.com/office/powerpoint/2010/main" val="2828790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6B9601-997B-4C40-A8D6-131324DAE057}" type="datetimeFigureOut">
              <a:rPr lang="en-US" smtClean="0"/>
              <a:t>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7069A8-BBD8-42A9-B458-EB3475C97B34}" type="slidenum">
              <a:rPr lang="en-US" smtClean="0"/>
              <a:t>‹#›</a:t>
            </a:fld>
            <a:endParaRPr lang="en-US"/>
          </a:p>
        </p:txBody>
      </p:sp>
    </p:spTree>
    <p:extLst>
      <p:ext uri="{BB962C8B-B14F-4D97-AF65-F5344CB8AC3E}">
        <p14:creationId xmlns:p14="http://schemas.microsoft.com/office/powerpoint/2010/main" val="1014097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6B9601-997B-4C40-A8D6-131324DAE057}" type="datetimeFigureOut">
              <a:rPr lang="en-US" smtClean="0"/>
              <a:t>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7069A8-BBD8-42A9-B458-EB3475C97B34}" type="slidenum">
              <a:rPr lang="en-US" smtClean="0"/>
              <a:t>‹#›</a:t>
            </a:fld>
            <a:endParaRPr lang="en-US"/>
          </a:p>
        </p:txBody>
      </p:sp>
    </p:spTree>
    <p:extLst>
      <p:ext uri="{BB962C8B-B14F-4D97-AF65-F5344CB8AC3E}">
        <p14:creationId xmlns:p14="http://schemas.microsoft.com/office/powerpoint/2010/main" val="699744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6B9601-997B-4C40-A8D6-131324DAE057}" type="datetimeFigureOut">
              <a:rPr lang="en-US" smtClean="0"/>
              <a:t>1/20/2015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7069A8-BBD8-42A9-B458-EB3475C97B34}" type="slidenum">
              <a:rPr lang="en-US" smtClean="0"/>
              <a:t>‹#›</a:t>
            </a:fld>
            <a:endParaRPr lang="en-US"/>
          </a:p>
        </p:txBody>
      </p:sp>
    </p:spTree>
    <p:extLst>
      <p:ext uri="{BB962C8B-B14F-4D97-AF65-F5344CB8AC3E}">
        <p14:creationId xmlns:p14="http://schemas.microsoft.com/office/powerpoint/2010/main" val="2733357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3.jpeg"/><Relationship Id="rId12" Type="http://schemas.openxmlformats.org/officeDocument/2006/relationships/image" Target="../media/image8.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jpeg"/><Relationship Id="rId11" Type="http://schemas.openxmlformats.org/officeDocument/2006/relationships/image" Target="../media/image7.jpeg"/><Relationship Id="rId5" Type="http://schemas.openxmlformats.org/officeDocument/2006/relationships/image" Target="../media/image1.jpeg"/><Relationship Id="rId15" Type="http://schemas.openxmlformats.org/officeDocument/2006/relationships/image" Target="../media/image11.png"/><Relationship Id="rId10" Type="http://schemas.openxmlformats.org/officeDocument/2006/relationships/image" Target="../media/image6.jpeg"/><Relationship Id="rId4" Type="http://schemas.openxmlformats.org/officeDocument/2006/relationships/notesSlide" Target="../notesSlides/notesSlide1.xml"/><Relationship Id="rId9" Type="http://schemas.openxmlformats.org/officeDocument/2006/relationships/image" Target="../media/image5.jpe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5.png"/><Relationship Id="rId4"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3.jpeg"/><Relationship Id="rId12" Type="http://schemas.openxmlformats.org/officeDocument/2006/relationships/image" Target="../media/image8.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jpeg"/><Relationship Id="rId11" Type="http://schemas.openxmlformats.org/officeDocument/2006/relationships/image" Target="../media/image7.jpeg"/><Relationship Id="rId5" Type="http://schemas.openxmlformats.org/officeDocument/2006/relationships/image" Target="../media/image1.jpeg"/><Relationship Id="rId15" Type="http://schemas.openxmlformats.org/officeDocument/2006/relationships/image" Target="../media/image12.png"/><Relationship Id="rId10" Type="http://schemas.openxmlformats.org/officeDocument/2006/relationships/image" Target="../media/image6.jpeg"/><Relationship Id="rId4" Type="http://schemas.openxmlformats.org/officeDocument/2006/relationships/notesSlide" Target="../notesSlides/notesSlide2.xml"/><Relationship Id="rId9" Type="http://schemas.openxmlformats.org/officeDocument/2006/relationships/image" Target="../media/image5.jpeg"/><Relationship Id="rId1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An Introduction </a:t>
            </a:r>
            <a:br>
              <a:rPr lang="en-US" dirty="0" smtClean="0"/>
            </a:br>
            <a:r>
              <a:rPr lang="en-US" dirty="0" smtClean="0"/>
              <a:t>to Linear Algebra</a:t>
            </a:r>
            <a:endParaRPr lang="en-US" dirty="0"/>
          </a:p>
        </p:txBody>
      </p:sp>
      <p:sp>
        <p:nvSpPr>
          <p:cNvPr id="3" name="Subtitle 2"/>
          <p:cNvSpPr>
            <a:spLocks noGrp="1"/>
          </p:cNvSpPr>
          <p:nvPr>
            <p:ph type="subTitle" idx="1"/>
          </p:nvPr>
        </p:nvSpPr>
        <p:spPr/>
        <p:txBody>
          <a:bodyPr/>
          <a:lstStyle/>
          <a:p>
            <a:r>
              <a:rPr lang="en-US" dirty="0" smtClean="0"/>
              <a:t>David Strong</a:t>
            </a:r>
          </a:p>
          <a:p>
            <a:r>
              <a:rPr lang="en-US" dirty="0" smtClean="0"/>
              <a:t>Pepperdine University</a:t>
            </a:r>
            <a:endParaRPr lang="en-US" dirty="0"/>
          </a:p>
        </p:txBody>
      </p:sp>
    </p:spTree>
    <p:extLst>
      <p:ext uri="{BB962C8B-B14F-4D97-AF65-F5344CB8AC3E}">
        <p14:creationId xmlns:p14="http://schemas.microsoft.com/office/powerpoint/2010/main" val="32579566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David\Documents\Talks and Conferences\2015\2015 Joint Meetings San Antonio\BrainSca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 y="-64008"/>
            <a:ext cx="9245600" cy="6934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274638"/>
            <a:ext cx="8229600" cy="1143000"/>
          </a:xfrm>
          <a:solidFill>
            <a:schemeClr val="tx1">
              <a:alpha val="25000"/>
            </a:schemeClr>
          </a:solidFill>
        </p:spPr>
        <p:txBody>
          <a:bodyPr/>
          <a:lstStyle/>
          <a:p>
            <a:pPr algn="l"/>
            <a:r>
              <a:rPr lang="en-US" dirty="0" smtClean="0">
                <a:solidFill>
                  <a:schemeClr val="bg1"/>
                </a:solidFill>
              </a:rPr>
              <a:t>Linear Algebra: Medical Imaging</a:t>
            </a:r>
            <a:endParaRPr lang="en-US" dirty="0">
              <a:solidFill>
                <a:schemeClr val="bg1"/>
              </a:solidFill>
            </a:endParaRPr>
          </a:p>
        </p:txBody>
      </p:sp>
    </p:spTree>
    <p:extLst>
      <p:ext uri="{BB962C8B-B14F-4D97-AF65-F5344CB8AC3E}">
        <p14:creationId xmlns:p14="http://schemas.microsoft.com/office/powerpoint/2010/main" val="24129747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David\Documents\Talks and Conferences\2015\2015 Joint Meetings San Antonio\DataFitting.jpg"/>
          <p:cNvPicPr>
            <a:picLocks noChangeAspect="1" noChangeArrowheads="1"/>
          </p:cNvPicPr>
          <p:nvPr/>
        </p:nvPicPr>
        <p:blipFill rotWithShape="1">
          <a:blip r:embed="rId2">
            <a:extLst>
              <a:ext uri="{28A0092B-C50C-407E-A947-70E740481C1C}">
                <a14:useLocalDpi xmlns:a14="http://schemas.microsoft.com/office/drawing/2010/main" val="0"/>
              </a:ext>
            </a:extLst>
          </a:blip>
          <a:srcRect l="11112" r="8056"/>
          <a:stretch/>
        </p:blipFill>
        <p:spPr bwMode="auto">
          <a:xfrm>
            <a:off x="0" y="-228600"/>
            <a:ext cx="9144000" cy="7086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274638"/>
            <a:ext cx="8229600" cy="1143000"/>
          </a:xfrm>
        </p:spPr>
        <p:txBody>
          <a:bodyPr/>
          <a:lstStyle/>
          <a:p>
            <a:pPr algn="l"/>
            <a:r>
              <a:rPr lang="en-US" dirty="0" smtClean="0"/>
              <a:t>Linear Algebra: Data Fitting</a:t>
            </a:r>
            <a:endParaRPr lang="en-US" dirty="0"/>
          </a:p>
        </p:txBody>
      </p:sp>
    </p:spTree>
    <p:extLst>
      <p:ext uri="{BB962C8B-B14F-4D97-AF65-F5344CB8AC3E}">
        <p14:creationId xmlns:p14="http://schemas.microsoft.com/office/powerpoint/2010/main" val="9324234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avid\Documents\Talks and Conferences\2015\2015 Joint Meetings San Antonio\Fina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274638"/>
            <a:ext cx="5943600" cy="1143000"/>
          </a:xfrm>
          <a:solidFill>
            <a:srgbClr val="000F2E">
              <a:alpha val="25000"/>
            </a:srgbClr>
          </a:solidFill>
        </p:spPr>
        <p:txBody>
          <a:bodyPr/>
          <a:lstStyle/>
          <a:p>
            <a:pPr algn="l"/>
            <a:r>
              <a:rPr lang="en-US" dirty="0" smtClean="0">
                <a:solidFill>
                  <a:schemeClr val="bg1"/>
                </a:solidFill>
              </a:rPr>
              <a:t>Linear Algebra: Finance</a:t>
            </a:r>
            <a:endParaRPr lang="en-US" dirty="0">
              <a:solidFill>
                <a:schemeClr val="bg1"/>
              </a:solidFill>
            </a:endParaRPr>
          </a:p>
        </p:txBody>
      </p:sp>
    </p:spTree>
    <p:extLst>
      <p:ext uri="{BB962C8B-B14F-4D97-AF65-F5344CB8AC3E}">
        <p14:creationId xmlns:p14="http://schemas.microsoft.com/office/powerpoint/2010/main" val="9324234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229600" cy="1143000"/>
          </a:xfrm>
        </p:spPr>
        <p:txBody>
          <a:bodyPr/>
          <a:lstStyle/>
          <a:p>
            <a:pPr algn="l"/>
            <a:r>
              <a:rPr lang="en-US" dirty="0" smtClean="0"/>
              <a:t>Linear Algebra: Chemistry</a:t>
            </a:r>
            <a:endParaRPr lang="en-US" dirty="0"/>
          </a:p>
        </p:txBody>
      </p:sp>
      <p:pic>
        <p:nvPicPr>
          <p:cNvPr id="7170" name="Picture 2" descr="C:\Users\David\Documents\Talks and Conferences\2015\2015 Joint Meetings San Antonio\Chemist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2617"/>
            <a:ext cx="9144000" cy="4247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4234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avid\Documents\Talks and Conferences\2015\2015 Joint Meetings San Antonio\DigitalAnim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1122218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274638"/>
            <a:ext cx="8382000" cy="1143000"/>
          </a:xfrm>
          <a:solidFill>
            <a:schemeClr val="tx1">
              <a:alpha val="50000"/>
            </a:schemeClr>
          </a:solidFill>
        </p:spPr>
        <p:txBody>
          <a:bodyPr/>
          <a:lstStyle/>
          <a:p>
            <a:pPr algn="l"/>
            <a:r>
              <a:rPr lang="en-US" dirty="0" smtClean="0">
                <a:solidFill>
                  <a:schemeClr val="bg1"/>
                </a:solidFill>
              </a:rPr>
              <a:t>Linear Algebra: Digital Animation</a:t>
            </a:r>
            <a:endParaRPr lang="en-US" dirty="0">
              <a:solidFill>
                <a:schemeClr val="bg1"/>
              </a:solidFill>
            </a:endParaRPr>
          </a:p>
        </p:txBody>
      </p:sp>
    </p:spTree>
    <p:extLst>
      <p:ext uri="{BB962C8B-B14F-4D97-AF65-F5344CB8AC3E}">
        <p14:creationId xmlns:p14="http://schemas.microsoft.com/office/powerpoint/2010/main" val="3537262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839200" cy="1143000"/>
          </a:xfrm>
        </p:spPr>
        <p:txBody>
          <a:bodyPr>
            <a:noAutofit/>
          </a:bodyPr>
          <a:lstStyle/>
          <a:p>
            <a:pPr algn="l"/>
            <a:r>
              <a:rPr lang="en-US" dirty="0" smtClean="0"/>
              <a:t>Linear Algebra: Predator/Prey Models</a:t>
            </a:r>
            <a:endParaRPr lang="en-US" dirty="0"/>
          </a:p>
        </p:txBody>
      </p:sp>
      <p:pic>
        <p:nvPicPr>
          <p:cNvPr id="8194" name="Picture 2" descr="C:\Users\David\Documents\Talks and Conferences\2015\2015 Joint Meetings San Antonio\PredatoryPr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576" y="1371600"/>
            <a:ext cx="6784848"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4234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229600" cy="1143000"/>
          </a:xfrm>
          <a:solidFill>
            <a:schemeClr val="bg1"/>
          </a:solidFill>
        </p:spPr>
        <p:txBody>
          <a:bodyPr/>
          <a:lstStyle/>
          <a:p>
            <a:pPr algn="l"/>
            <a:r>
              <a:rPr lang="en-US" dirty="0" smtClean="0"/>
              <a:t>Linear Algebra: Traffic Flow</a:t>
            </a:r>
            <a:endParaRPr lang="en-US" dirty="0"/>
          </a:p>
        </p:txBody>
      </p:sp>
      <p:pic>
        <p:nvPicPr>
          <p:cNvPr id="9218" name="Picture 2" descr="C:\Users\David\Documents\Talks and Conferences\2015\2015 Joint Meetings San Antonio\TrafficFlo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67678"/>
            <a:ext cx="9144000" cy="50093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86200" y="1143000"/>
            <a:ext cx="4267200" cy="769441"/>
          </a:xfrm>
          <a:prstGeom prst="rect">
            <a:avLst/>
          </a:prstGeom>
          <a:noFill/>
        </p:spPr>
        <p:txBody>
          <a:bodyPr wrap="square" rtlCol="0">
            <a:spAutoFit/>
          </a:bodyPr>
          <a:lstStyle/>
          <a:p>
            <a:r>
              <a:rPr lang="en-US" sz="4400" dirty="0" smtClean="0"/>
              <a:t>A few examples</a:t>
            </a:r>
            <a:endParaRPr lang="en-US" sz="4400" dirty="0"/>
          </a:p>
        </p:txBody>
      </p:sp>
      <p:sp>
        <p:nvSpPr>
          <p:cNvPr id="4" name="Rectangle 3"/>
          <p:cNvSpPr/>
          <p:nvPr/>
        </p:nvSpPr>
        <p:spPr>
          <a:xfrm>
            <a:off x="228600" y="381000"/>
            <a:ext cx="3657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962400" y="1066799"/>
            <a:ext cx="3657600" cy="845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42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9218"/>
                                        </p:tgtEl>
                                      </p:cBhvr>
                                    </p:animEffect>
                                    <p:set>
                                      <p:cBhvr>
                                        <p:cTn id="7" dur="1" fill="hold">
                                          <p:stCondLst>
                                            <p:cond delay="999"/>
                                          </p:stCondLst>
                                        </p:cTn>
                                        <p:tgtEl>
                                          <p:spTgt spid="9218"/>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par>
                                <p:cTn id="11" presetID="10" presetClass="exit" presetSubtype="0" fill="hold" grpId="0" nodeType="withEffect">
                                  <p:stCondLst>
                                    <p:cond delay="500"/>
                                  </p:stCondLst>
                                  <p:childTnLst>
                                    <p:animEffect transition="out" filter="fade">
                                      <p:cBhvr>
                                        <p:cTn id="12" dur="1500"/>
                                        <p:tgtEl>
                                          <p:spTgt spid="7"/>
                                        </p:tgtEl>
                                      </p:cBhvr>
                                    </p:animEffect>
                                    <p:set>
                                      <p:cBhvr>
                                        <p:cTn id="13"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 de </a:t>
            </a:r>
            <a:r>
              <a:rPr lang="en-US" dirty="0" err="1" smtClean="0"/>
              <a:t>Triomphe</a:t>
            </a:r>
            <a:r>
              <a:rPr lang="en-US" dirty="0" smtClean="0"/>
              <a:t>, Paris</a:t>
            </a:r>
            <a:endParaRPr lang="en-US" dirty="0"/>
          </a:p>
        </p:txBody>
      </p:sp>
      <p:pic>
        <p:nvPicPr>
          <p:cNvPr id="4100" name="Picture 4"/>
          <p:cNvPicPr>
            <a:picLocks noGrp="1" noChangeArrowheads="1"/>
          </p:cNvPicPr>
          <p:nvPr>
            <p:ph idx="1"/>
          </p:nvPr>
        </p:nvPicPr>
        <p:blipFill rotWithShape="1">
          <a:blip r:embed="rId3">
            <a:extLst>
              <a:ext uri="{28A0092B-C50C-407E-A947-70E740481C1C}">
                <a14:useLocalDpi xmlns:a14="http://schemas.microsoft.com/office/drawing/2010/main" val="0"/>
              </a:ext>
            </a:extLst>
          </a:blip>
          <a:srcRect l="35952" t="31098" r="35821" b="22317"/>
          <a:stretch/>
        </p:blipFill>
        <p:spPr bwMode="auto">
          <a:xfrm>
            <a:off x="1984248" y="1371600"/>
            <a:ext cx="5138928" cy="4809744"/>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2057400" y="6400800"/>
            <a:ext cx="5105400" cy="369332"/>
          </a:xfrm>
          <a:prstGeom prst="rect">
            <a:avLst/>
          </a:prstGeom>
          <a:noFill/>
        </p:spPr>
        <p:txBody>
          <a:bodyPr wrap="square" rtlCol="0">
            <a:spAutoFit/>
          </a:bodyPr>
          <a:lstStyle/>
          <a:p>
            <a:pPr algn="ctr"/>
            <a:r>
              <a:rPr lang="en-US" dirty="0" smtClean="0"/>
              <a:t>maps.google.com</a:t>
            </a:r>
            <a:endParaRPr lang="en-US" dirty="0"/>
          </a:p>
        </p:txBody>
      </p:sp>
    </p:spTree>
    <p:extLst>
      <p:ext uri="{BB962C8B-B14F-4D97-AF65-F5344CB8AC3E}">
        <p14:creationId xmlns:p14="http://schemas.microsoft.com/office/powerpoint/2010/main" val="31856013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 de </a:t>
            </a:r>
            <a:r>
              <a:rPr lang="en-US" dirty="0" err="1" smtClean="0"/>
              <a:t>Triomphe</a:t>
            </a:r>
            <a:r>
              <a:rPr lang="en-US" dirty="0" smtClean="0"/>
              <a:t>, Paris</a:t>
            </a:r>
            <a:endParaRPr lang="en-US" dirty="0"/>
          </a:p>
        </p:txBody>
      </p:sp>
      <p:sp>
        <p:nvSpPr>
          <p:cNvPr id="4" name="TextBox 3"/>
          <p:cNvSpPr txBox="1"/>
          <p:nvPr/>
        </p:nvSpPr>
        <p:spPr>
          <a:xfrm>
            <a:off x="1371600" y="6400800"/>
            <a:ext cx="6477000" cy="369332"/>
          </a:xfrm>
          <a:prstGeom prst="rect">
            <a:avLst/>
          </a:prstGeom>
          <a:noFill/>
        </p:spPr>
        <p:txBody>
          <a:bodyPr wrap="square" rtlCol="0">
            <a:spAutoFit/>
          </a:bodyPr>
          <a:lstStyle/>
          <a:p>
            <a:pPr algn="ctr"/>
            <a:r>
              <a:rPr lang="en-US" dirty="0" smtClean="0"/>
              <a:t>https://www.youtube.com/watch?v=yHTpcyoJdKI</a:t>
            </a:r>
            <a:endParaRPr lang="en-US" dirty="0"/>
          </a:p>
        </p:txBody>
      </p:sp>
      <p:pic>
        <p:nvPicPr>
          <p:cNvPr id="9" name="Crazy Paris Traffi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0" y="1714500"/>
            <a:ext cx="4572000" cy="3429000"/>
          </a:xfrm>
          <a:prstGeom prst="rect">
            <a:avLst/>
          </a:prstGeom>
        </p:spPr>
      </p:pic>
    </p:spTree>
    <p:extLst>
      <p:ext uri="{BB962C8B-B14F-4D97-AF65-F5344CB8AC3E}">
        <p14:creationId xmlns:p14="http://schemas.microsoft.com/office/powerpoint/2010/main" val="31706114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43396">
                <p:cTn id="7" fill="hold" display="0">
                  <p:stCondLst>
                    <p:cond delay="indefinite"/>
                  </p:stCondLst>
                </p:cTn>
                <p:tgtEl>
                  <p:spTgt spid="9"/>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Piazza del </a:t>
            </a:r>
            <a:r>
              <a:rPr lang="en-US" dirty="0" err="1" smtClean="0"/>
              <a:t>Colosseo</a:t>
            </a:r>
            <a:r>
              <a:rPr lang="en-US" dirty="0" smtClean="0"/>
              <a:t>, Rome</a:t>
            </a:r>
            <a:endParaRPr lang="en-US" dirty="0"/>
          </a:p>
        </p:txBody>
      </p:sp>
      <p:pic>
        <p:nvPicPr>
          <p:cNvPr id="307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8638" t="22917" r="16603" b="17308"/>
          <a:stretch/>
        </p:blipFill>
        <p:spPr bwMode="auto">
          <a:xfrm>
            <a:off x="1981200" y="1371600"/>
            <a:ext cx="5135105" cy="4812489"/>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057400" y="6400800"/>
            <a:ext cx="5105400" cy="369332"/>
          </a:xfrm>
          <a:prstGeom prst="rect">
            <a:avLst/>
          </a:prstGeom>
          <a:noFill/>
        </p:spPr>
        <p:txBody>
          <a:bodyPr wrap="square" rtlCol="0">
            <a:spAutoFit/>
          </a:bodyPr>
          <a:lstStyle/>
          <a:p>
            <a:pPr algn="ctr"/>
            <a:r>
              <a:rPr lang="en-US" dirty="0" smtClean="0"/>
              <a:t>maps.google.com</a:t>
            </a:r>
            <a:endParaRPr lang="en-US" dirty="0"/>
          </a:p>
        </p:txBody>
      </p:sp>
    </p:spTree>
    <p:extLst>
      <p:ext uri="{BB962C8B-B14F-4D97-AF65-F5344CB8AC3E}">
        <p14:creationId xmlns:p14="http://schemas.microsoft.com/office/powerpoint/2010/main" val="27874448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David\Documents\Talks and Conferences\2015\2015 Joint Meetings San Antonio\Drumse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291" r="8558"/>
          <a:stretch/>
        </p:blipFill>
        <p:spPr bwMode="auto">
          <a:xfrm>
            <a:off x="190500" y="2574311"/>
            <a:ext cx="2552700" cy="230248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David\Documents\Talks and Conferences\2015\2015 Joint Meetings San Antonio\Harp.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782" t="5744" r="21861" b="5278"/>
          <a:stretch/>
        </p:blipFill>
        <p:spPr bwMode="auto">
          <a:xfrm>
            <a:off x="838200" y="76200"/>
            <a:ext cx="1536301" cy="25147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David\Documents\Talks and Conferences\2015\2015 Joint Meetings San Antonio\Cymbals.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5703"/>
          <a:stretch/>
        </p:blipFill>
        <p:spPr bwMode="auto">
          <a:xfrm>
            <a:off x="4191000" y="4513745"/>
            <a:ext cx="1920387" cy="181085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David\Documents\Talks and Conferences\2015\2015 Joint Meetings San Antonio\Flute.jpg"/>
          <p:cNvPicPr>
            <a:picLocks noChangeAspect="1" noChangeArrowheads="1"/>
          </p:cNvPicPr>
          <p:nvPr/>
        </p:nvPicPr>
        <p:blipFill rotWithShape="1">
          <a:blip r:embed="rId8">
            <a:extLst>
              <a:ext uri="{28A0092B-C50C-407E-A947-70E740481C1C}">
                <a14:useLocalDpi xmlns:a14="http://schemas.microsoft.com/office/drawing/2010/main" val="0"/>
              </a:ext>
            </a:extLst>
          </a:blip>
          <a:srcRect t="16300" r="3283" b="20449"/>
          <a:stretch/>
        </p:blipFill>
        <p:spPr bwMode="auto">
          <a:xfrm>
            <a:off x="6400800" y="185275"/>
            <a:ext cx="2261922" cy="1110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David\Documents\Talks and Conferences\2015\2015 Joint Meetings San Antonio\Clarine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4600" y="3200400"/>
            <a:ext cx="2514600" cy="15925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74638"/>
            <a:ext cx="9144000" cy="1143000"/>
          </a:xfrm>
          <a:noFill/>
        </p:spPr>
        <p:txBody>
          <a:bodyPr>
            <a:normAutofit fontScale="90000"/>
          </a:bodyPr>
          <a:lstStyle/>
          <a:p>
            <a:r>
              <a:rPr lang="en-US" dirty="0" smtClean="0"/>
              <a:t>Imagine a musical world of only pianos...</a:t>
            </a:r>
            <a:endParaRPr lang="en-US" dirty="0"/>
          </a:p>
        </p:txBody>
      </p:sp>
      <p:pic>
        <p:nvPicPr>
          <p:cNvPr id="1028" name="Picture 4" descr="C:\Users\David\Documents\Talks and Conferences\2015\2015 Joint Meetings San Antonio\Sax.jpg"/>
          <p:cNvPicPr>
            <a:picLocks noChangeAspect="1" noChangeArrowheads="1"/>
          </p:cNvPicPr>
          <p:nvPr/>
        </p:nvPicPr>
        <p:blipFill rotWithShape="1">
          <a:blip r:embed="rId10">
            <a:extLst>
              <a:ext uri="{28A0092B-C50C-407E-A947-70E740481C1C}">
                <a14:useLocalDpi xmlns:a14="http://schemas.microsoft.com/office/drawing/2010/main" val="0"/>
              </a:ext>
            </a:extLst>
          </a:blip>
          <a:srcRect l="21131" r="20783"/>
          <a:stretch/>
        </p:blipFill>
        <p:spPr bwMode="auto">
          <a:xfrm>
            <a:off x="6324600" y="4017941"/>
            <a:ext cx="1319763" cy="284005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David\Documents\Talks and Conferences\2015\2015 Joint Meetings San Antonio\Trumpet.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463" t="5089" r="2986" b="20026"/>
          <a:stretch/>
        </p:blipFill>
        <p:spPr bwMode="auto">
          <a:xfrm>
            <a:off x="533400" y="5791200"/>
            <a:ext cx="2903138" cy="90506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David\Documents\Talks and Conferences\2015\2015 Joint Meetings San Antonio\Horn.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82029" y="1422751"/>
            <a:ext cx="2338137" cy="1776984"/>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David\Documents\Talks and Conferences\2015\2015 Joint Meetings San Antonio\Pian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35761" y="1323975"/>
            <a:ext cx="2679239" cy="27146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David\Documents\Talks and Conferences\2015\2015 Joint Meetings San Antonio\Viola.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52600" y="4256320"/>
            <a:ext cx="2727813" cy="1390650"/>
          </a:xfrm>
          <a:prstGeom prst="rect">
            <a:avLst/>
          </a:prstGeom>
          <a:noFill/>
          <a:extLst>
            <a:ext uri="{909E8E84-426E-40DD-AFC4-6F175D3DCCD1}">
              <a14:hiddenFill xmlns:a14="http://schemas.microsoft.com/office/drawing/2010/main">
                <a:solidFill>
                  <a:srgbClr val="FFFFFF"/>
                </a:solidFill>
              </a14:hiddenFill>
            </a:ext>
          </a:extLst>
        </p:spPr>
      </p:pic>
      <p:pic>
        <p:nvPicPr>
          <p:cNvPr id="15" name="Star Wars for pian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077200" y="5791200"/>
            <a:ext cx="609600" cy="609600"/>
          </a:xfrm>
          <a:prstGeom prst="rect">
            <a:avLst/>
          </a:prstGeom>
        </p:spPr>
      </p:pic>
    </p:spTree>
    <p:extLst>
      <p:ext uri="{BB962C8B-B14F-4D97-AF65-F5344CB8AC3E}">
        <p14:creationId xmlns:p14="http://schemas.microsoft.com/office/powerpoint/2010/main" val="711660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054"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1031"/>
                                        </p:tgtEl>
                                      </p:cBhvr>
                                    </p:animEffect>
                                    <p:set>
                                      <p:cBhvr>
                                        <p:cTn id="11" dur="1" fill="hold">
                                          <p:stCondLst>
                                            <p:cond delay="499"/>
                                          </p:stCondLst>
                                        </p:cTn>
                                        <p:tgtEl>
                                          <p:spTgt spid="1031"/>
                                        </p:tgtEl>
                                        <p:attrNameLst>
                                          <p:attrName>style.visibility</p:attrName>
                                        </p:attrNameLst>
                                      </p:cBhvr>
                                      <p:to>
                                        <p:strVal val="hidden"/>
                                      </p:to>
                                    </p:set>
                                  </p:childTnLst>
                                </p:cTn>
                              </p:par>
                            </p:childTnLst>
                          </p:cTn>
                        </p:par>
                        <p:par>
                          <p:cTn id="12" fill="hold">
                            <p:stCondLst>
                              <p:cond delay="500"/>
                            </p:stCondLst>
                            <p:childTnLst>
                              <p:par>
                                <p:cTn id="13" presetID="10" presetClass="exit" presetSubtype="0" fill="hold" nodeType="afterEffect">
                                  <p:stCondLst>
                                    <p:cond delay="2000"/>
                                  </p:stCondLst>
                                  <p:childTnLst>
                                    <p:animEffect transition="out" filter="fade">
                                      <p:cBhvr>
                                        <p:cTn id="14" dur="500"/>
                                        <p:tgtEl>
                                          <p:spTgt spid="1029"/>
                                        </p:tgtEl>
                                      </p:cBhvr>
                                    </p:animEffect>
                                    <p:set>
                                      <p:cBhvr>
                                        <p:cTn id="15" dur="1" fill="hold">
                                          <p:stCondLst>
                                            <p:cond delay="499"/>
                                          </p:stCondLst>
                                        </p:cTn>
                                        <p:tgtEl>
                                          <p:spTgt spid="1029"/>
                                        </p:tgtEl>
                                        <p:attrNameLst>
                                          <p:attrName>style.visibility</p:attrName>
                                        </p:attrNameLst>
                                      </p:cBhvr>
                                      <p:to>
                                        <p:strVal val="hidden"/>
                                      </p:to>
                                    </p:set>
                                  </p:childTnLst>
                                </p:cTn>
                              </p:par>
                            </p:childTnLst>
                          </p:cTn>
                        </p:par>
                        <p:par>
                          <p:cTn id="16" fill="hold">
                            <p:stCondLst>
                              <p:cond delay="3000"/>
                            </p:stCondLst>
                            <p:childTnLst>
                              <p:par>
                                <p:cTn id="17" presetID="10" presetClass="exit" presetSubtype="0" fill="hold" nodeType="afterEffect">
                                  <p:stCondLst>
                                    <p:cond delay="2000"/>
                                  </p:stCondLst>
                                  <p:childTnLst>
                                    <p:animEffect transition="out" filter="fade">
                                      <p:cBhvr>
                                        <p:cTn id="18" dur="500"/>
                                        <p:tgtEl>
                                          <p:spTgt spid="1028"/>
                                        </p:tgtEl>
                                      </p:cBhvr>
                                    </p:animEffect>
                                    <p:set>
                                      <p:cBhvr>
                                        <p:cTn id="19" dur="1" fill="hold">
                                          <p:stCondLst>
                                            <p:cond delay="499"/>
                                          </p:stCondLst>
                                        </p:cTn>
                                        <p:tgtEl>
                                          <p:spTgt spid="1028"/>
                                        </p:tgtEl>
                                        <p:attrNameLst>
                                          <p:attrName>style.visibility</p:attrName>
                                        </p:attrNameLst>
                                      </p:cBhvr>
                                      <p:to>
                                        <p:strVal val="hidden"/>
                                      </p:to>
                                    </p:set>
                                  </p:childTnLst>
                                </p:cTn>
                              </p:par>
                            </p:childTnLst>
                          </p:cTn>
                        </p:par>
                        <p:par>
                          <p:cTn id="20" fill="hold">
                            <p:stCondLst>
                              <p:cond delay="5500"/>
                            </p:stCondLst>
                            <p:childTnLst>
                              <p:par>
                                <p:cTn id="21" presetID="10" presetClass="exit" presetSubtype="0" fill="hold" nodeType="afterEffect">
                                  <p:stCondLst>
                                    <p:cond delay="1750"/>
                                  </p:stCondLst>
                                  <p:childTnLst>
                                    <p:animEffect transition="out" filter="fade">
                                      <p:cBhvr>
                                        <p:cTn id="22" dur="500"/>
                                        <p:tgtEl>
                                          <p:spTgt spid="1036"/>
                                        </p:tgtEl>
                                      </p:cBhvr>
                                    </p:animEffect>
                                    <p:set>
                                      <p:cBhvr>
                                        <p:cTn id="23" dur="1" fill="hold">
                                          <p:stCondLst>
                                            <p:cond delay="499"/>
                                          </p:stCondLst>
                                        </p:cTn>
                                        <p:tgtEl>
                                          <p:spTgt spid="1036"/>
                                        </p:tgtEl>
                                        <p:attrNameLst>
                                          <p:attrName>style.visibility</p:attrName>
                                        </p:attrNameLst>
                                      </p:cBhvr>
                                      <p:to>
                                        <p:strVal val="hidden"/>
                                      </p:to>
                                    </p:set>
                                  </p:childTnLst>
                                </p:cTn>
                              </p:par>
                            </p:childTnLst>
                          </p:cTn>
                        </p:par>
                        <p:par>
                          <p:cTn id="24" fill="hold">
                            <p:stCondLst>
                              <p:cond delay="7750"/>
                            </p:stCondLst>
                            <p:childTnLst>
                              <p:par>
                                <p:cTn id="25" presetID="10" presetClass="exit" presetSubtype="0" fill="hold" nodeType="afterEffect">
                                  <p:stCondLst>
                                    <p:cond delay="1750"/>
                                  </p:stCondLst>
                                  <p:childTnLst>
                                    <p:animEffect transition="out" filter="fade">
                                      <p:cBhvr>
                                        <p:cTn id="26" dur="500"/>
                                        <p:tgtEl>
                                          <p:spTgt spid="1026"/>
                                        </p:tgtEl>
                                      </p:cBhvr>
                                    </p:animEffect>
                                    <p:set>
                                      <p:cBhvr>
                                        <p:cTn id="27" dur="1" fill="hold">
                                          <p:stCondLst>
                                            <p:cond delay="499"/>
                                          </p:stCondLst>
                                        </p:cTn>
                                        <p:tgtEl>
                                          <p:spTgt spid="1026"/>
                                        </p:tgtEl>
                                        <p:attrNameLst>
                                          <p:attrName>style.visibility</p:attrName>
                                        </p:attrNameLst>
                                      </p:cBhvr>
                                      <p:to>
                                        <p:strVal val="hidden"/>
                                      </p:to>
                                    </p:set>
                                  </p:childTnLst>
                                </p:cTn>
                              </p:par>
                            </p:childTnLst>
                          </p:cTn>
                        </p:par>
                        <p:par>
                          <p:cTn id="28" fill="hold">
                            <p:stCondLst>
                              <p:cond delay="10000"/>
                            </p:stCondLst>
                            <p:childTnLst>
                              <p:par>
                                <p:cTn id="29" presetID="10" presetClass="exit" presetSubtype="0" fill="hold" nodeType="afterEffect">
                                  <p:stCondLst>
                                    <p:cond delay="1750"/>
                                  </p:stCondLst>
                                  <p:childTnLst>
                                    <p:animEffect transition="out" filter="fade">
                                      <p:cBhvr>
                                        <p:cTn id="30" dur="500"/>
                                        <p:tgtEl>
                                          <p:spTgt spid="1033"/>
                                        </p:tgtEl>
                                      </p:cBhvr>
                                    </p:animEffect>
                                    <p:set>
                                      <p:cBhvr>
                                        <p:cTn id="31" dur="1" fill="hold">
                                          <p:stCondLst>
                                            <p:cond delay="499"/>
                                          </p:stCondLst>
                                        </p:cTn>
                                        <p:tgtEl>
                                          <p:spTgt spid="1033"/>
                                        </p:tgtEl>
                                        <p:attrNameLst>
                                          <p:attrName>style.visibility</p:attrName>
                                        </p:attrNameLst>
                                      </p:cBhvr>
                                      <p:to>
                                        <p:strVal val="hidden"/>
                                      </p:to>
                                    </p:set>
                                  </p:childTnLst>
                                </p:cTn>
                              </p:par>
                            </p:childTnLst>
                          </p:cTn>
                        </p:par>
                        <p:par>
                          <p:cTn id="32" fill="hold">
                            <p:stCondLst>
                              <p:cond delay="12250"/>
                            </p:stCondLst>
                            <p:childTnLst>
                              <p:par>
                                <p:cTn id="33" presetID="10" presetClass="exit" presetSubtype="0" fill="hold" nodeType="afterEffect">
                                  <p:stCondLst>
                                    <p:cond delay="1500"/>
                                  </p:stCondLst>
                                  <p:childTnLst>
                                    <p:animEffect transition="out" filter="fade">
                                      <p:cBhvr>
                                        <p:cTn id="34" dur="500"/>
                                        <p:tgtEl>
                                          <p:spTgt spid="1030"/>
                                        </p:tgtEl>
                                      </p:cBhvr>
                                    </p:animEffect>
                                    <p:set>
                                      <p:cBhvr>
                                        <p:cTn id="35" dur="1" fill="hold">
                                          <p:stCondLst>
                                            <p:cond delay="499"/>
                                          </p:stCondLst>
                                        </p:cTn>
                                        <p:tgtEl>
                                          <p:spTgt spid="1030"/>
                                        </p:tgtEl>
                                        <p:attrNameLst>
                                          <p:attrName>style.visibility</p:attrName>
                                        </p:attrNameLst>
                                      </p:cBhvr>
                                      <p:to>
                                        <p:strVal val="hidden"/>
                                      </p:to>
                                    </p:set>
                                  </p:childTnLst>
                                </p:cTn>
                              </p:par>
                            </p:childTnLst>
                          </p:cTn>
                        </p:par>
                        <p:par>
                          <p:cTn id="36" fill="hold">
                            <p:stCondLst>
                              <p:cond delay="14250"/>
                            </p:stCondLst>
                            <p:childTnLst>
                              <p:par>
                                <p:cTn id="37" presetID="10" presetClass="exit" presetSubtype="0" fill="hold" nodeType="afterEffect">
                                  <p:stCondLst>
                                    <p:cond delay="1250"/>
                                  </p:stCondLst>
                                  <p:childTnLst>
                                    <p:animEffect transition="out" filter="fade">
                                      <p:cBhvr>
                                        <p:cTn id="38" dur="500"/>
                                        <p:tgtEl>
                                          <p:spTgt spid="2051"/>
                                        </p:tgtEl>
                                      </p:cBhvr>
                                    </p:animEffect>
                                    <p:set>
                                      <p:cBhvr>
                                        <p:cTn id="39" dur="1" fill="hold">
                                          <p:stCondLst>
                                            <p:cond delay="499"/>
                                          </p:stCondLst>
                                        </p:cTn>
                                        <p:tgtEl>
                                          <p:spTgt spid="2051"/>
                                        </p:tgtEl>
                                        <p:attrNameLst>
                                          <p:attrName>style.visibility</p:attrName>
                                        </p:attrNameLst>
                                      </p:cBhvr>
                                      <p:to>
                                        <p:strVal val="hidden"/>
                                      </p:to>
                                    </p:set>
                                  </p:childTnLst>
                                </p:cTn>
                              </p:par>
                            </p:childTnLst>
                          </p:cTn>
                        </p:par>
                        <p:par>
                          <p:cTn id="40" fill="hold">
                            <p:stCondLst>
                              <p:cond delay="16000"/>
                            </p:stCondLst>
                            <p:childTnLst>
                              <p:par>
                                <p:cTn id="41" presetID="10" presetClass="exit" presetSubtype="0" fill="hold" nodeType="afterEffect">
                                  <p:stCondLst>
                                    <p:cond delay="1000"/>
                                  </p:stCondLst>
                                  <p:childTnLst>
                                    <p:animEffect transition="out" filter="fade">
                                      <p:cBhvr>
                                        <p:cTn id="42" dur="500"/>
                                        <p:tgtEl>
                                          <p:spTgt spid="2050"/>
                                        </p:tgtEl>
                                      </p:cBhvr>
                                    </p:animEffect>
                                    <p:set>
                                      <p:cBhvr>
                                        <p:cTn id="43"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20000">
                <p:cTn id="44" fill="hold" display="0">
                  <p:stCondLst>
                    <p:cond delay="indefinite"/>
                  </p:stCondLst>
                  <p:endCondLst>
                    <p:cond evt="onStopAudio" delay="0">
                      <p:tgtEl>
                        <p:sldTgt/>
                      </p:tgtEl>
                    </p:cond>
                  </p:endCondLst>
                </p:cTn>
                <p:tgtEl>
                  <p:spTgt spid="1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Piazza del </a:t>
            </a:r>
            <a:r>
              <a:rPr lang="en-US" dirty="0" err="1" smtClean="0"/>
              <a:t>Colosseo</a:t>
            </a:r>
            <a:r>
              <a:rPr lang="en-US" dirty="0" smtClean="0"/>
              <a:t>, Rome</a:t>
            </a:r>
            <a:endParaRPr lang="en-US" dirty="0"/>
          </a:p>
        </p:txBody>
      </p:sp>
      <p:sp>
        <p:nvSpPr>
          <p:cNvPr id="4" name="TextBox 3"/>
          <p:cNvSpPr txBox="1"/>
          <p:nvPr/>
        </p:nvSpPr>
        <p:spPr>
          <a:xfrm>
            <a:off x="1371600" y="6400800"/>
            <a:ext cx="6477000" cy="369332"/>
          </a:xfrm>
          <a:prstGeom prst="rect">
            <a:avLst/>
          </a:prstGeom>
          <a:noFill/>
        </p:spPr>
        <p:txBody>
          <a:bodyPr wrap="square" rtlCol="0">
            <a:spAutoFit/>
          </a:bodyPr>
          <a:lstStyle/>
          <a:p>
            <a:pPr algn="ctr"/>
            <a:r>
              <a:rPr lang="en-US" dirty="0" smtClean="0"/>
              <a:t>https://www.youtube.com/watch?v=rfn4s-3kJWE</a:t>
            </a:r>
            <a:endParaRPr lang="en-US" dirty="0"/>
          </a:p>
        </p:txBody>
      </p:sp>
      <p:pic>
        <p:nvPicPr>
          <p:cNvPr id="7" name="Crazy Rome traffic intersection - Piazza del Colosseo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81200" y="1714500"/>
            <a:ext cx="5181600" cy="3429000"/>
          </a:xfrm>
          <a:prstGeom prst="rect">
            <a:avLst/>
          </a:prstGeom>
        </p:spPr>
      </p:pic>
    </p:spTree>
    <p:extLst>
      <p:ext uri="{BB962C8B-B14F-4D97-AF65-F5344CB8AC3E}">
        <p14:creationId xmlns:p14="http://schemas.microsoft.com/office/powerpoint/2010/main" val="25020551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35849">
                <p:cTn id="7" fill="hold" display="0">
                  <p:stCondLst>
                    <p:cond delay="indefinite"/>
                  </p:stCondLst>
                </p:cTn>
                <p:tgtEl>
                  <p:spTgt spid="7"/>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simple roundabout</a:t>
            </a:r>
          </a:p>
        </p:txBody>
      </p:sp>
      <p:pic>
        <p:nvPicPr>
          <p:cNvPr id="6146" name="Picture 2" descr="C:\Users\David\Documents\David\School\Roundabout_3way_2.gif"/>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71750" y="2372519"/>
            <a:ext cx="4000500" cy="298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8904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simple roundabout</a:t>
            </a:r>
          </a:p>
        </p:txBody>
      </p:sp>
      <p:pic>
        <p:nvPicPr>
          <p:cNvPr id="5122" name="Picture 2" descr="C:\Users\David\Documents\David\School\DavidLayTrafficCircle.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725" t="36817" r="12414"/>
          <a:stretch/>
        </p:blipFill>
        <p:spPr bwMode="auto">
          <a:xfrm>
            <a:off x="2133600" y="1371600"/>
            <a:ext cx="4980473" cy="304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09800" y="22098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09800" y="25908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29000" y="32004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267200" y="30480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57600" y="23622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232564" y="16764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953000" y="2460441"/>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295900" y="32004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477000" y="2617249"/>
            <a:ext cx="457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481408" y="2161938"/>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495800" y="4114800"/>
            <a:ext cx="457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038600" y="4119208"/>
            <a:ext cx="457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708610" y="3429000"/>
            <a:ext cx="457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876800" y="3435298"/>
            <a:ext cx="457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486400" y="2819400"/>
            <a:ext cx="457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486400" y="1906260"/>
            <a:ext cx="457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3124200" y="1923894"/>
            <a:ext cx="457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124200" y="2819400"/>
            <a:ext cx="457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13244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simple roundabout</a:t>
            </a:r>
            <a:endParaRPr lang="en-US" dirty="0"/>
          </a:p>
        </p:txBody>
      </p:sp>
      <p:pic>
        <p:nvPicPr>
          <p:cNvPr id="5122" name="Picture 2" descr="C:\Users\David\Documents\David\School\DavidLayTrafficCircle.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725" t="36817" r="12414"/>
          <a:stretch/>
        </p:blipFill>
        <p:spPr bwMode="auto">
          <a:xfrm>
            <a:off x="2133600" y="1371600"/>
            <a:ext cx="4980473" cy="304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09800" y="22098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09800" y="25908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29000" y="32004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267200" y="30480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57600" y="23622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232564" y="16764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953000" y="2460441"/>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295900" y="32004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477000" y="2617249"/>
            <a:ext cx="457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481408" y="2161938"/>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4495800" y="4114800"/>
            <a:ext cx="457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038600" y="4119208"/>
            <a:ext cx="457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51688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simple roundabout</a:t>
            </a:r>
          </a:p>
        </p:txBody>
      </p:sp>
      <p:pic>
        <p:nvPicPr>
          <p:cNvPr id="5122" name="Picture 2" descr="C:\Users\David\Documents\David\School\DavidLayTrafficCircle.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725" t="36817" r="12414"/>
          <a:stretch/>
        </p:blipFill>
        <p:spPr bwMode="auto">
          <a:xfrm>
            <a:off x="2133600" y="1371600"/>
            <a:ext cx="4980473" cy="3048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429000" y="32004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267200" y="30480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57600" y="23622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232564" y="16764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953000" y="2460441"/>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295900" y="32004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35820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simple roundabout</a:t>
            </a:r>
          </a:p>
        </p:txBody>
      </p:sp>
      <p:pic>
        <p:nvPicPr>
          <p:cNvPr id="5122" name="Picture 2" descr="C:\Users\David\Documents\David\School\DavidLayTrafficCircle.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725" t="36817" r="12414"/>
          <a:stretch/>
        </p:blipFill>
        <p:spPr bwMode="auto">
          <a:xfrm>
            <a:off x="2133600" y="1371600"/>
            <a:ext cx="4980473"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2238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simple roundabout</a:t>
            </a:r>
          </a:p>
        </p:txBody>
      </p:sp>
      <p:pic>
        <p:nvPicPr>
          <p:cNvPr id="5122" name="Picture 2" descr="C:\Users\David\Documents\David\School\DavidLayTrafficCircle.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725" t="36817" r="12414"/>
          <a:stretch/>
        </p:blipFill>
        <p:spPr bwMode="auto">
          <a:xfrm>
            <a:off x="2133600" y="1371600"/>
            <a:ext cx="4980473" cy="304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1371600" y="4487037"/>
                <a:ext cx="6400800" cy="1742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4"/>
                                <m:mcJc m:val="center"/>
                              </m:mcPr>
                            </m:mc>
                          </m:mcs>
                          <m:ctrlPr>
                            <a:rPr lang="en-US" b="0" i="1" smtClean="0">
                              <a:latin typeface="Cambria Math"/>
                            </a:rPr>
                          </m:ctrlPr>
                        </m:mPr>
                        <m:mr>
                          <m:e>
                            <m:r>
                              <m:rPr>
                                <m:sty m:val="p"/>
                                <m:brk m:alnAt="7"/>
                              </m:rPr>
                              <a:rPr lang="en-US" b="0" i="0" smtClean="0">
                                <a:latin typeface="Cambria Math"/>
                              </a:rPr>
                              <m:t>A</m:t>
                            </m:r>
                            <m:r>
                              <m:rPr>
                                <m:brk m:alnAt="7"/>
                              </m:rPr>
                              <a:rPr lang="en-US" b="0" i="1" smtClean="0">
                                <a:latin typeface="Cambria Math"/>
                              </a:rPr>
                              <m:t> </m:t>
                            </m:r>
                            <m:r>
                              <a:rPr lang="en-US" b="0" i="1" smtClean="0">
                                <a:latin typeface="Cambria Math"/>
                              </a:rPr>
                              <m:t>  </m:t>
                            </m:r>
                          </m:e>
                          <m:e>
                            <m:r>
                              <m:rPr>
                                <m:brk m:alnAt="7"/>
                              </m:rPr>
                              <a:rPr lang="en-US" b="0" i="1" smtClean="0">
                                <a:latin typeface="Cambria Math"/>
                              </a:rPr>
                              <m:t>6</m:t>
                            </m:r>
                            <m:r>
                              <a:rPr lang="en-US" b="0" i="1" smtClean="0">
                                <a:latin typeface="Cambria Math"/>
                              </a:rPr>
                              <m:t>0+</m:t>
                            </m:r>
                            <m:sSub>
                              <m:sSubPr>
                                <m:ctrlPr>
                                  <a:rPr lang="en-US" b="0" i="1" smtClean="0">
                                    <a:latin typeface="Cambria Math"/>
                                  </a:rPr>
                                </m:ctrlPr>
                              </m:sSubPr>
                              <m:e>
                                <m:r>
                                  <m:rPr>
                                    <m:brk m:alnAt="7"/>
                                  </m:rPr>
                                  <a:rPr lang="en-US" b="0" i="1" smtClean="0">
                                    <a:latin typeface="Cambria Math"/>
                                  </a:rPr>
                                  <m:t>𝑥</m:t>
                                </m:r>
                              </m:e>
                              <m:sub>
                                <m:r>
                                  <m:rPr>
                                    <m:brk m:alnAt="7"/>
                                  </m:rPr>
                                  <a:rPr lang="en-US" b="0" i="1" smtClean="0">
                                    <a:latin typeface="Cambria Math"/>
                                  </a:rPr>
                                  <m:t>6</m:t>
                                </m:r>
                              </m:sub>
                            </m:sSub>
                          </m:e>
                          <m:e>
                            <m:r>
                              <a:rPr lang="en-US" b="0" i="1" smtClean="0">
                                <a:latin typeface="Cambria Math"/>
                              </a:rPr>
                              <m:t>=</m:t>
                            </m:r>
                          </m:e>
                          <m:e>
                            <m:r>
                              <a:rPr lang="en-US" b="0" i="1" smtClean="0">
                                <a:latin typeface="Cambria Math"/>
                              </a:rPr>
                              <m:t>   </m:t>
                            </m:r>
                            <m:sSub>
                              <m:sSubPr>
                                <m:ctrlPr>
                                  <a:rPr lang="en-US" b="0" i="1" smtClean="0">
                                    <a:latin typeface="Cambria Math"/>
                                  </a:rPr>
                                </m:ctrlPr>
                              </m:sSubPr>
                              <m:e>
                                <m:r>
                                  <a:rPr lang="en-US" b="0" i="1" smtClean="0">
                                    <a:latin typeface="Cambria Math"/>
                                  </a:rPr>
                                  <m:t>  </m:t>
                                </m:r>
                                <m:r>
                                  <a:rPr lang="en-US" b="0" i="1" smtClean="0">
                                    <a:latin typeface="Cambria Math"/>
                                  </a:rPr>
                                  <m:t>𝑥</m:t>
                                </m:r>
                              </m:e>
                              <m:sub>
                                <m:r>
                                  <a:rPr lang="en-US" b="0" i="1" smtClean="0">
                                    <a:latin typeface="Cambria Math"/>
                                  </a:rPr>
                                  <m:t>1</m:t>
                                </m:r>
                              </m:sub>
                            </m:sSub>
                            <m:r>
                              <a:rPr lang="en-US" b="0" i="1" smtClean="0">
                                <a:latin typeface="Cambria Math"/>
                              </a:rPr>
                              <m:t>     </m:t>
                            </m:r>
                          </m:e>
                        </m:mr>
                        <m:mr>
                          <m:e>
                            <m:r>
                              <a:rPr lang="en-US" b="0" i="1" smtClean="0">
                                <a:solidFill>
                                  <a:schemeClr val="bg1"/>
                                </a:solidFill>
                                <a:latin typeface="Cambria Math"/>
                              </a:rPr>
                              <m:t>𝐵</m:t>
                            </m:r>
                            <m:r>
                              <a:rPr lang="en-US" b="0" i="1" smtClean="0">
                                <a:latin typeface="Cambria Math"/>
                              </a:rPr>
                              <m:t>   </m:t>
                            </m:r>
                          </m:e>
                          <m:e>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1</m:t>
                                </m:r>
                              </m:sub>
                            </m:sSub>
                          </m:e>
                          <m:e>
                            <m:r>
                              <a:rPr lang="en-US" b="0" i="1" smtClean="0">
                                <a:solidFill>
                                  <a:schemeClr val="bg1"/>
                                </a:solidFill>
                                <a:latin typeface="Cambria Math"/>
                              </a:rPr>
                              <m:t>=</m:t>
                            </m:r>
                          </m:e>
                          <m:e>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2</m:t>
                                </m:r>
                              </m:sub>
                            </m:sSub>
                            <m:r>
                              <a:rPr lang="en-US" b="0" i="1" smtClean="0">
                                <a:solidFill>
                                  <a:schemeClr val="bg1"/>
                                </a:solidFill>
                                <a:latin typeface="Cambria Math"/>
                              </a:rPr>
                              <m:t>+70</m:t>
                            </m:r>
                          </m:e>
                        </m:mr>
                        <m:mr>
                          <m:e>
                            <m:r>
                              <a:rPr lang="en-US" b="0" i="1" smtClean="0">
                                <a:solidFill>
                                  <a:schemeClr val="bg1"/>
                                </a:solidFill>
                                <a:latin typeface="Cambria Math"/>
                              </a:rPr>
                              <m:t>𝐶</m:t>
                            </m:r>
                            <m:r>
                              <a:rPr lang="en-US" b="0" i="1" smtClean="0">
                                <a:latin typeface="Cambria Math"/>
                              </a:rPr>
                              <m:t>   </m:t>
                            </m:r>
                          </m:e>
                          <m:e>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2</m:t>
                                </m:r>
                              </m:sub>
                            </m:sSub>
                            <m:r>
                              <a:rPr lang="en-US" b="0" i="1" smtClean="0">
                                <a:solidFill>
                                  <a:schemeClr val="bg1"/>
                                </a:solidFill>
                                <a:latin typeface="Cambria Math"/>
                              </a:rPr>
                              <m:t>+100</m:t>
                            </m:r>
                          </m:e>
                          <m:e>
                            <m:r>
                              <a:rPr lang="en-US" b="0" i="1" smtClean="0">
                                <a:solidFill>
                                  <a:schemeClr val="bg1"/>
                                </a:solidFill>
                                <a:latin typeface="Cambria Math"/>
                              </a:rPr>
                              <m:t>=</m:t>
                            </m:r>
                          </m:e>
                          <m:e>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3</m:t>
                                </m:r>
                              </m:sub>
                            </m:sSub>
                          </m:e>
                        </m:mr>
                        <m:mr>
                          <m:e>
                            <m:r>
                              <a:rPr lang="en-US" b="0" i="1" smtClean="0">
                                <a:solidFill>
                                  <a:schemeClr val="bg1"/>
                                </a:solidFill>
                                <a:latin typeface="Cambria Math"/>
                              </a:rPr>
                              <m:t>𝐷</m:t>
                            </m:r>
                            <m:r>
                              <a:rPr lang="en-US" b="0" i="1" smtClean="0">
                                <a:solidFill>
                                  <a:schemeClr val="bg1"/>
                                </a:solidFill>
                                <a:latin typeface="Cambria Math"/>
                              </a:rPr>
                              <m:t>   </m:t>
                            </m:r>
                          </m:e>
                          <m:e>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3</m:t>
                                </m:r>
                              </m:sub>
                            </m:sSub>
                          </m:e>
                          <m:e>
                            <m:r>
                              <a:rPr lang="en-US" b="0" i="1" smtClean="0">
                                <a:solidFill>
                                  <a:schemeClr val="bg1"/>
                                </a:solidFill>
                                <a:latin typeface="Cambria Math"/>
                              </a:rPr>
                              <m:t>=</m:t>
                            </m:r>
                          </m:e>
                          <m:e>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4</m:t>
                                </m:r>
                              </m:sub>
                            </m:sSub>
                            <m:r>
                              <a:rPr lang="en-US" b="0" i="1" smtClean="0">
                                <a:solidFill>
                                  <a:schemeClr val="bg1"/>
                                </a:solidFill>
                                <a:latin typeface="Cambria Math"/>
                              </a:rPr>
                              <m:t>+90</m:t>
                            </m:r>
                          </m:e>
                        </m:mr>
                        <m:mr>
                          <m:e>
                            <m:r>
                              <a:rPr lang="en-US" b="0" i="1" smtClean="0">
                                <a:solidFill>
                                  <a:schemeClr val="bg1"/>
                                </a:solidFill>
                                <a:latin typeface="Cambria Math"/>
                              </a:rPr>
                              <m:t>𝐸</m:t>
                            </m:r>
                            <m:r>
                              <a:rPr lang="en-US" b="0" i="1" smtClean="0">
                                <a:latin typeface="Cambria Math"/>
                              </a:rPr>
                              <m:t>   </m:t>
                            </m:r>
                          </m:e>
                          <m:e>
                            <m:r>
                              <a:rPr lang="en-US" b="0" i="1" smtClean="0">
                                <a:solidFill>
                                  <a:schemeClr val="bg1"/>
                                </a:solidFill>
                                <a:latin typeface="Cambria Math"/>
                              </a:rPr>
                              <m:t>80+</m:t>
                            </m:r>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4</m:t>
                                </m:r>
                              </m:sub>
                            </m:sSub>
                          </m:e>
                          <m:e>
                            <m:r>
                              <a:rPr lang="en-US" b="0" i="1" smtClean="0">
                                <a:solidFill>
                                  <a:schemeClr val="bg1"/>
                                </a:solidFill>
                                <a:latin typeface="Cambria Math"/>
                              </a:rPr>
                              <m:t>=</m:t>
                            </m:r>
                          </m:e>
                          <m:e>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5</m:t>
                                </m:r>
                              </m:sub>
                            </m:sSub>
                          </m:e>
                        </m:mr>
                        <m:mr>
                          <m:e>
                            <m:r>
                              <a:rPr lang="en-US" b="0" i="1" smtClean="0">
                                <a:solidFill>
                                  <a:schemeClr val="bg1"/>
                                </a:solidFill>
                                <a:latin typeface="Cambria Math"/>
                              </a:rPr>
                              <m:t>𝐹</m:t>
                            </m:r>
                            <m:r>
                              <a:rPr lang="en-US" b="0" i="1" smtClean="0">
                                <a:solidFill>
                                  <a:schemeClr val="bg1"/>
                                </a:solidFill>
                                <a:latin typeface="Cambria Math"/>
                              </a:rPr>
                              <m:t>   </m:t>
                            </m:r>
                          </m:e>
                          <m:e>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5</m:t>
                                </m:r>
                              </m:sub>
                            </m:sSub>
                          </m:e>
                          <m:e>
                            <m:r>
                              <a:rPr lang="en-US" b="0" i="1" smtClean="0">
                                <a:solidFill>
                                  <a:schemeClr val="bg1"/>
                                </a:solidFill>
                                <a:latin typeface="Cambria Math"/>
                              </a:rPr>
                              <m:t>=</m:t>
                            </m:r>
                          </m:e>
                          <m:e>
                            <m:r>
                              <a:rPr lang="en-US" b="0" i="1" smtClean="0">
                                <a:solidFill>
                                  <a:schemeClr val="bg1"/>
                                </a:solidFill>
                                <a:latin typeface="Cambria Math"/>
                              </a:rPr>
                              <m:t>80+</m:t>
                            </m:r>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6</m:t>
                                </m:r>
                              </m:sub>
                            </m:sSub>
                          </m:e>
                        </m:mr>
                      </m:m>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1371600" y="4487037"/>
                <a:ext cx="6400800" cy="1742913"/>
              </a:xfrm>
              <a:prstGeom prst="rect">
                <a:avLst/>
              </a:prstGeom>
              <a:blipFill rotWithShape="1">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7330920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simple roundabout</a:t>
            </a:r>
          </a:p>
        </p:txBody>
      </p:sp>
      <p:pic>
        <p:nvPicPr>
          <p:cNvPr id="5122" name="Picture 2" descr="C:\Users\David\Documents\David\School\DavidLayTrafficCircle.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725" t="36817" r="12414"/>
          <a:stretch/>
        </p:blipFill>
        <p:spPr bwMode="auto">
          <a:xfrm>
            <a:off x="2133600" y="1371600"/>
            <a:ext cx="4980473" cy="304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1371600" y="4487037"/>
                <a:ext cx="6400800" cy="1742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4"/>
                                <m:mcJc m:val="center"/>
                              </m:mcPr>
                            </m:mc>
                          </m:mcs>
                          <m:ctrlPr>
                            <a:rPr lang="en-US" b="0" i="1" smtClean="0">
                              <a:latin typeface="Cambria Math"/>
                            </a:rPr>
                          </m:ctrlPr>
                        </m:mPr>
                        <m:mr>
                          <m:e>
                            <m:r>
                              <m:rPr>
                                <m:sty m:val="p"/>
                                <m:brk m:alnAt="7"/>
                              </m:rPr>
                              <a:rPr lang="en-US" b="0" i="0" smtClean="0">
                                <a:latin typeface="Cambria Math"/>
                              </a:rPr>
                              <m:t>A</m:t>
                            </m:r>
                            <m:r>
                              <m:rPr>
                                <m:brk m:alnAt="7"/>
                              </m:rPr>
                              <a:rPr lang="en-US" b="0" i="1" smtClean="0">
                                <a:latin typeface="Cambria Math"/>
                              </a:rPr>
                              <m:t> </m:t>
                            </m:r>
                            <m:r>
                              <a:rPr lang="en-US" b="0" i="1" smtClean="0">
                                <a:latin typeface="Cambria Math"/>
                              </a:rPr>
                              <m:t>  </m:t>
                            </m:r>
                          </m:e>
                          <m:e>
                            <m:r>
                              <m:rPr>
                                <m:brk m:alnAt="7"/>
                              </m:rPr>
                              <a:rPr lang="en-US" b="0" i="1" smtClean="0">
                                <a:latin typeface="Cambria Math"/>
                              </a:rPr>
                              <m:t>6</m:t>
                            </m:r>
                            <m:r>
                              <a:rPr lang="en-US" b="0" i="1" smtClean="0">
                                <a:latin typeface="Cambria Math"/>
                              </a:rPr>
                              <m:t>0+</m:t>
                            </m:r>
                            <m:sSub>
                              <m:sSubPr>
                                <m:ctrlPr>
                                  <a:rPr lang="en-US" b="0" i="1" smtClean="0">
                                    <a:latin typeface="Cambria Math"/>
                                  </a:rPr>
                                </m:ctrlPr>
                              </m:sSubPr>
                              <m:e>
                                <m:r>
                                  <m:rPr>
                                    <m:brk m:alnAt="7"/>
                                  </m:rPr>
                                  <a:rPr lang="en-US" b="0" i="1" smtClean="0">
                                    <a:latin typeface="Cambria Math"/>
                                  </a:rPr>
                                  <m:t>𝑥</m:t>
                                </m:r>
                              </m:e>
                              <m:sub>
                                <m:r>
                                  <m:rPr>
                                    <m:brk m:alnAt="7"/>
                                  </m:rPr>
                                  <a:rPr lang="en-US" b="0" i="1" smtClean="0">
                                    <a:latin typeface="Cambria Math"/>
                                  </a:rPr>
                                  <m:t>6</m:t>
                                </m:r>
                              </m:sub>
                            </m:sSub>
                          </m:e>
                          <m:e>
                            <m:r>
                              <a:rPr lang="en-US" b="0" i="1" smtClean="0">
                                <a:latin typeface="Cambria Math"/>
                              </a:rPr>
                              <m:t>=</m:t>
                            </m:r>
                          </m:e>
                          <m:e>
                            <m:r>
                              <a:rPr lang="en-US" b="0" i="1" smtClean="0">
                                <a:latin typeface="Cambria Math"/>
                              </a:rPr>
                              <m:t>   </m:t>
                            </m:r>
                            <m:sSub>
                              <m:sSubPr>
                                <m:ctrlPr>
                                  <a:rPr lang="en-US" b="0" i="1" smtClean="0">
                                    <a:latin typeface="Cambria Math"/>
                                  </a:rPr>
                                </m:ctrlPr>
                              </m:sSubPr>
                              <m:e>
                                <m:r>
                                  <a:rPr lang="en-US" b="0" i="1" smtClean="0">
                                    <a:latin typeface="Cambria Math"/>
                                  </a:rPr>
                                  <m:t>  </m:t>
                                </m:r>
                                <m:r>
                                  <a:rPr lang="en-US" b="0" i="1" smtClean="0">
                                    <a:latin typeface="Cambria Math"/>
                                  </a:rPr>
                                  <m:t>𝑥</m:t>
                                </m:r>
                              </m:e>
                              <m:sub>
                                <m:r>
                                  <a:rPr lang="en-US" b="0" i="1" smtClean="0">
                                    <a:latin typeface="Cambria Math"/>
                                  </a:rPr>
                                  <m:t>1</m:t>
                                </m:r>
                              </m:sub>
                            </m:sSub>
                            <m:r>
                              <a:rPr lang="en-US" b="0" i="1" smtClean="0">
                                <a:latin typeface="Cambria Math"/>
                              </a:rPr>
                              <m:t>     </m:t>
                            </m:r>
                          </m:e>
                        </m:mr>
                        <m:mr>
                          <m:e>
                            <m:r>
                              <m:rPr>
                                <m:sty m:val="p"/>
                              </m:rPr>
                              <a:rPr lang="en-US" b="0" i="0" smtClean="0">
                                <a:latin typeface="Cambria Math"/>
                              </a:rPr>
                              <m:t>B</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e>
                          <m:e>
                            <m:r>
                              <a:rPr lang="en-US" b="0" i="1" smtClean="0">
                                <a:latin typeface="Cambria Math"/>
                              </a:rPr>
                              <m:t>=</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+70</m:t>
                            </m:r>
                          </m:e>
                        </m:mr>
                        <m:mr>
                          <m:e>
                            <m:r>
                              <a:rPr lang="en-US" b="0" i="1" smtClean="0">
                                <a:solidFill>
                                  <a:schemeClr val="bg1"/>
                                </a:solidFill>
                                <a:latin typeface="Cambria Math"/>
                              </a:rPr>
                              <m:t>𝐶</m:t>
                            </m:r>
                            <m:r>
                              <a:rPr lang="en-US" b="0" i="1" smtClean="0">
                                <a:latin typeface="Cambria Math"/>
                              </a:rPr>
                              <m:t>   </m:t>
                            </m:r>
                          </m:e>
                          <m:e>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2</m:t>
                                </m:r>
                              </m:sub>
                            </m:sSub>
                            <m:r>
                              <a:rPr lang="en-US" b="0" i="1" smtClean="0">
                                <a:solidFill>
                                  <a:schemeClr val="bg1"/>
                                </a:solidFill>
                                <a:latin typeface="Cambria Math"/>
                              </a:rPr>
                              <m:t>+100</m:t>
                            </m:r>
                          </m:e>
                          <m:e>
                            <m:r>
                              <a:rPr lang="en-US" b="0" i="1" smtClean="0">
                                <a:solidFill>
                                  <a:schemeClr val="bg1"/>
                                </a:solidFill>
                                <a:latin typeface="Cambria Math"/>
                              </a:rPr>
                              <m:t>=</m:t>
                            </m:r>
                          </m:e>
                          <m:e>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3</m:t>
                                </m:r>
                              </m:sub>
                            </m:sSub>
                          </m:e>
                        </m:mr>
                        <m:mr>
                          <m:e>
                            <m:r>
                              <a:rPr lang="en-US" b="0" i="1" smtClean="0">
                                <a:solidFill>
                                  <a:schemeClr val="bg1"/>
                                </a:solidFill>
                                <a:latin typeface="Cambria Math"/>
                              </a:rPr>
                              <m:t>𝐷</m:t>
                            </m:r>
                            <m:r>
                              <a:rPr lang="en-US" b="0" i="1" smtClean="0">
                                <a:solidFill>
                                  <a:schemeClr val="bg1"/>
                                </a:solidFill>
                                <a:latin typeface="Cambria Math"/>
                              </a:rPr>
                              <m:t>   </m:t>
                            </m:r>
                          </m:e>
                          <m:e>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3</m:t>
                                </m:r>
                              </m:sub>
                            </m:sSub>
                          </m:e>
                          <m:e>
                            <m:r>
                              <a:rPr lang="en-US" b="0" i="1" smtClean="0">
                                <a:solidFill>
                                  <a:schemeClr val="bg1"/>
                                </a:solidFill>
                                <a:latin typeface="Cambria Math"/>
                              </a:rPr>
                              <m:t>=</m:t>
                            </m:r>
                          </m:e>
                          <m:e>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4</m:t>
                                </m:r>
                              </m:sub>
                            </m:sSub>
                            <m:r>
                              <a:rPr lang="en-US" b="0" i="1" smtClean="0">
                                <a:solidFill>
                                  <a:schemeClr val="bg1"/>
                                </a:solidFill>
                                <a:latin typeface="Cambria Math"/>
                              </a:rPr>
                              <m:t>+90</m:t>
                            </m:r>
                          </m:e>
                        </m:mr>
                        <m:mr>
                          <m:e>
                            <m:r>
                              <a:rPr lang="en-US" b="0" i="1" smtClean="0">
                                <a:solidFill>
                                  <a:schemeClr val="bg1"/>
                                </a:solidFill>
                                <a:latin typeface="Cambria Math"/>
                              </a:rPr>
                              <m:t>𝐸</m:t>
                            </m:r>
                            <m:r>
                              <a:rPr lang="en-US" b="0" i="1" smtClean="0">
                                <a:latin typeface="Cambria Math"/>
                              </a:rPr>
                              <m:t>   </m:t>
                            </m:r>
                          </m:e>
                          <m:e>
                            <m:r>
                              <a:rPr lang="en-US" b="0" i="1" smtClean="0">
                                <a:solidFill>
                                  <a:schemeClr val="bg1"/>
                                </a:solidFill>
                                <a:latin typeface="Cambria Math"/>
                              </a:rPr>
                              <m:t>80+</m:t>
                            </m:r>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4</m:t>
                                </m:r>
                              </m:sub>
                            </m:sSub>
                          </m:e>
                          <m:e>
                            <m:r>
                              <a:rPr lang="en-US" b="0" i="1" smtClean="0">
                                <a:solidFill>
                                  <a:schemeClr val="bg1"/>
                                </a:solidFill>
                                <a:latin typeface="Cambria Math"/>
                              </a:rPr>
                              <m:t>=</m:t>
                            </m:r>
                          </m:e>
                          <m:e>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5</m:t>
                                </m:r>
                              </m:sub>
                            </m:sSub>
                          </m:e>
                        </m:mr>
                        <m:mr>
                          <m:e>
                            <m:r>
                              <a:rPr lang="en-US" b="0" i="1" smtClean="0">
                                <a:solidFill>
                                  <a:schemeClr val="bg1"/>
                                </a:solidFill>
                                <a:latin typeface="Cambria Math"/>
                              </a:rPr>
                              <m:t>𝐹</m:t>
                            </m:r>
                            <m:r>
                              <a:rPr lang="en-US" b="0" i="1" smtClean="0">
                                <a:solidFill>
                                  <a:schemeClr val="bg1"/>
                                </a:solidFill>
                                <a:latin typeface="Cambria Math"/>
                              </a:rPr>
                              <m:t>   </m:t>
                            </m:r>
                          </m:e>
                          <m:e>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5</m:t>
                                </m:r>
                              </m:sub>
                            </m:sSub>
                          </m:e>
                          <m:e>
                            <m:r>
                              <a:rPr lang="en-US" b="0" i="1" smtClean="0">
                                <a:solidFill>
                                  <a:schemeClr val="bg1"/>
                                </a:solidFill>
                                <a:latin typeface="Cambria Math"/>
                              </a:rPr>
                              <m:t>=</m:t>
                            </m:r>
                          </m:e>
                          <m:e>
                            <m:r>
                              <a:rPr lang="en-US" b="0" i="1" smtClean="0">
                                <a:solidFill>
                                  <a:schemeClr val="bg1"/>
                                </a:solidFill>
                                <a:latin typeface="Cambria Math"/>
                              </a:rPr>
                              <m:t>80+</m:t>
                            </m:r>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6</m:t>
                                </m:r>
                              </m:sub>
                            </m:sSub>
                          </m:e>
                        </m:mr>
                      </m:m>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1371600" y="4487037"/>
                <a:ext cx="6400800" cy="1742913"/>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560250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simple roundabout</a:t>
            </a:r>
          </a:p>
        </p:txBody>
      </p:sp>
      <p:pic>
        <p:nvPicPr>
          <p:cNvPr id="5122" name="Picture 2" descr="C:\Users\David\Documents\David\School\DavidLayTrafficCircle.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725" t="36817" r="12414"/>
          <a:stretch/>
        </p:blipFill>
        <p:spPr bwMode="auto">
          <a:xfrm>
            <a:off x="2133600" y="1371600"/>
            <a:ext cx="4980473" cy="304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1371600" y="4487037"/>
                <a:ext cx="6400800" cy="1742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4"/>
                                <m:mcJc m:val="center"/>
                              </m:mcPr>
                            </m:mc>
                          </m:mcs>
                          <m:ctrlPr>
                            <a:rPr lang="en-US" b="0" i="1" smtClean="0">
                              <a:latin typeface="Cambria Math"/>
                            </a:rPr>
                          </m:ctrlPr>
                        </m:mPr>
                        <m:mr>
                          <m:e>
                            <m:r>
                              <m:rPr>
                                <m:sty m:val="p"/>
                                <m:brk m:alnAt="7"/>
                              </m:rPr>
                              <a:rPr lang="en-US" b="0" i="0" smtClean="0">
                                <a:latin typeface="Cambria Math"/>
                              </a:rPr>
                              <m:t>A</m:t>
                            </m:r>
                            <m:r>
                              <m:rPr>
                                <m:brk m:alnAt="7"/>
                              </m:rPr>
                              <a:rPr lang="en-US" b="0" i="1" smtClean="0">
                                <a:latin typeface="Cambria Math"/>
                              </a:rPr>
                              <m:t> </m:t>
                            </m:r>
                            <m:r>
                              <a:rPr lang="en-US" b="0" i="1" smtClean="0">
                                <a:latin typeface="Cambria Math"/>
                              </a:rPr>
                              <m:t>  </m:t>
                            </m:r>
                          </m:e>
                          <m:e>
                            <m:r>
                              <m:rPr>
                                <m:brk m:alnAt="7"/>
                              </m:rPr>
                              <a:rPr lang="en-US" b="0" i="1" smtClean="0">
                                <a:latin typeface="Cambria Math"/>
                              </a:rPr>
                              <m:t>6</m:t>
                            </m:r>
                            <m:r>
                              <a:rPr lang="en-US" b="0" i="1" smtClean="0">
                                <a:latin typeface="Cambria Math"/>
                              </a:rPr>
                              <m:t>0+</m:t>
                            </m:r>
                            <m:sSub>
                              <m:sSubPr>
                                <m:ctrlPr>
                                  <a:rPr lang="en-US" b="0" i="1" smtClean="0">
                                    <a:latin typeface="Cambria Math"/>
                                  </a:rPr>
                                </m:ctrlPr>
                              </m:sSubPr>
                              <m:e>
                                <m:r>
                                  <m:rPr>
                                    <m:brk m:alnAt="7"/>
                                  </m:rPr>
                                  <a:rPr lang="en-US" b="0" i="1" smtClean="0">
                                    <a:latin typeface="Cambria Math"/>
                                  </a:rPr>
                                  <m:t>𝑥</m:t>
                                </m:r>
                              </m:e>
                              <m:sub>
                                <m:r>
                                  <m:rPr>
                                    <m:brk m:alnAt="7"/>
                                  </m:rPr>
                                  <a:rPr lang="en-US" b="0" i="1" smtClean="0">
                                    <a:latin typeface="Cambria Math"/>
                                  </a:rPr>
                                  <m:t>6</m:t>
                                </m:r>
                              </m:sub>
                            </m:sSub>
                          </m:e>
                          <m:e>
                            <m:r>
                              <a:rPr lang="en-US" b="0" i="1" smtClean="0">
                                <a:latin typeface="Cambria Math"/>
                              </a:rPr>
                              <m:t>=</m:t>
                            </m:r>
                          </m:e>
                          <m:e>
                            <m:r>
                              <a:rPr lang="en-US" b="0" i="1" smtClean="0">
                                <a:latin typeface="Cambria Math"/>
                              </a:rPr>
                              <m:t>   </m:t>
                            </m:r>
                            <m:sSub>
                              <m:sSubPr>
                                <m:ctrlPr>
                                  <a:rPr lang="en-US" b="0" i="1" smtClean="0">
                                    <a:latin typeface="Cambria Math"/>
                                  </a:rPr>
                                </m:ctrlPr>
                              </m:sSubPr>
                              <m:e>
                                <m:r>
                                  <a:rPr lang="en-US" b="0" i="1" smtClean="0">
                                    <a:latin typeface="Cambria Math"/>
                                  </a:rPr>
                                  <m:t>  </m:t>
                                </m:r>
                                <m:r>
                                  <a:rPr lang="en-US" b="0" i="1" smtClean="0">
                                    <a:latin typeface="Cambria Math"/>
                                  </a:rPr>
                                  <m:t>𝑥</m:t>
                                </m:r>
                              </m:e>
                              <m:sub>
                                <m:r>
                                  <a:rPr lang="en-US" b="0" i="1" smtClean="0">
                                    <a:latin typeface="Cambria Math"/>
                                  </a:rPr>
                                  <m:t>1</m:t>
                                </m:r>
                              </m:sub>
                            </m:sSub>
                            <m:r>
                              <a:rPr lang="en-US" b="0" i="1" smtClean="0">
                                <a:latin typeface="Cambria Math"/>
                              </a:rPr>
                              <m:t>     </m:t>
                            </m:r>
                          </m:e>
                        </m:mr>
                        <m:mr>
                          <m:e>
                            <m:r>
                              <m:rPr>
                                <m:sty m:val="p"/>
                              </m:rPr>
                              <a:rPr lang="en-US" b="0" i="0" smtClean="0">
                                <a:latin typeface="Cambria Math"/>
                              </a:rPr>
                              <m:t>B</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e>
                          <m:e>
                            <m:r>
                              <a:rPr lang="en-US" b="0" i="1" smtClean="0">
                                <a:latin typeface="Cambria Math"/>
                              </a:rPr>
                              <m:t>=</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+70</m:t>
                            </m:r>
                          </m:e>
                        </m:mr>
                        <m:mr>
                          <m:e>
                            <m:r>
                              <m:rPr>
                                <m:sty m:val="p"/>
                              </m:rPr>
                              <a:rPr lang="en-US" b="0" i="0" smtClean="0">
                                <a:latin typeface="Cambria Math"/>
                              </a:rPr>
                              <m:t>C</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+100</m:t>
                            </m:r>
                          </m:e>
                          <m:e>
                            <m:r>
                              <a:rPr lang="en-US" b="0" i="1" smtClean="0">
                                <a:latin typeface="Cambria Math"/>
                              </a:rPr>
                              <m:t>=</m:t>
                            </m:r>
                          </m:e>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mr>
                        <m:mr>
                          <m:e>
                            <m:r>
                              <a:rPr lang="en-US" b="0" i="1" smtClean="0">
                                <a:solidFill>
                                  <a:schemeClr val="bg1"/>
                                </a:solidFill>
                                <a:latin typeface="Cambria Math"/>
                              </a:rPr>
                              <m:t>𝐷</m:t>
                            </m:r>
                            <m:r>
                              <a:rPr lang="en-US" b="0" i="1" smtClean="0">
                                <a:solidFill>
                                  <a:schemeClr val="bg1"/>
                                </a:solidFill>
                                <a:latin typeface="Cambria Math"/>
                              </a:rPr>
                              <m:t>   </m:t>
                            </m:r>
                          </m:e>
                          <m:e>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3</m:t>
                                </m:r>
                              </m:sub>
                            </m:sSub>
                          </m:e>
                          <m:e>
                            <m:r>
                              <a:rPr lang="en-US" b="0" i="1" smtClean="0">
                                <a:solidFill>
                                  <a:schemeClr val="bg1"/>
                                </a:solidFill>
                                <a:latin typeface="Cambria Math"/>
                              </a:rPr>
                              <m:t>=</m:t>
                            </m:r>
                          </m:e>
                          <m:e>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4</m:t>
                                </m:r>
                              </m:sub>
                            </m:sSub>
                            <m:r>
                              <a:rPr lang="en-US" b="0" i="1" smtClean="0">
                                <a:solidFill>
                                  <a:schemeClr val="bg1"/>
                                </a:solidFill>
                                <a:latin typeface="Cambria Math"/>
                              </a:rPr>
                              <m:t>+90</m:t>
                            </m:r>
                          </m:e>
                        </m:mr>
                        <m:mr>
                          <m:e>
                            <m:r>
                              <a:rPr lang="en-US" b="0" i="1" smtClean="0">
                                <a:solidFill>
                                  <a:schemeClr val="bg1"/>
                                </a:solidFill>
                                <a:latin typeface="Cambria Math"/>
                              </a:rPr>
                              <m:t>𝐸</m:t>
                            </m:r>
                            <m:r>
                              <a:rPr lang="en-US" b="0" i="1" smtClean="0">
                                <a:latin typeface="Cambria Math"/>
                              </a:rPr>
                              <m:t>   </m:t>
                            </m:r>
                          </m:e>
                          <m:e>
                            <m:r>
                              <a:rPr lang="en-US" b="0" i="1" smtClean="0">
                                <a:solidFill>
                                  <a:schemeClr val="bg1"/>
                                </a:solidFill>
                                <a:latin typeface="Cambria Math"/>
                              </a:rPr>
                              <m:t>80+</m:t>
                            </m:r>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4</m:t>
                                </m:r>
                              </m:sub>
                            </m:sSub>
                          </m:e>
                          <m:e>
                            <m:r>
                              <a:rPr lang="en-US" b="0" i="1" smtClean="0">
                                <a:solidFill>
                                  <a:schemeClr val="bg1"/>
                                </a:solidFill>
                                <a:latin typeface="Cambria Math"/>
                              </a:rPr>
                              <m:t>=</m:t>
                            </m:r>
                          </m:e>
                          <m:e>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5</m:t>
                                </m:r>
                              </m:sub>
                            </m:sSub>
                          </m:e>
                        </m:mr>
                        <m:mr>
                          <m:e>
                            <m:r>
                              <a:rPr lang="en-US" b="0" i="1" smtClean="0">
                                <a:solidFill>
                                  <a:schemeClr val="bg1"/>
                                </a:solidFill>
                                <a:latin typeface="Cambria Math"/>
                              </a:rPr>
                              <m:t>𝐹</m:t>
                            </m:r>
                            <m:r>
                              <a:rPr lang="en-US" b="0" i="1" smtClean="0">
                                <a:solidFill>
                                  <a:schemeClr val="bg1"/>
                                </a:solidFill>
                                <a:latin typeface="Cambria Math"/>
                              </a:rPr>
                              <m:t>   </m:t>
                            </m:r>
                          </m:e>
                          <m:e>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5</m:t>
                                </m:r>
                              </m:sub>
                            </m:sSub>
                          </m:e>
                          <m:e>
                            <m:r>
                              <a:rPr lang="en-US" b="0" i="1" smtClean="0">
                                <a:solidFill>
                                  <a:schemeClr val="bg1"/>
                                </a:solidFill>
                                <a:latin typeface="Cambria Math"/>
                              </a:rPr>
                              <m:t>=</m:t>
                            </m:r>
                          </m:e>
                          <m:e>
                            <m:r>
                              <a:rPr lang="en-US" b="0" i="1" smtClean="0">
                                <a:solidFill>
                                  <a:schemeClr val="bg1"/>
                                </a:solidFill>
                                <a:latin typeface="Cambria Math"/>
                              </a:rPr>
                              <m:t>80+</m:t>
                            </m:r>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6</m:t>
                                </m:r>
                              </m:sub>
                            </m:sSub>
                          </m:e>
                        </m:mr>
                      </m:m>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1371600" y="4487037"/>
                <a:ext cx="6400800" cy="1742913"/>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581110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simple roundabout</a:t>
            </a:r>
          </a:p>
        </p:txBody>
      </p:sp>
      <p:pic>
        <p:nvPicPr>
          <p:cNvPr id="5122" name="Picture 2" descr="C:\Users\David\Documents\David\School\DavidLayTrafficCircle.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725" t="36817" r="12414"/>
          <a:stretch/>
        </p:blipFill>
        <p:spPr bwMode="auto">
          <a:xfrm>
            <a:off x="2133600" y="1371600"/>
            <a:ext cx="4980473" cy="304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1371600" y="4487037"/>
                <a:ext cx="6400800" cy="1742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4"/>
                                <m:mcJc m:val="center"/>
                              </m:mcPr>
                            </m:mc>
                          </m:mcs>
                          <m:ctrlPr>
                            <a:rPr lang="en-US" b="0" i="1" smtClean="0">
                              <a:latin typeface="Cambria Math"/>
                            </a:rPr>
                          </m:ctrlPr>
                        </m:mPr>
                        <m:mr>
                          <m:e>
                            <m:r>
                              <m:rPr>
                                <m:sty m:val="p"/>
                                <m:brk m:alnAt="7"/>
                              </m:rPr>
                              <a:rPr lang="en-US" b="0" i="0" smtClean="0">
                                <a:latin typeface="Cambria Math"/>
                              </a:rPr>
                              <m:t>A</m:t>
                            </m:r>
                            <m:r>
                              <m:rPr>
                                <m:brk m:alnAt="7"/>
                              </m:rPr>
                              <a:rPr lang="en-US" b="0" i="1" smtClean="0">
                                <a:latin typeface="Cambria Math"/>
                              </a:rPr>
                              <m:t> </m:t>
                            </m:r>
                            <m:r>
                              <a:rPr lang="en-US" b="0" i="1" smtClean="0">
                                <a:latin typeface="Cambria Math"/>
                              </a:rPr>
                              <m:t>  </m:t>
                            </m:r>
                          </m:e>
                          <m:e>
                            <m:r>
                              <m:rPr>
                                <m:brk m:alnAt="7"/>
                              </m:rPr>
                              <a:rPr lang="en-US" b="0" i="1" smtClean="0">
                                <a:latin typeface="Cambria Math"/>
                              </a:rPr>
                              <m:t>6</m:t>
                            </m:r>
                            <m:r>
                              <a:rPr lang="en-US" b="0" i="1" smtClean="0">
                                <a:latin typeface="Cambria Math"/>
                              </a:rPr>
                              <m:t>0+</m:t>
                            </m:r>
                            <m:sSub>
                              <m:sSubPr>
                                <m:ctrlPr>
                                  <a:rPr lang="en-US" b="0" i="1" smtClean="0">
                                    <a:latin typeface="Cambria Math"/>
                                  </a:rPr>
                                </m:ctrlPr>
                              </m:sSubPr>
                              <m:e>
                                <m:r>
                                  <m:rPr>
                                    <m:brk m:alnAt="7"/>
                                  </m:rPr>
                                  <a:rPr lang="en-US" b="0" i="1" smtClean="0">
                                    <a:latin typeface="Cambria Math"/>
                                  </a:rPr>
                                  <m:t>𝑥</m:t>
                                </m:r>
                              </m:e>
                              <m:sub>
                                <m:r>
                                  <m:rPr>
                                    <m:brk m:alnAt="7"/>
                                  </m:rPr>
                                  <a:rPr lang="en-US" b="0" i="1" smtClean="0">
                                    <a:latin typeface="Cambria Math"/>
                                  </a:rPr>
                                  <m:t>6</m:t>
                                </m:r>
                              </m:sub>
                            </m:sSub>
                          </m:e>
                          <m:e>
                            <m:r>
                              <a:rPr lang="en-US" b="0" i="1" smtClean="0">
                                <a:latin typeface="Cambria Math"/>
                              </a:rPr>
                              <m:t>=</m:t>
                            </m:r>
                          </m:e>
                          <m:e>
                            <m:r>
                              <a:rPr lang="en-US" b="0" i="1" smtClean="0">
                                <a:latin typeface="Cambria Math"/>
                              </a:rPr>
                              <m:t>   </m:t>
                            </m:r>
                            <m:sSub>
                              <m:sSubPr>
                                <m:ctrlPr>
                                  <a:rPr lang="en-US" b="0" i="1" smtClean="0">
                                    <a:latin typeface="Cambria Math"/>
                                  </a:rPr>
                                </m:ctrlPr>
                              </m:sSubPr>
                              <m:e>
                                <m:r>
                                  <a:rPr lang="en-US" b="0" i="1" smtClean="0">
                                    <a:latin typeface="Cambria Math"/>
                                  </a:rPr>
                                  <m:t>  </m:t>
                                </m:r>
                                <m:r>
                                  <a:rPr lang="en-US" b="0" i="1" smtClean="0">
                                    <a:latin typeface="Cambria Math"/>
                                  </a:rPr>
                                  <m:t>𝑥</m:t>
                                </m:r>
                              </m:e>
                              <m:sub>
                                <m:r>
                                  <a:rPr lang="en-US" b="0" i="1" smtClean="0">
                                    <a:latin typeface="Cambria Math"/>
                                  </a:rPr>
                                  <m:t>1</m:t>
                                </m:r>
                              </m:sub>
                            </m:sSub>
                            <m:r>
                              <a:rPr lang="en-US" b="0" i="1" smtClean="0">
                                <a:latin typeface="Cambria Math"/>
                              </a:rPr>
                              <m:t>     </m:t>
                            </m:r>
                          </m:e>
                        </m:mr>
                        <m:mr>
                          <m:e>
                            <m:r>
                              <m:rPr>
                                <m:sty m:val="p"/>
                              </m:rPr>
                              <a:rPr lang="en-US" b="0" i="0" smtClean="0">
                                <a:latin typeface="Cambria Math"/>
                              </a:rPr>
                              <m:t>B</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e>
                          <m:e>
                            <m:r>
                              <a:rPr lang="en-US" b="0" i="1" smtClean="0">
                                <a:latin typeface="Cambria Math"/>
                              </a:rPr>
                              <m:t>=</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+70</m:t>
                            </m:r>
                          </m:e>
                        </m:mr>
                        <m:mr>
                          <m:e>
                            <m:r>
                              <m:rPr>
                                <m:sty m:val="p"/>
                              </m:rPr>
                              <a:rPr lang="en-US" b="0" i="0" smtClean="0">
                                <a:latin typeface="Cambria Math"/>
                              </a:rPr>
                              <m:t>C</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+100</m:t>
                            </m:r>
                          </m:e>
                          <m:e>
                            <m:r>
                              <a:rPr lang="en-US" b="0" i="1" smtClean="0">
                                <a:latin typeface="Cambria Math"/>
                              </a:rPr>
                              <m:t>=</m:t>
                            </m:r>
                          </m:e>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mr>
                        <m:mr>
                          <m:e>
                            <m:r>
                              <m:rPr>
                                <m:sty m:val="p"/>
                              </m:rPr>
                              <a:rPr lang="en-US" b="0" i="0" smtClean="0">
                                <a:latin typeface="Cambria Math"/>
                              </a:rPr>
                              <m:t>D</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e>
                            <m:r>
                              <a:rPr lang="en-US" b="0" i="1" smtClean="0">
                                <a:latin typeface="Cambria Math"/>
                              </a:rPr>
                              <m:t>=</m:t>
                            </m:r>
                          </m:e>
                          <m:e>
                            <m:sSub>
                              <m:sSubPr>
                                <m:ctrlPr>
                                  <a:rPr lang="en-US" b="0" i="1" smtClean="0">
                                    <a:latin typeface="Cambria Math"/>
                                  </a:rPr>
                                </m:ctrlPr>
                              </m:sSubPr>
                              <m:e>
                                <m:r>
                                  <a:rPr lang="en-US" b="0" i="1" smtClean="0">
                                    <a:latin typeface="Cambria Math"/>
                                  </a:rPr>
                                  <m:t>𝑥</m:t>
                                </m:r>
                              </m:e>
                              <m:sub>
                                <m:r>
                                  <a:rPr lang="en-US" b="0" i="1" smtClean="0">
                                    <a:latin typeface="Cambria Math"/>
                                  </a:rPr>
                                  <m:t>4</m:t>
                                </m:r>
                              </m:sub>
                            </m:sSub>
                            <m:r>
                              <a:rPr lang="en-US" b="0" i="1" smtClean="0">
                                <a:latin typeface="Cambria Math"/>
                              </a:rPr>
                              <m:t>+90</m:t>
                            </m:r>
                          </m:e>
                        </m:mr>
                        <m:mr>
                          <m:e>
                            <m:r>
                              <a:rPr lang="en-US" b="0" i="1" smtClean="0">
                                <a:solidFill>
                                  <a:schemeClr val="bg1"/>
                                </a:solidFill>
                                <a:latin typeface="Cambria Math"/>
                              </a:rPr>
                              <m:t>𝐸</m:t>
                            </m:r>
                            <m:r>
                              <a:rPr lang="en-US" b="0" i="1" smtClean="0">
                                <a:latin typeface="Cambria Math"/>
                              </a:rPr>
                              <m:t>   </m:t>
                            </m:r>
                          </m:e>
                          <m:e>
                            <m:r>
                              <a:rPr lang="en-US" b="0" i="1" smtClean="0">
                                <a:solidFill>
                                  <a:schemeClr val="bg1"/>
                                </a:solidFill>
                                <a:latin typeface="Cambria Math"/>
                              </a:rPr>
                              <m:t>80+</m:t>
                            </m:r>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4</m:t>
                                </m:r>
                              </m:sub>
                            </m:sSub>
                          </m:e>
                          <m:e>
                            <m:r>
                              <a:rPr lang="en-US" b="0" i="1" smtClean="0">
                                <a:solidFill>
                                  <a:schemeClr val="bg1"/>
                                </a:solidFill>
                                <a:latin typeface="Cambria Math"/>
                              </a:rPr>
                              <m:t>=</m:t>
                            </m:r>
                          </m:e>
                          <m:e>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5</m:t>
                                </m:r>
                              </m:sub>
                            </m:sSub>
                          </m:e>
                        </m:mr>
                        <m:mr>
                          <m:e>
                            <m:r>
                              <a:rPr lang="en-US" b="0" i="1" smtClean="0">
                                <a:solidFill>
                                  <a:schemeClr val="bg1"/>
                                </a:solidFill>
                                <a:latin typeface="Cambria Math"/>
                              </a:rPr>
                              <m:t>𝐹</m:t>
                            </m:r>
                            <m:r>
                              <a:rPr lang="en-US" b="0" i="1" smtClean="0">
                                <a:solidFill>
                                  <a:schemeClr val="bg1"/>
                                </a:solidFill>
                                <a:latin typeface="Cambria Math"/>
                              </a:rPr>
                              <m:t>   </m:t>
                            </m:r>
                          </m:e>
                          <m:e>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5</m:t>
                                </m:r>
                              </m:sub>
                            </m:sSub>
                          </m:e>
                          <m:e>
                            <m:r>
                              <a:rPr lang="en-US" b="0" i="1" smtClean="0">
                                <a:solidFill>
                                  <a:schemeClr val="bg1"/>
                                </a:solidFill>
                                <a:latin typeface="Cambria Math"/>
                              </a:rPr>
                              <m:t>=</m:t>
                            </m:r>
                          </m:e>
                          <m:e>
                            <m:r>
                              <a:rPr lang="en-US" b="0" i="1" smtClean="0">
                                <a:solidFill>
                                  <a:schemeClr val="bg1"/>
                                </a:solidFill>
                                <a:latin typeface="Cambria Math"/>
                              </a:rPr>
                              <m:t>80+</m:t>
                            </m:r>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6</m:t>
                                </m:r>
                              </m:sub>
                            </m:sSub>
                          </m:e>
                        </m:mr>
                      </m:m>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1371600" y="4487037"/>
                <a:ext cx="6400800" cy="1742913"/>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940883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David\Documents\Talks and Conferences\2015\2015 Joint Meetings San Antonio\Drumse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291" r="8558"/>
          <a:stretch/>
        </p:blipFill>
        <p:spPr bwMode="auto">
          <a:xfrm>
            <a:off x="190500" y="2574311"/>
            <a:ext cx="2552700" cy="230248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David\Documents\Talks and Conferences\2015\2015 Joint Meetings San Antonio\Harp.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782" t="5744" r="21861" b="5278"/>
          <a:stretch/>
        </p:blipFill>
        <p:spPr bwMode="auto">
          <a:xfrm>
            <a:off x="838200" y="76200"/>
            <a:ext cx="1536301" cy="251477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David\Documents\Talks and Conferences\2015\2015 Joint Meetings San Antonio\Cymbals.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5703"/>
          <a:stretch/>
        </p:blipFill>
        <p:spPr bwMode="auto">
          <a:xfrm>
            <a:off x="4191000" y="4513745"/>
            <a:ext cx="1920387" cy="181085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David\Documents\Talks and Conferences\2015\2015 Joint Meetings San Antonio\Flute.jpg"/>
          <p:cNvPicPr>
            <a:picLocks noChangeAspect="1" noChangeArrowheads="1"/>
          </p:cNvPicPr>
          <p:nvPr/>
        </p:nvPicPr>
        <p:blipFill rotWithShape="1">
          <a:blip r:embed="rId8">
            <a:extLst>
              <a:ext uri="{28A0092B-C50C-407E-A947-70E740481C1C}">
                <a14:useLocalDpi xmlns:a14="http://schemas.microsoft.com/office/drawing/2010/main" val="0"/>
              </a:ext>
            </a:extLst>
          </a:blip>
          <a:srcRect t="16300" r="3283" b="20449"/>
          <a:stretch/>
        </p:blipFill>
        <p:spPr bwMode="auto">
          <a:xfrm>
            <a:off x="6400800" y="185275"/>
            <a:ext cx="2261922" cy="1110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David\Documents\Talks and Conferences\2015\2015 Joint Meetings San Antonio\Clarine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24600" y="3200400"/>
            <a:ext cx="2514600" cy="15925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74638"/>
            <a:ext cx="9144000" cy="1143000"/>
          </a:xfrm>
          <a:noFill/>
        </p:spPr>
        <p:txBody>
          <a:bodyPr>
            <a:normAutofit fontScale="90000"/>
          </a:bodyPr>
          <a:lstStyle/>
          <a:p>
            <a:r>
              <a:rPr lang="en-US" dirty="0" smtClean="0"/>
              <a:t>…thank goodness for other instruments!</a:t>
            </a:r>
            <a:endParaRPr lang="en-US" dirty="0"/>
          </a:p>
        </p:txBody>
      </p:sp>
      <p:pic>
        <p:nvPicPr>
          <p:cNvPr id="1028" name="Picture 4" descr="C:\Users\David\Documents\Talks and Conferences\2015\2015 Joint Meetings San Antonio\Sax.jpg"/>
          <p:cNvPicPr>
            <a:picLocks noChangeAspect="1" noChangeArrowheads="1"/>
          </p:cNvPicPr>
          <p:nvPr/>
        </p:nvPicPr>
        <p:blipFill rotWithShape="1">
          <a:blip r:embed="rId10">
            <a:extLst>
              <a:ext uri="{28A0092B-C50C-407E-A947-70E740481C1C}">
                <a14:useLocalDpi xmlns:a14="http://schemas.microsoft.com/office/drawing/2010/main" val="0"/>
              </a:ext>
            </a:extLst>
          </a:blip>
          <a:srcRect l="21131" r="20783"/>
          <a:stretch/>
        </p:blipFill>
        <p:spPr bwMode="auto">
          <a:xfrm>
            <a:off x="6324600" y="4017941"/>
            <a:ext cx="1319763" cy="284005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David\Documents\Talks and Conferences\2015\2015 Joint Meetings San Antonio\Trumpet.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463" t="5089" r="2986" b="20026"/>
          <a:stretch/>
        </p:blipFill>
        <p:spPr bwMode="auto">
          <a:xfrm>
            <a:off x="533400" y="5791200"/>
            <a:ext cx="2903138" cy="90506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David\Documents\Talks and Conferences\2015\2015 Joint Meetings San Antonio\Horn.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82029" y="1422751"/>
            <a:ext cx="2338137" cy="1776984"/>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David\Documents\Talks and Conferences\2015\2015 Joint Meetings San Antonio\Pian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35761" y="1323975"/>
            <a:ext cx="2679239" cy="27146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David\Documents\Talks and Conferences\2015\2015 Joint Meetings San Antonio\Viola.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52600" y="4256320"/>
            <a:ext cx="2727813" cy="1390650"/>
          </a:xfrm>
          <a:prstGeom prst="rect">
            <a:avLst/>
          </a:prstGeom>
          <a:noFill/>
          <a:extLst>
            <a:ext uri="{909E8E84-426E-40DD-AFC4-6F175D3DCCD1}">
              <a14:hiddenFill xmlns:a14="http://schemas.microsoft.com/office/drawing/2010/main">
                <a:solidFill>
                  <a:srgbClr val="FFFFFF"/>
                </a:solidFill>
              </a14:hiddenFill>
            </a:ext>
          </a:extLst>
        </p:spPr>
      </p:pic>
      <p:pic>
        <p:nvPicPr>
          <p:cNvPr id="3" name="John Williams - Star Wars Main Theme (FUL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077200" y="5791200"/>
            <a:ext cx="609600" cy="609600"/>
          </a:xfrm>
          <a:prstGeom prst="rect">
            <a:avLst/>
          </a:prstGeom>
        </p:spPr>
      </p:pic>
    </p:spTree>
    <p:extLst>
      <p:ext uri="{BB962C8B-B14F-4D97-AF65-F5344CB8AC3E}">
        <p14:creationId xmlns:p14="http://schemas.microsoft.com/office/powerpoint/2010/main" val="6144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500"/>
                                  </p:stCondLst>
                                  <p:childTnLst>
                                    <p:set>
                                      <p:cBhvr>
                                        <p:cTn id="10" dur="1" fill="hold">
                                          <p:stCondLst>
                                            <p:cond delay="0"/>
                                          </p:stCondLst>
                                        </p:cTn>
                                        <p:tgtEl>
                                          <p:spTgt spid="1031"/>
                                        </p:tgtEl>
                                        <p:attrNameLst>
                                          <p:attrName>style.visibility</p:attrName>
                                        </p:attrNameLst>
                                      </p:cBhvr>
                                      <p:to>
                                        <p:strVal val="visible"/>
                                      </p:to>
                                    </p:set>
                                    <p:animEffect transition="in" filter="fade">
                                      <p:cBhvr>
                                        <p:cTn id="11" dur="500"/>
                                        <p:tgtEl>
                                          <p:spTgt spid="1031"/>
                                        </p:tgtEl>
                                      </p:cBhvr>
                                    </p:animEffect>
                                  </p:childTnLst>
                                </p:cTn>
                              </p:par>
                            </p:childTnLst>
                          </p:cTn>
                        </p:par>
                        <p:par>
                          <p:cTn id="12" fill="hold">
                            <p:stCondLst>
                              <p:cond delay="1000"/>
                            </p:stCondLst>
                            <p:childTnLst>
                              <p:par>
                                <p:cTn id="13" presetID="10" presetClass="entr" presetSubtype="0" fill="hold" nodeType="afterEffect">
                                  <p:stCondLst>
                                    <p:cond delay="250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par>
                          <p:cTn id="16" fill="hold">
                            <p:stCondLst>
                              <p:cond delay="4000"/>
                            </p:stCondLst>
                            <p:childTnLst>
                              <p:par>
                                <p:cTn id="17" presetID="10" presetClass="entr" presetSubtype="0" fill="hold" nodeType="afterEffect">
                                  <p:stCondLst>
                                    <p:cond delay="1750"/>
                                  </p:stCondLst>
                                  <p:childTnLst>
                                    <p:set>
                                      <p:cBhvr>
                                        <p:cTn id="18" dur="1" fill="hold">
                                          <p:stCondLst>
                                            <p:cond delay="0"/>
                                          </p:stCondLst>
                                        </p:cTn>
                                        <p:tgtEl>
                                          <p:spTgt spid="1030"/>
                                        </p:tgtEl>
                                        <p:attrNameLst>
                                          <p:attrName>style.visibility</p:attrName>
                                        </p:attrNameLst>
                                      </p:cBhvr>
                                      <p:to>
                                        <p:strVal val="visible"/>
                                      </p:to>
                                    </p:set>
                                    <p:animEffect transition="in" filter="fade">
                                      <p:cBhvr>
                                        <p:cTn id="19" dur="500"/>
                                        <p:tgtEl>
                                          <p:spTgt spid="1030"/>
                                        </p:tgtEl>
                                      </p:cBhvr>
                                    </p:animEffect>
                                  </p:childTnLst>
                                </p:cTn>
                              </p:par>
                            </p:childTnLst>
                          </p:cTn>
                        </p:par>
                        <p:par>
                          <p:cTn id="20" fill="hold">
                            <p:stCondLst>
                              <p:cond delay="6250"/>
                            </p:stCondLst>
                            <p:childTnLst>
                              <p:par>
                                <p:cTn id="21" presetID="10" presetClass="entr" presetSubtype="0" fill="hold" nodeType="afterEffect">
                                  <p:stCondLst>
                                    <p:cond delay="1500"/>
                                  </p:stCondLst>
                                  <p:childTnLst>
                                    <p:set>
                                      <p:cBhvr>
                                        <p:cTn id="22" dur="1" fill="hold">
                                          <p:stCondLst>
                                            <p:cond delay="0"/>
                                          </p:stCondLst>
                                        </p:cTn>
                                        <p:tgtEl>
                                          <p:spTgt spid="1033"/>
                                        </p:tgtEl>
                                        <p:attrNameLst>
                                          <p:attrName>style.visibility</p:attrName>
                                        </p:attrNameLst>
                                      </p:cBhvr>
                                      <p:to>
                                        <p:strVal val="visible"/>
                                      </p:to>
                                    </p:set>
                                    <p:animEffect transition="in" filter="fade">
                                      <p:cBhvr>
                                        <p:cTn id="23" dur="500"/>
                                        <p:tgtEl>
                                          <p:spTgt spid="1033"/>
                                        </p:tgtEl>
                                      </p:cBhvr>
                                    </p:animEffect>
                                  </p:childTnLst>
                                </p:cTn>
                              </p:par>
                            </p:childTnLst>
                          </p:cTn>
                        </p:par>
                        <p:par>
                          <p:cTn id="24" fill="hold">
                            <p:stCondLst>
                              <p:cond delay="8250"/>
                            </p:stCondLst>
                            <p:childTnLst>
                              <p:par>
                                <p:cTn id="25" presetID="10" presetClass="entr" presetSubtype="0" fill="hold" nodeType="afterEffect">
                                  <p:stCondLst>
                                    <p:cond delay="125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childTnLst>
                          </p:cTn>
                        </p:par>
                        <p:par>
                          <p:cTn id="28" fill="hold">
                            <p:stCondLst>
                              <p:cond delay="10000"/>
                            </p:stCondLst>
                            <p:childTnLst>
                              <p:par>
                                <p:cTn id="29" presetID="10" presetClass="entr" presetSubtype="0" fill="hold" nodeType="afterEffect">
                                  <p:stCondLst>
                                    <p:cond delay="1000"/>
                                  </p:stCondLst>
                                  <p:childTnLst>
                                    <p:set>
                                      <p:cBhvr>
                                        <p:cTn id="30" dur="1" fill="hold">
                                          <p:stCondLst>
                                            <p:cond delay="0"/>
                                          </p:stCondLst>
                                        </p:cTn>
                                        <p:tgtEl>
                                          <p:spTgt spid="1028"/>
                                        </p:tgtEl>
                                        <p:attrNameLst>
                                          <p:attrName>style.visibility</p:attrName>
                                        </p:attrNameLst>
                                      </p:cBhvr>
                                      <p:to>
                                        <p:strVal val="visible"/>
                                      </p:to>
                                    </p:set>
                                    <p:animEffect transition="in" filter="fade">
                                      <p:cBhvr>
                                        <p:cTn id="31" dur="500"/>
                                        <p:tgtEl>
                                          <p:spTgt spid="1028"/>
                                        </p:tgtEl>
                                      </p:cBhvr>
                                    </p:animEffect>
                                  </p:childTnLst>
                                </p:cTn>
                              </p:par>
                            </p:childTnLst>
                          </p:cTn>
                        </p:par>
                        <p:par>
                          <p:cTn id="32" fill="hold">
                            <p:stCondLst>
                              <p:cond delay="11500"/>
                            </p:stCondLst>
                            <p:childTnLst>
                              <p:par>
                                <p:cTn id="33" presetID="10" presetClass="entr" presetSubtype="0" fill="hold" nodeType="afterEffect">
                                  <p:stCondLst>
                                    <p:cond delay="750"/>
                                  </p:stCondLst>
                                  <p:childTnLst>
                                    <p:set>
                                      <p:cBhvr>
                                        <p:cTn id="34" dur="1" fill="hold">
                                          <p:stCondLst>
                                            <p:cond delay="0"/>
                                          </p:stCondLst>
                                        </p:cTn>
                                        <p:tgtEl>
                                          <p:spTgt spid="2051"/>
                                        </p:tgtEl>
                                        <p:attrNameLst>
                                          <p:attrName>style.visibility</p:attrName>
                                        </p:attrNameLst>
                                      </p:cBhvr>
                                      <p:to>
                                        <p:strVal val="visible"/>
                                      </p:to>
                                    </p:set>
                                    <p:animEffect transition="in" filter="fade">
                                      <p:cBhvr>
                                        <p:cTn id="35" dur="500"/>
                                        <p:tgtEl>
                                          <p:spTgt spid="2051"/>
                                        </p:tgtEl>
                                      </p:cBhvr>
                                    </p:animEffect>
                                  </p:childTnLst>
                                </p:cTn>
                              </p:par>
                            </p:childTnLst>
                          </p:cTn>
                        </p:par>
                        <p:par>
                          <p:cTn id="36" fill="hold">
                            <p:stCondLst>
                              <p:cond delay="12750"/>
                            </p:stCondLst>
                            <p:childTnLst>
                              <p:par>
                                <p:cTn id="37" presetID="10" presetClass="entr" presetSubtype="0" fill="hold" nodeType="afterEffect">
                                  <p:stCondLst>
                                    <p:cond delay="750"/>
                                  </p:stCondLst>
                                  <p:childTnLst>
                                    <p:set>
                                      <p:cBhvr>
                                        <p:cTn id="38" dur="1" fill="hold">
                                          <p:stCondLst>
                                            <p:cond delay="0"/>
                                          </p:stCondLst>
                                        </p:cTn>
                                        <p:tgtEl>
                                          <p:spTgt spid="1029"/>
                                        </p:tgtEl>
                                        <p:attrNameLst>
                                          <p:attrName>style.visibility</p:attrName>
                                        </p:attrNameLst>
                                      </p:cBhvr>
                                      <p:to>
                                        <p:strVal val="visible"/>
                                      </p:to>
                                    </p:set>
                                    <p:animEffect transition="in" filter="fade">
                                      <p:cBhvr>
                                        <p:cTn id="39" dur="500"/>
                                        <p:tgtEl>
                                          <p:spTgt spid="1029"/>
                                        </p:tgtEl>
                                      </p:cBhvr>
                                    </p:animEffect>
                                  </p:childTnLst>
                                </p:cTn>
                              </p:par>
                            </p:childTnLst>
                          </p:cTn>
                        </p:par>
                        <p:par>
                          <p:cTn id="40" fill="hold">
                            <p:stCondLst>
                              <p:cond delay="14000"/>
                            </p:stCondLst>
                            <p:childTnLst>
                              <p:par>
                                <p:cTn id="41" presetID="10" presetClass="entr" presetSubtype="0" fill="hold" nodeType="afterEffect">
                                  <p:stCondLst>
                                    <p:cond delay="750"/>
                                  </p:stCondLst>
                                  <p:childTnLst>
                                    <p:set>
                                      <p:cBhvr>
                                        <p:cTn id="42" dur="1" fill="hold">
                                          <p:stCondLst>
                                            <p:cond delay="0"/>
                                          </p:stCondLst>
                                        </p:cTn>
                                        <p:tgtEl>
                                          <p:spTgt spid="1036"/>
                                        </p:tgtEl>
                                        <p:attrNameLst>
                                          <p:attrName>style.visibility</p:attrName>
                                        </p:attrNameLst>
                                      </p:cBhvr>
                                      <p:to>
                                        <p:strVal val="visible"/>
                                      </p:to>
                                    </p:set>
                                    <p:animEffect transition="in" filter="fade">
                                      <p:cBhvr>
                                        <p:cTn id="43"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4"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simple roundabout</a:t>
            </a:r>
          </a:p>
        </p:txBody>
      </p:sp>
      <p:pic>
        <p:nvPicPr>
          <p:cNvPr id="5122" name="Picture 2" descr="C:\Users\David\Documents\David\School\DavidLayTrafficCircle.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725" t="36817" r="12414"/>
          <a:stretch/>
        </p:blipFill>
        <p:spPr bwMode="auto">
          <a:xfrm>
            <a:off x="2133600" y="1371600"/>
            <a:ext cx="4980473" cy="304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1371600" y="4487037"/>
                <a:ext cx="6400800" cy="1742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4"/>
                                <m:mcJc m:val="center"/>
                              </m:mcPr>
                            </m:mc>
                          </m:mcs>
                          <m:ctrlPr>
                            <a:rPr lang="en-US" b="0" i="1" smtClean="0">
                              <a:latin typeface="Cambria Math"/>
                            </a:rPr>
                          </m:ctrlPr>
                        </m:mPr>
                        <m:mr>
                          <m:e>
                            <m:r>
                              <m:rPr>
                                <m:sty m:val="p"/>
                                <m:brk m:alnAt="7"/>
                              </m:rPr>
                              <a:rPr lang="en-US" b="0" i="0" smtClean="0">
                                <a:latin typeface="Cambria Math"/>
                              </a:rPr>
                              <m:t>A</m:t>
                            </m:r>
                            <m:r>
                              <m:rPr>
                                <m:brk m:alnAt="7"/>
                              </m:rPr>
                              <a:rPr lang="en-US" b="0" i="1" smtClean="0">
                                <a:latin typeface="Cambria Math"/>
                              </a:rPr>
                              <m:t> </m:t>
                            </m:r>
                            <m:r>
                              <a:rPr lang="en-US" b="0" i="1" smtClean="0">
                                <a:latin typeface="Cambria Math"/>
                              </a:rPr>
                              <m:t>  </m:t>
                            </m:r>
                          </m:e>
                          <m:e>
                            <m:r>
                              <m:rPr>
                                <m:brk m:alnAt="7"/>
                              </m:rPr>
                              <a:rPr lang="en-US" b="0" i="1" smtClean="0">
                                <a:latin typeface="Cambria Math"/>
                              </a:rPr>
                              <m:t>6</m:t>
                            </m:r>
                            <m:r>
                              <a:rPr lang="en-US" b="0" i="1" smtClean="0">
                                <a:latin typeface="Cambria Math"/>
                              </a:rPr>
                              <m:t>0+</m:t>
                            </m:r>
                            <m:sSub>
                              <m:sSubPr>
                                <m:ctrlPr>
                                  <a:rPr lang="en-US" b="0" i="1" smtClean="0">
                                    <a:latin typeface="Cambria Math"/>
                                  </a:rPr>
                                </m:ctrlPr>
                              </m:sSubPr>
                              <m:e>
                                <m:r>
                                  <m:rPr>
                                    <m:brk m:alnAt="7"/>
                                  </m:rPr>
                                  <a:rPr lang="en-US" b="0" i="1" smtClean="0">
                                    <a:latin typeface="Cambria Math"/>
                                  </a:rPr>
                                  <m:t>𝑥</m:t>
                                </m:r>
                              </m:e>
                              <m:sub>
                                <m:r>
                                  <m:rPr>
                                    <m:brk m:alnAt="7"/>
                                  </m:rPr>
                                  <a:rPr lang="en-US" b="0" i="1" smtClean="0">
                                    <a:latin typeface="Cambria Math"/>
                                  </a:rPr>
                                  <m:t>6</m:t>
                                </m:r>
                              </m:sub>
                            </m:sSub>
                          </m:e>
                          <m:e>
                            <m:r>
                              <a:rPr lang="en-US" b="0" i="1" smtClean="0">
                                <a:latin typeface="Cambria Math"/>
                              </a:rPr>
                              <m:t>=</m:t>
                            </m:r>
                          </m:e>
                          <m:e>
                            <m:r>
                              <a:rPr lang="en-US" b="0" i="1" smtClean="0">
                                <a:latin typeface="Cambria Math"/>
                              </a:rPr>
                              <m:t>   </m:t>
                            </m:r>
                            <m:sSub>
                              <m:sSubPr>
                                <m:ctrlPr>
                                  <a:rPr lang="en-US" b="0" i="1" smtClean="0">
                                    <a:latin typeface="Cambria Math"/>
                                  </a:rPr>
                                </m:ctrlPr>
                              </m:sSubPr>
                              <m:e>
                                <m:r>
                                  <a:rPr lang="en-US" b="0" i="1" smtClean="0">
                                    <a:latin typeface="Cambria Math"/>
                                  </a:rPr>
                                  <m:t>  </m:t>
                                </m:r>
                                <m:r>
                                  <a:rPr lang="en-US" b="0" i="1" smtClean="0">
                                    <a:latin typeface="Cambria Math"/>
                                  </a:rPr>
                                  <m:t>𝑥</m:t>
                                </m:r>
                              </m:e>
                              <m:sub>
                                <m:r>
                                  <a:rPr lang="en-US" b="0" i="1" smtClean="0">
                                    <a:latin typeface="Cambria Math"/>
                                  </a:rPr>
                                  <m:t>1</m:t>
                                </m:r>
                              </m:sub>
                            </m:sSub>
                            <m:r>
                              <a:rPr lang="en-US" b="0" i="1" smtClean="0">
                                <a:latin typeface="Cambria Math"/>
                              </a:rPr>
                              <m:t>     </m:t>
                            </m:r>
                          </m:e>
                        </m:mr>
                        <m:mr>
                          <m:e>
                            <m:r>
                              <m:rPr>
                                <m:sty m:val="p"/>
                              </m:rPr>
                              <a:rPr lang="en-US" b="0" i="0" smtClean="0">
                                <a:latin typeface="Cambria Math"/>
                              </a:rPr>
                              <m:t>B</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e>
                          <m:e>
                            <m:r>
                              <a:rPr lang="en-US" b="0" i="1" smtClean="0">
                                <a:latin typeface="Cambria Math"/>
                              </a:rPr>
                              <m:t>=</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+70</m:t>
                            </m:r>
                          </m:e>
                        </m:mr>
                        <m:mr>
                          <m:e>
                            <m:r>
                              <m:rPr>
                                <m:sty m:val="p"/>
                              </m:rPr>
                              <a:rPr lang="en-US" b="0" i="0" smtClean="0">
                                <a:latin typeface="Cambria Math"/>
                              </a:rPr>
                              <m:t>C</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+100</m:t>
                            </m:r>
                          </m:e>
                          <m:e>
                            <m:r>
                              <a:rPr lang="en-US" b="0" i="1" smtClean="0">
                                <a:latin typeface="Cambria Math"/>
                              </a:rPr>
                              <m:t>=</m:t>
                            </m:r>
                          </m:e>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mr>
                        <m:mr>
                          <m:e>
                            <m:r>
                              <m:rPr>
                                <m:sty m:val="p"/>
                              </m:rPr>
                              <a:rPr lang="en-US" b="0" i="0" smtClean="0">
                                <a:latin typeface="Cambria Math"/>
                              </a:rPr>
                              <m:t>D</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e>
                            <m:r>
                              <a:rPr lang="en-US" b="0" i="1" smtClean="0">
                                <a:latin typeface="Cambria Math"/>
                              </a:rPr>
                              <m:t>=</m:t>
                            </m:r>
                          </m:e>
                          <m:e>
                            <m:sSub>
                              <m:sSubPr>
                                <m:ctrlPr>
                                  <a:rPr lang="en-US" b="0" i="1" smtClean="0">
                                    <a:latin typeface="Cambria Math"/>
                                  </a:rPr>
                                </m:ctrlPr>
                              </m:sSubPr>
                              <m:e>
                                <m:r>
                                  <a:rPr lang="en-US" b="0" i="1" smtClean="0">
                                    <a:latin typeface="Cambria Math"/>
                                  </a:rPr>
                                  <m:t>𝑥</m:t>
                                </m:r>
                              </m:e>
                              <m:sub>
                                <m:r>
                                  <a:rPr lang="en-US" b="0" i="1" smtClean="0">
                                    <a:latin typeface="Cambria Math"/>
                                  </a:rPr>
                                  <m:t>4</m:t>
                                </m:r>
                              </m:sub>
                            </m:sSub>
                            <m:r>
                              <a:rPr lang="en-US" b="0" i="1" smtClean="0">
                                <a:latin typeface="Cambria Math"/>
                              </a:rPr>
                              <m:t>+90</m:t>
                            </m:r>
                          </m:e>
                        </m:mr>
                        <m:mr>
                          <m:e>
                            <m:r>
                              <m:rPr>
                                <m:sty m:val="p"/>
                              </m:rPr>
                              <a:rPr lang="en-US" b="0" i="0" smtClean="0">
                                <a:latin typeface="Cambria Math"/>
                              </a:rPr>
                              <m:t>E</m:t>
                            </m:r>
                            <m:r>
                              <a:rPr lang="en-US" b="0" i="1" smtClean="0">
                                <a:latin typeface="Cambria Math"/>
                              </a:rPr>
                              <m:t>   </m:t>
                            </m:r>
                          </m:e>
                          <m:e>
                            <m:r>
                              <a:rPr lang="en-US" b="0" i="1" smtClean="0">
                                <a:latin typeface="Cambria Math"/>
                              </a:rPr>
                              <m:t>80+</m:t>
                            </m:r>
                            <m:sSub>
                              <m:sSubPr>
                                <m:ctrlPr>
                                  <a:rPr lang="en-US" b="0" i="1" smtClean="0">
                                    <a:latin typeface="Cambria Math"/>
                                  </a:rPr>
                                </m:ctrlPr>
                              </m:sSubPr>
                              <m:e>
                                <m:r>
                                  <a:rPr lang="en-US" b="0" i="1" smtClean="0">
                                    <a:latin typeface="Cambria Math"/>
                                  </a:rPr>
                                  <m:t>𝑥</m:t>
                                </m:r>
                              </m:e>
                              <m:sub>
                                <m:r>
                                  <a:rPr lang="en-US" b="0" i="1" smtClean="0">
                                    <a:latin typeface="Cambria Math"/>
                                  </a:rPr>
                                  <m:t>4</m:t>
                                </m:r>
                              </m:sub>
                            </m:sSub>
                          </m:e>
                          <m:e>
                            <m:r>
                              <a:rPr lang="en-US" b="0" i="1" smtClean="0">
                                <a:latin typeface="Cambria Math"/>
                              </a:rPr>
                              <m:t>=</m:t>
                            </m:r>
                          </m:e>
                          <m:e>
                            <m:sSub>
                              <m:sSubPr>
                                <m:ctrlPr>
                                  <a:rPr lang="en-US" b="0" i="1" smtClean="0">
                                    <a:latin typeface="Cambria Math"/>
                                  </a:rPr>
                                </m:ctrlPr>
                              </m:sSubPr>
                              <m:e>
                                <m:r>
                                  <a:rPr lang="en-US" b="0" i="1" smtClean="0">
                                    <a:latin typeface="Cambria Math"/>
                                  </a:rPr>
                                  <m:t>𝑥</m:t>
                                </m:r>
                              </m:e>
                              <m:sub>
                                <m:r>
                                  <a:rPr lang="en-US" b="0" i="1" smtClean="0">
                                    <a:latin typeface="Cambria Math"/>
                                  </a:rPr>
                                  <m:t>5</m:t>
                                </m:r>
                              </m:sub>
                            </m:sSub>
                          </m:e>
                        </m:mr>
                        <m:mr>
                          <m:e>
                            <m:r>
                              <a:rPr lang="en-US" b="0" i="1" smtClean="0">
                                <a:solidFill>
                                  <a:schemeClr val="bg1"/>
                                </a:solidFill>
                                <a:latin typeface="Cambria Math"/>
                              </a:rPr>
                              <m:t>𝐹</m:t>
                            </m:r>
                            <m:r>
                              <a:rPr lang="en-US" b="0" i="1" smtClean="0">
                                <a:solidFill>
                                  <a:schemeClr val="bg1"/>
                                </a:solidFill>
                                <a:latin typeface="Cambria Math"/>
                              </a:rPr>
                              <m:t>   </m:t>
                            </m:r>
                          </m:e>
                          <m:e>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5</m:t>
                                </m:r>
                              </m:sub>
                            </m:sSub>
                          </m:e>
                          <m:e>
                            <m:r>
                              <a:rPr lang="en-US" b="0" i="1" smtClean="0">
                                <a:solidFill>
                                  <a:schemeClr val="bg1"/>
                                </a:solidFill>
                                <a:latin typeface="Cambria Math"/>
                              </a:rPr>
                              <m:t>=</m:t>
                            </m:r>
                          </m:e>
                          <m:e>
                            <m:r>
                              <a:rPr lang="en-US" b="0" i="1" smtClean="0">
                                <a:solidFill>
                                  <a:schemeClr val="bg1"/>
                                </a:solidFill>
                                <a:latin typeface="Cambria Math"/>
                              </a:rPr>
                              <m:t>80+</m:t>
                            </m:r>
                            <m:sSub>
                              <m:sSubPr>
                                <m:ctrlPr>
                                  <a:rPr lang="en-US" b="0" i="1" smtClean="0">
                                    <a:solidFill>
                                      <a:schemeClr val="bg1"/>
                                    </a:solidFill>
                                    <a:latin typeface="Cambria Math"/>
                                  </a:rPr>
                                </m:ctrlPr>
                              </m:sSubPr>
                              <m:e>
                                <m:r>
                                  <a:rPr lang="en-US" b="0" i="1" smtClean="0">
                                    <a:solidFill>
                                      <a:schemeClr val="bg1"/>
                                    </a:solidFill>
                                    <a:latin typeface="Cambria Math"/>
                                  </a:rPr>
                                  <m:t>𝑥</m:t>
                                </m:r>
                              </m:e>
                              <m:sub>
                                <m:r>
                                  <a:rPr lang="en-US" b="0" i="1" smtClean="0">
                                    <a:solidFill>
                                      <a:schemeClr val="bg1"/>
                                    </a:solidFill>
                                    <a:latin typeface="Cambria Math"/>
                                  </a:rPr>
                                  <m:t>6</m:t>
                                </m:r>
                              </m:sub>
                            </m:sSub>
                          </m:e>
                        </m:mr>
                      </m:m>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1371600" y="4487037"/>
                <a:ext cx="6400800" cy="1742913"/>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950661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simple roundabout</a:t>
            </a:r>
          </a:p>
        </p:txBody>
      </p:sp>
      <p:pic>
        <p:nvPicPr>
          <p:cNvPr id="5122" name="Picture 2" descr="C:\Users\David\Documents\David\School\DavidLayTrafficCircle.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725" t="36817" r="12414"/>
          <a:stretch/>
        </p:blipFill>
        <p:spPr bwMode="auto">
          <a:xfrm>
            <a:off x="2133600" y="1371600"/>
            <a:ext cx="4980473" cy="304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1371600" y="4487037"/>
                <a:ext cx="6400800" cy="1742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4"/>
                                <m:mcJc m:val="center"/>
                              </m:mcPr>
                            </m:mc>
                          </m:mcs>
                          <m:ctrlPr>
                            <a:rPr lang="en-US" b="0" i="1" smtClean="0">
                              <a:latin typeface="Cambria Math"/>
                            </a:rPr>
                          </m:ctrlPr>
                        </m:mPr>
                        <m:mr>
                          <m:e>
                            <m:r>
                              <m:rPr>
                                <m:sty m:val="p"/>
                                <m:brk m:alnAt="7"/>
                              </m:rPr>
                              <a:rPr lang="en-US" b="0" i="0" smtClean="0">
                                <a:latin typeface="Cambria Math"/>
                              </a:rPr>
                              <m:t>A</m:t>
                            </m:r>
                            <m:r>
                              <m:rPr>
                                <m:brk m:alnAt="7"/>
                              </m:rPr>
                              <a:rPr lang="en-US" b="0" i="1" smtClean="0">
                                <a:latin typeface="Cambria Math"/>
                              </a:rPr>
                              <m:t> </m:t>
                            </m:r>
                            <m:r>
                              <a:rPr lang="en-US" b="0" i="1" smtClean="0">
                                <a:latin typeface="Cambria Math"/>
                              </a:rPr>
                              <m:t>  </m:t>
                            </m:r>
                          </m:e>
                          <m:e>
                            <m:r>
                              <m:rPr>
                                <m:brk m:alnAt="7"/>
                              </m:rPr>
                              <a:rPr lang="en-US" b="0" i="1" smtClean="0">
                                <a:latin typeface="Cambria Math"/>
                              </a:rPr>
                              <m:t>6</m:t>
                            </m:r>
                            <m:r>
                              <a:rPr lang="en-US" b="0" i="1" smtClean="0">
                                <a:latin typeface="Cambria Math"/>
                              </a:rPr>
                              <m:t>0+</m:t>
                            </m:r>
                            <m:sSub>
                              <m:sSubPr>
                                <m:ctrlPr>
                                  <a:rPr lang="en-US" b="0" i="1" smtClean="0">
                                    <a:latin typeface="Cambria Math"/>
                                  </a:rPr>
                                </m:ctrlPr>
                              </m:sSubPr>
                              <m:e>
                                <m:r>
                                  <m:rPr>
                                    <m:brk m:alnAt="7"/>
                                  </m:rPr>
                                  <a:rPr lang="en-US" b="0" i="1" smtClean="0">
                                    <a:latin typeface="Cambria Math"/>
                                  </a:rPr>
                                  <m:t>𝑥</m:t>
                                </m:r>
                              </m:e>
                              <m:sub>
                                <m:r>
                                  <m:rPr>
                                    <m:brk m:alnAt="7"/>
                                  </m:rPr>
                                  <a:rPr lang="en-US" b="0" i="1" smtClean="0">
                                    <a:latin typeface="Cambria Math"/>
                                  </a:rPr>
                                  <m:t>6</m:t>
                                </m:r>
                              </m:sub>
                            </m:sSub>
                          </m:e>
                          <m:e>
                            <m:r>
                              <a:rPr lang="en-US" b="0" i="1" smtClean="0">
                                <a:latin typeface="Cambria Math"/>
                              </a:rPr>
                              <m:t>=</m:t>
                            </m:r>
                          </m:e>
                          <m:e>
                            <m:r>
                              <a:rPr lang="en-US" b="0" i="1" smtClean="0">
                                <a:latin typeface="Cambria Math"/>
                              </a:rPr>
                              <m:t>   </m:t>
                            </m:r>
                            <m:sSub>
                              <m:sSubPr>
                                <m:ctrlPr>
                                  <a:rPr lang="en-US" b="0" i="1" smtClean="0">
                                    <a:latin typeface="Cambria Math"/>
                                  </a:rPr>
                                </m:ctrlPr>
                              </m:sSubPr>
                              <m:e>
                                <m:r>
                                  <a:rPr lang="en-US" b="0" i="1" smtClean="0">
                                    <a:latin typeface="Cambria Math"/>
                                  </a:rPr>
                                  <m:t>  </m:t>
                                </m:r>
                                <m:r>
                                  <a:rPr lang="en-US" b="0" i="1" smtClean="0">
                                    <a:latin typeface="Cambria Math"/>
                                  </a:rPr>
                                  <m:t>𝑥</m:t>
                                </m:r>
                              </m:e>
                              <m:sub>
                                <m:r>
                                  <a:rPr lang="en-US" b="0" i="1" smtClean="0">
                                    <a:latin typeface="Cambria Math"/>
                                  </a:rPr>
                                  <m:t>1</m:t>
                                </m:r>
                              </m:sub>
                            </m:sSub>
                            <m:r>
                              <a:rPr lang="en-US" b="0" i="1" smtClean="0">
                                <a:latin typeface="Cambria Math"/>
                              </a:rPr>
                              <m:t>     </m:t>
                            </m:r>
                          </m:e>
                        </m:mr>
                        <m:mr>
                          <m:e>
                            <m:r>
                              <m:rPr>
                                <m:sty m:val="p"/>
                              </m:rPr>
                              <a:rPr lang="en-US" b="0" i="0" smtClean="0">
                                <a:latin typeface="Cambria Math"/>
                              </a:rPr>
                              <m:t>B</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e>
                          <m:e>
                            <m:r>
                              <a:rPr lang="en-US" b="0" i="1" smtClean="0">
                                <a:latin typeface="Cambria Math"/>
                              </a:rPr>
                              <m:t>=</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+70</m:t>
                            </m:r>
                          </m:e>
                        </m:mr>
                        <m:mr>
                          <m:e>
                            <m:r>
                              <m:rPr>
                                <m:sty m:val="p"/>
                              </m:rPr>
                              <a:rPr lang="en-US" b="0" i="0" smtClean="0">
                                <a:latin typeface="Cambria Math"/>
                              </a:rPr>
                              <m:t>C</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+100</m:t>
                            </m:r>
                          </m:e>
                          <m:e>
                            <m:r>
                              <a:rPr lang="en-US" b="0" i="1" smtClean="0">
                                <a:latin typeface="Cambria Math"/>
                              </a:rPr>
                              <m:t>=</m:t>
                            </m:r>
                          </m:e>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mr>
                        <m:mr>
                          <m:e>
                            <m:r>
                              <m:rPr>
                                <m:sty m:val="p"/>
                              </m:rPr>
                              <a:rPr lang="en-US" b="0" i="0" smtClean="0">
                                <a:latin typeface="Cambria Math"/>
                              </a:rPr>
                              <m:t>D</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e>
                            <m:r>
                              <a:rPr lang="en-US" b="0" i="1" smtClean="0">
                                <a:latin typeface="Cambria Math"/>
                              </a:rPr>
                              <m:t>=</m:t>
                            </m:r>
                          </m:e>
                          <m:e>
                            <m:sSub>
                              <m:sSubPr>
                                <m:ctrlPr>
                                  <a:rPr lang="en-US" b="0" i="1" smtClean="0">
                                    <a:latin typeface="Cambria Math"/>
                                  </a:rPr>
                                </m:ctrlPr>
                              </m:sSubPr>
                              <m:e>
                                <m:r>
                                  <a:rPr lang="en-US" b="0" i="1" smtClean="0">
                                    <a:latin typeface="Cambria Math"/>
                                  </a:rPr>
                                  <m:t>𝑥</m:t>
                                </m:r>
                              </m:e>
                              <m:sub>
                                <m:r>
                                  <a:rPr lang="en-US" b="0" i="1" smtClean="0">
                                    <a:latin typeface="Cambria Math"/>
                                  </a:rPr>
                                  <m:t>4</m:t>
                                </m:r>
                              </m:sub>
                            </m:sSub>
                            <m:r>
                              <a:rPr lang="en-US" b="0" i="1" smtClean="0">
                                <a:latin typeface="Cambria Math"/>
                              </a:rPr>
                              <m:t>+90</m:t>
                            </m:r>
                          </m:e>
                        </m:mr>
                        <m:mr>
                          <m:e>
                            <m:r>
                              <m:rPr>
                                <m:sty m:val="p"/>
                              </m:rPr>
                              <a:rPr lang="en-US" b="0" i="0" smtClean="0">
                                <a:latin typeface="Cambria Math"/>
                              </a:rPr>
                              <m:t>E</m:t>
                            </m:r>
                            <m:r>
                              <a:rPr lang="en-US" b="0" i="1" smtClean="0">
                                <a:latin typeface="Cambria Math"/>
                              </a:rPr>
                              <m:t>   </m:t>
                            </m:r>
                          </m:e>
                          <m:e>
                            <m:r>
                              <a:rPr lang="en-US" b="0" i="1" smtClean="0">
                                <a:latin typeface="Cambria Math"/>
                              </a:rPr>
                              <m:t>80+</m:t>
                            </m:r>
                            <m:sSub>
                              <m:sSubPr>
                                <m:ctrlPr>
                                  <a:rPr lang="en-US" b="0" i="1" smtClean="0">
                                    <a:latin typeface="Cambria Math"/>
                                  </a:rPr>
                                </m:ctrlPr>
                              </m:sSubPr>
                              <m:e>
                                <m:r>
                                  <a:rPr lang="en-US" b="0" i="1" smtClean="0">
                                    <a:latin typeface="Cambria Math"/>
                                  </a:rPr>
                                  <m:t>𝑥</m:t>
                                </m:r>
                              </m:e>
                              <m:sub>
                                <m:r>
                                  <a:rPr lang="en-US" b="0" i="1" smtClean="0">
                                    <a:latin typeface="Cambria Math"/>
                                  </a:rPr>
                                  <m:t>4</m:t>
                                </m:r>
                              </m:sub>
                            </m:sSub>
                          </m:e>
                          <m:e>
                            <m:r>
                              <a:rPr lang="en-US" b="0" i="1" smtClean="0">
                                <a:latin typeface="Cambria Math"/>
                              </a:rPr>
                              <m:t>=</m:t>
                            </m:r>
                          </m:e>
                          <m:e>
                            <m:sSub>
                              <m:sSubPr>
                                <m:ctrlPr>
                                  <a:rPr lang="en-US" b="0" i="1" smtClean="0">
                                    <a:latin typeface="Cambria Math"/>
                                  </a:rPr>
                                </m:ctrlPr>
                              </m:sSubPr>
                              <m:e>
                                <m:r>
                                  <a:rPr lang="en-US" b="0" i="1" smtClean="0">
                                    <a:latin typeface="Cambria Math"/>
                                  </a:rPr>
                                  <m:t>𝑥</m:t>
                                </m:r>
                              </m:e>
                              <m:sub>
                                <m:r>
                                  <a:rPr lang="en-US" b="0" i="1" smtClean="0">
                                    <a:latin typeface="Cambria Math"/>
                                  </a:rPr>
                                  <m:t>5</m:t>
                                </m:r>
                              </m:sub>
                            </m:sSub>
                          </m:e>
                        </m:mr>
                        <m:mr>
                          <m:e>
                            <m:r>
                              <m:rPr>
                                <m:sty m:val="p"/>
                              </m:rPr>
                              <a:rPr lang="en-US" b="0" i="0" smtClean="0">
                                <a:latin typeface="Cambria Math"/>
                              </a:rPr>
                              <m:t>F</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5</m:t>
                                </m:r>
                              </m:sub>
                            </m:sSub>
                          </m:e>
                          <m:e>
                            <m:r>
                              <a:rPr lang="en-US" b="0" i="1" smtClean="0">
                                <a:latin typeface="Cambria Math"/>
                              </a:rPr>
                              <m:t>=</m:t>
                            </m:r>
                          </m:e>
                          <m:e>
                            <m:r>
                              <a:rPr lang="en-US" b="0" i="1" smtClean="0">
                                <a:latin typeface="Cambria Math"/>
                              </a:rPr>
                              <m:t>80+</m:t>
                            </m:r>
                            <m:sSub>
                              <m:sSubPr>
                                <m:ctrlPr>
                                  <a:rPr lang="en-US" b="0" i="1" smtClean="0">
                                    <a:latin typeface="Cambria Math"/>
                                  </a:rPr>
                                </m:ctrlPr>
                              </m:sSubPr>
                              <m:e>
                                <m:r>
                                  <a:rPr lang="en-US" b="0" i="1" smtClean="0">
                                    <a:latin typeface="Cambria Math"/>
                                  </a:rPr>
                                  <m:t>𝑥</m:t>
                                </m:r>
                              </m:e>
                              <m:sub>
                                <m:r>
                                  <a:rPr lang="en-US" b="0" i="1" smtClean="0">
                                    <a:latin typeface="Cambria Math"/>
                                  </a:rPr>
                                  <m:t>6</m:t>
                                </m:r>
                              </m:sub>
                            </m:sSub>
                          </m:e>
                        </m:mr>
                      </m:m>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1371600" y="4487037"/>
                <a:ext cx="6400800" cy="1742913"/>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53200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simple roundabout</a:t>
            </a:r>
          </a:p>
        </p:txBody>
      </p:sp>
      <p:pic>
        <p:nvPicPr>
          <p:cNvPr id="5122" name="Picture 2" descr="C:\Users\David\Documents\David\School\DavidLayTrafficCircle.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725" t="36817" r="12414"/>
          <a:stretch/>
        </p:blipFill>
        <p:spPr bwMode="auto">
          <a:xfrm>
            <a:off x="2133600" y="1371600"/>
            <a:ext cx="4980473" cy="304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1371600" y="4487037"/>
                <a:ext cx="6400800" cy="1742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4"/>
                                <m:mcJc m:val="center"/>
                              </m:mcPr>
                            </m:mc>
                          </m:mcs>
                          <m:ctrlPr>
                            <a:rPr lang="en-US" b="0" i="1" smtClean="0">
                              <a:latin typeface="Cambria Math"/>
                            </a:rPr>
                          </m:ctrlPr>
                        </m:mPr>
                        <m:mr>
                          <m:e>
                            <m:r>
                              <m:rPr>
                                <m:sty m:val="p"/>
                                <m:brk m:alnAt="7"/>
                              </m:rPr>
                              <a:rPr lang="en-US" b="0" i="0" smtClean="0">
                                <a:latin typeface="Cambria Math"/>
                              </a:rPr>
                              <m:t>A</m:t>
                            </m:r>
                            <m:r>
                              <m:rPr>
                                <m:brk m:alnAt="7"/>
                              </m:rPr>
                              <a:rPr lang="en-US" b="0" i="1" smtClean="0">
                                <a:latin typeface="Cambria Math"/>
                              </a:rPr>
                              <m:t> </m:t>
                            </m:r>
                            <m:r>
                              <a:rPr lang="en-US" b="0" i="1" smtClean="0">
                                <a:latin typeface="Cambria Math"/>
                              </a:rPr>
                              <m:t>  </m:t>
                            </m:r>
                          </m:e>
                          <m:e>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m:rPr>
                                    <m:brk m:alnAt="7"/>
                                  </m:rP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−60   </m:t>
                            </m:r>
                          </m:e>
                        </m:mr>
                        <m:mr>
                          <m:e>
                            <m:r>
                              <m:rPr>
                                <m:sty m:val="p"/>
                              </m:rPr>
                              <a:rPr lang="en-US" b="0" i="0" smtClean="0">
                                <a:latin typeface="Cambria Math"/>
                              </a:rPr>
                              <m:t>B</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2</m:t>
                                </m:r>
                              </m:sub>
                            </m:sSub>
                          </m:e>
                          <m:e>
                            <m:r>
                              <a:rPr lang="en-US" b="0" i="1" smtClean="0">
                                <a:latin typeface="Cambria Math"/>
                              </a:rPr>
                              <m:t>=</m:t>
                            </m:r>
                          </m:e>
                          <m:e>
                            <m:r>
                              <a:rPr lang="en-US" b="0" i="1" smtClean="0">
                                <a:latin typeface="Cambria Math"/>
                              </a:rPr>
                              <m:t>      70   </m:t>
                            </m:r>
                          </m:e>
                        </m:mr>
                        <m:mr>
                          <m:e>
                            <m:r>
                              <m:rPr>
                                <m:sty m:val="p"/>
                              </m:rPr>
                              <a:rPr lang="en-US" b="0" i="0" smtClean="0">
                                <a:latin typeface="Cambria Math"/>
                              </a:rPr>
                              <m:t>C</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e>
                            <m:r>
                              <a:rPr lang="en-US" b="0" i="1" smtClean="0">
                                <a:latin typeface="Cambria Math"/>
                              </a:rPr>
                              <m:t>=</m:t>
                            </m:r>
                          </m:e>
                          <m:e>
                            <m:r>
                              <a:rPr lang="en-US" b="0" i="1" smtClean="0">
                                <a:latin typeface="Cambria Math"/>
                              </a:rPr>
                              <m:t>−100   </m:t>
                            </m:r>
                          </m:e>
                        </m:mr>
                        <m:mr>
                          <m:e>
                            <m:r>
                              <m:rPr>
                                <m:sty m:val="p"/>
                              </m:rPr>
                              <a:rPr lang="en-US" b="0" i="0" smtClean="0">
                                <a:latin typeface="Cambria Math"/>
                              </a:rPr>
                              <m:t>D</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4</m:t>
                                </m:r>
                              </m:sub>
                            </m:sSub>
                          </m:e>
                          <m:e>
                            <m:r>
                              <a:rPr lang="en-US" b="0" i="1" smtClean="0">
                                <a:latin typeface="Cambria Math"/>
                              </a:rPr>
                              <m:t>=</m:t>
                            </m:r>
                          </m:e>
                          <m:e>
                            <m:r>
                              <a:rPr lang="en-US" b="0" i="1" smtClean="0">
                                <a:latin typeface="Cambria Math"/>
                              </a:rPr>
                              <m:t>      90   </m:t>
                            </m:r>
                          </m:e>
                        </m:mr>
                        <m:mr>
                          <m:e>
                            <m:r>
                              <m:rPr>
                                <m:sty m:val="p"/>
                              </m:rPr>
                              <a:rPr lang="en-US" b="0" i="0" smtClean="0">
                                <a:latin typeface="Cambria Math"/>
                              </a:rPr>
                              <m:t>E</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4</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5</m:t>
                                </m:r>
                              </m:sub>
                            </m:sSub>
                          </m:e>
                          <m:e>
                            <m:r>
                              <a:rPr lang="en-US" b="0" i="1" smtClean="0">
                                <a:latin typeface="Cambria Math"/>
                              </a:rPr>
                              <m:t>=</m:t>
                            </m:r>
                          </m:e>
                          <m:e>
                            <m:r>
                              <a:rPr lang="en-US" b="0" i="1" smtClean="0">
                                <a:latin typeface="Cambria Math"/>
                              </a:rPr>
                              <m:t>   −80   </m:t>
                            </m:r>
                          </m:e>
                        </m:mr>
                        <m:mr>
                          <m:e>
                            <m:r>
                              <m:rPr>
                                <m:sty m:val="p"/>
                              </m:rPr>
                              <a:rPr lang="en-US" b="0" i="0" smtClean="0">
                                <a:latin typeface="Cambria Math"/>
                              </a:rPr>
                              <m:t>F</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5</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80   </m:t>
                            </m:r>
                          </m:e>
                        </m:mr>
                      </m:m>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1371600" y="4487037"/>
                <a:ext cx="6400800" cy="1742913"/>
              </a:xfrm>
              <a:prstGeom prst="rect">
                <a:avLst/>
              </a:prstGeom>
              <a:blipFill rotWithShape="1">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1032928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p:cNvSpPr txBox="1"/>
              <p:nvPr/>
            </p:nvSpPr>
            <p:spPr>
              <a:xfrm>
                <a:off x="1371600" y="4489704"/>
                <a:ext cx="6400800" cy="17465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4"/>
                                <m:mcJc m:val="center"/>
                              </m:mcPr>
                            </m:mc>
                          </m:mcs>
                          <m:ctrlPr>
                            <a:rPr lang="en-US" b="0" i="1" smtClean="0">
                              <a:latin typeface="Cambria Math"/>
                            </a:rPr>
                          </m:ctrlPr>
                        </m:mPr>
                        <m:mr>
                          <m:e>
                            <m:r>
                              <m:rPr>
                                <m:sty m:val="p"/>
                                <m:brk m:alnAt="7"/>
                              </m:rPr>
                              <a:rPr lang="en-US" b="0" i="0" smtClean="0">
                                <a:latin typeface="Cambria Math"/>
                              </a:rPr>
                              <m:t>A</m:t>
                            </m:r>
                            <m:r>
                              <m:rPr>
                                <m:brk m:alnAt="7"/>
                              </m:rPr>
                              <a:rPr lang="en-US" b="0" i="1" smtClean="0">
                                <a:latin typeface="Cambria Math"/>
                              </a:rPr>
                              <m:t> </m:t>
                            </m:r>
                            <m:r>
                              <a:rPr lang="en-US" b="0" i="1" smtClean="0">
                                <a:latin typeface="Cambria Math"/>
                              </a:rPr>
                              <m:t>  </m:t>
                            </m:r>
                          </m:e>
                          <m:e>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m:rPr>
                                    <m:brk m:alnAt="7"/>
                                  </m:rP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−60   </m:t>
                            </m:r>
                          </m:e>
                        </m:mr>
                        <m:mr>
                          <m:e>
                            <m:r>
                              <m:rPr>
                                <m:sty m:val="p"/>
                              </m:rPr>
                              <a:rPr lang="en-US" b="0" i="0" smtClean="0">
                                <a:latin typeface="Cambria Math"/>
                              </a:rPr>
                              <m:t>B</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2</m:t>
                                </m:r>
                              </m:sub>
                            </m:sSub>
                          </m:e>
                          <m:e>
                            <m:r>
                              <a:rPr lang="en-US" b="0" i="1" smtClean="0">
                                <a:latin typeface="Cambria Math"/>
                              </a:rPr>
                              <m:t>=</m:t>
                            </m:r>
                          </m:e>
                          <m:e>
                            <m:r>
                              <a:rPr lang="en-US" b="0" i="1" smtClean="0">
                                <a:latin typeface="Cambria Math"/>
                              </a:rPr>
                              <m:t>      70   </m:t>
                            </m:r>
                          </m:e>
                        </m:mr>
                        <m:mr>
                          <m:e>
                            <m:r>
                              <m:rPr>
                                <m:sty m:val="p"/>
                              </m:rPr>
                              <a:rPr lang="en-US" b="0" i="0" smtClean="0">
                                <a:latin typeface="Cambria Math"/>
                              </a:rPr>
                              <m:t>C</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e>
                            <m:r>
                              <a:rPr lang="en-US" b="0" i="1" smtClean="0">
                                <a:latin typeface="Cambria Math"/>
                              </a:rPr>
                              <m:t>=</m:t>
                            </m:r>
                          </m:e>
                          <m:e>
                            <m:r>
                              <a:rPr lang="en-US" b="0" i="1" smtClean="0">
                                <a:latin typeface="Cambria Math"/>
                              </a:rPr>
                              <m:t>−100   </m:t>
                            </m:r>
                          </m:e>
                        </m:mr>
                        <m:mr>
                          <m:e>
                            <m:r>
                              <m:rPr>
                                <m:sty m:val="p"/>
                              </m:rPr>
                              <a:rPr lang="en-US" b="0" i="0" smtClean="0">
                                <a:latin typeface="Cambria Math"/>
                              </a:rPr>
                              <m:t>D</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4</m:t>
                                </m:r>
                              </m:sub>
                            </m:sSub>
                          </m:e>
                          <m:e>
                            <m:r>
                              <a:rPr lang="en-US" b="0" i="1" smtClean="0">
                                <a:latin typeface="Cambria Math"/>
                              </a:rPr>
                              <m:t>=</m:t>
                            </m:r>
                          </m:e>
                          <m:e>
                            <m:r>
                              <a:rPr lang="en-US" b="0" i="1" smtClean="0">
                                <a:latin typeface="Cambria Math"/>
                              </a:rPr>
                              <m:t>      90   </m:t>
                            </m:r>
                          </m:e>
                        </m:mr>
                        <m:mr>
                          <m:e>
                            <m:r>
                              <m:rPr>
                                <m:sty m:val="p"/>
                              </m:rPr>
                              <a:rPr lang="en-US" b="0" i="0" smtClean="0">
                                <a:latin typeface="Cambria Math"/>
                              </a:rPr>
                              <m:t>E</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4</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5</m:t>
                                </m:r>
                              </m:sub>
                            </m:sSub>
                          </m:e>
                          <m:e>
                            <m:r>
                              <a:rPr lang="en-US" b="0" i="1" smtClean="0">
                                <a:latin typeface="Cambria Math"/>
                              </a:rPr>
                              <m:t>=</m:t>
                            </m:r>
                          </m:e>
                          <m:e>
                            <m:r>
                              <a:rPr lang="en-US" b="0" i="1" smtClean="0">
                                <a:latin typeface="Cambria Math"/>
                              </a:rPr>
                              <m:t>   −80   </m:t>
                            </m:r>
                          </m:e>
                        </m:mr>
                        <m:mr>
                          <m:e>
                            <m:r>
                              <m:rPr>
                                <m:sty m:val="p"/>
                              </m:rPr>
                              <a:rPr lang="en-US" b="0" i="0" smtClean="0">
                                <a:latin typeface="Cambria Math"/>
                              </a:rPr>
                              <m:t>F</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5</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80   </m:t>
                            </m:r>
                          </m:e>
                        </m:mr>
                      </m:m>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1371600" y="4489704"/>
                <a:ext cx="6400800" cy="1746504"/>
              </a:xfrm>
              <a:prstGeom prst="rect">
                <a:avLst/>
              </a:prstGeom>
              <a:blipFill rotWithShape="1">
                <a:blip r:embed="rId3"/>
                <a:stretch>
                  <a:fillRect/>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smtClean="0"/>
              <a:t>Six equations, six unknowns</a:t>
            </a:r>
            <a:endParaRPr lang="en-US" dirty="0"/>
          </a:p>
        </p:txBody>
      </p:sp>
      <mc:AlternateContent xmlns:mc="http://schemas.openxmlformats.org/markup-compatibility/2006" xmlns:a14="http://schemas.microsoft.com/office/drawing/2010/main">
        <mc:Choice Requires="a14">
          <p:sp>
            <p:nvSpPr>
              <p:cNvPr id="8" name="TextBox 7"/>
              <p:cNvSpPr txBox="1"/>
              <p:nvPr/>
            </p:nvSpPr>
            <p:spPr>
              <a:xfrm>
                <a:off x="914400" y="3886200"/>
                <a:ext cx="6400800" cy="17190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3"/>
                                <m:mcJc m:val="center"/>
                              </m:mcPr>
                            </m:mc>
                          </m:mcs>
                          <m:ctrlPr>
                            <a:rPr lang="en-US" b="0" i="1" smtClean="0">
                              <a:latin typeface="Cambria Math"/>
                            </a:rPr>
                          </m:ctrlPr>
                        </m:mPr>
                        <m:mr>
                          <m:e>
                            <m:r>
                              <m:rPr>
                                <m:brk m:alnAt="7"/>
                              </m:rPr>
                              <a:rPr lang="en-US" b="0" i="1" smtClean="0">
                                <a:latin typeface="Cambria Math"/>
                              </a:rPr>
                              <m:t> </m:t>
                            </m:r>
                            <m:r>
                              <a:rPr lang="en-US" b="0" i="1" smtClean="0">
                                <a:latin typeface="Cambria Math"/>
                              </a:rPr>
                              <m:t>             −</m:t>
                            </m:r>
                            <m:sSub>
                              <m:sSubPr>
                                <m:ctrlPr>
                                  <a:rPr lang="en-US" b="0" i="1" smtClean="0">
                                    <a:latin typeface="Cambria Math"/>
                                  </a:rPr>
                                </m:ctrlPr>
                              </m:sSubPr>
                              <m:e>
                                <m:r>
                                  <m:rPr>
                                    <m:brk m:alnAt="7"/>
                                  </m:rPr>
                                  <a:rPr lang="en-US" b="0" i="1" smtClean="0">
                                    <a:latin typeface="Cambria Math"/>
                                  </a:rPr>
                                  <m:t>𝑥</m:t>
                                </m:r>
                              </m:e>
                              <m:sub>
                                <m:r>
                                  <m:rPr>
                                    <m:brk m:alnAt="7"/>
                                  </m:rPr>
                                  <a:rPr lang="en-US" b="0" i="1" smtClean="0">
                                    <a:latin typeface="Cambria Math"/>
                                  </a:rPr>
                                  <m:t>1</m:t>
                                </m:r>
                              </m:sub>
                            </m:sSub>
                            <m:r>
                              <m:rPr>
                                <m:brk m:alnAt="7"/>
                              </m:rPr>
                              <a:rPr lang="en-US" b="0" i="1" smtClean="0">
                                <a:latin typeface="Cambria Math"/>
                              </a:rPr>
                              <m:t> </m:t>
                            </m:r>
                            <m:r>
                              <a:rPr lang="en-US" b="0" i="1" smtClean="0">
                                <a:latin typeface="Cambria Math"/>
                              </a:rPr>
                              <m:t>                                      +</m:t>
                            </m:r>
                            <m:sSub>
                              <m:sSubPr>
                                <m:ctrlPr>
                                  <a:rPr lang="en-US" b="0" i="1" smtClean="0">
                                    <a:latin typeface="Cambria Math"/>
                                  </a:rPr>
                                </m:ctrlPr>
                              </m:sSubPr>
                              <m:e>
                                <m:r>
                                  <m:rPr>
                                    <m:brk m:alnAt="7"/>
                                  </m:rPr>
                                  <a:rPr lang="en-US" b="0" i="1" smtClean="0">
                                    <a:latin typeface="Cambria Math"/>
                                  </a:rPr>
                                  <m:t>𝑥</m:t>
                                </m:r>
                              </m:e>
                              <m:sub>
                                <m:r>
                                  <m:rPr>
                                    <m:brk m:alnAt="7"/>
                                  </m:rPr>
                                  <a:rPr lang="en-US" b="0" i="1" smtClean="0">
                                    <a:latin typeface="Cambria Math"/>
                                  </a:rPr>
                                  <m:t>6</m:t>
                                </m:r>
                              </m:sub>
                            </m:sSub>
                          </m:e>
                          <m:e>
                            <m:r>
                              <a:rPr lang="en-US" b="0" i="1" smtClean="0">
                                <a:latin typeface="Cambria Math"/>
                              </a:rPr>
                              <m:t>=</m:t>
                            </m:r>
                          </m:e>
                          <m:e>
                            <m:r>
                              <a:rPr lang="en-US" b="0" i="1" smtClean="0">
                                <a:latin typeface="Cambria Math"/>
                              </a:rPr>
                              <m:t>  −60</m:t>
                            </m:r>
                          </m:e>
                        </m:mr>
                        <m:mr>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                      </m:t>
                            </m:r>
                          </m:e>
                          <m:e>
                            <m:r>
                              <a:rPr lang="en-US" b="0" i="1" smtClean="0">
                                <a:latin typeface="Cambria Math"/>
                              </a:rPr>
                              <m:t>=</m:t>
                            </m:r>
                          </m:e>
                          <m:e>
                            <m:r>
                              <a:rPr lang="en-US" b="0" i="1" smtClean="0">
                                <a:latin typeface="Cambria Math"/>
                              </a:rPr>
                              <m:t>     70</m:t>
                            </m:r>
                          </m:e>
                        </m:mr>
                        <m:mr>
                          <m:e>
                            <m:r>
                              <a:rPr lang="en-US" b="0" i="1" smtClean="0">
                                <a:latin typeface="Cambria Math"/>
                              </a:rPr>
                              <m:t>     </m:t>
                            </m:r>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3</m:t>
                                </m:r>
                              </m:sub>
                            </m:sSub>
                            <m:r>
                              <a:rPr lang="en-US" b="0" i="1" smtClean="0">
                                <a:latin typeface="Cambria Math"/>
                              </a:rPr>
                              <m:t>        </m:t>
                            </m:r>
                          </m:e>
                          <m:e>
                            <m:r>
                              <a:rPr lang="en-US" b="0" i="1" smtClean="0">
                                <a:latin typeface="Cambria Math"/>
                              </a:rPr>
                              <m:t>=</m:t>
                            </m:r>
                          </m:e>
                          <m:e>
                            <m:r>
                              <a:rPr lang="en-US" b="0" i="1" smtClean="0">
                                <a:latin typeface="Cambria Math"/>
                              </a:rPr>
                              <m:t>−100</m:t>
                            </m:r>
                          </m:e>
                        </m:mr>
                        <m:mr>
                          <m:e>
                            <m:r>
                              <a:rPr lang="en-US" b="0" i="1" smtClean="0">
                                <a:latin typeface="Cambria Math"/>
                              </a:rPr>
                              <m:t>                 </m:t>
                            </m:r>
                            <m:sSub>
                              <m:sSubPr>
                                <m:ctrlPr>
                                  <a:rPr lang="en-US" b="0" i="1" smtClean="0">
                                    <a:latin typeface="Cambria Math"/>
                                  </a:rPr>
                                </m:ctrlPr>
                              </m:sSubPr>
                              <m:e>
                                <m:r>
                                  <a:rPr lang="en-US" b="0" i="1" smtClean="0">
                                    <a:latin typeface="Cambria Math"/>
                                  </a:rPr>
                                  <m:t>𝑥</m:t>
                                </m:r>
                              </m:e>
                              <m:sub>
                                <m:r>
                                  <a:rPr lang="en-US" b="0" i="1" smtClean="0">
                                    <a:latin typeface="Cambria Math"/>
                                  </a:rPr>
                                  <m:t>3</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4</m:t>
                                </m:r>
                              </m:sub>
                            </m:sSub>
                          </m:e>
                          <m:e>
                            <m:r>
                              <a:rPr lang="en-US" b="0" i="1" smtClean="0">
                                <a:latin typeface="Cambria Math"/>
                              </a:rPr>
                              <m:t>=</m:t>
                            </m:r>
                          </m:e>
                          <m:e>
                            <m:r>
                              <a:rPr lang="en-US" b="0" i="1" smtClean="0">
                                <a:latin typeface="Cambria Math"/>
                              </a:rPr>
                              <m:t>     90</m:t>
                            </m:r>
                          </m:e>
                        </m:mr>
                        <m:mr>
                          <m:e>
                            <m:r>
                              <a:rPr lang="en-US" b="0" i="1" smtClean="0">
                                <a:latin typeface="Cambria Math"/>
                              </a:rPr>
                              <m:t>                                     </m:t>
                            </m:r>
                            <m:sSub>
                              <m:sSubPr>
                                <m:ctrlPr>
                                  <a:rPr lang="en-US" b="0" i="1" smtClean="0">
                                    <a:latin typeface="Cambria Math"/>
                                  </a:rPr>
                                </m:ctrlPr>
                              </m:sSubPr>
                              <m:e>
                                <m:r>
                                  <a:rPr lang="en-US" b="0" i="1" smtClean="0">
                                    <a:latin typeface="Cambria Math"/>
                                  </a:rPr>
                                  <m:t>𝑥</m:t>
                                </m:r>
                              </m:e>
                              <m:sub>
                                <m:r>
                                  <a:rPr lang="en-US" b="0" i="1" smtClean="0">
                                    <a:latin typeface="Cambria Math"/>
                                  </a:rPr>
                                  <m:t>4</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5</m:t>
                                </m:r>
                              </m:sub>
                            </m:sSub>
                          </m:e>
                          <m:e>
                            <m:r>
                              <a:rPr lang="en-US" b="0" i="1" smtClean="0">
                                <a:latin typeface="Cambria Math"/>
                              </a:rPr>
                              <m:t>=</m:t>
                            </m:r>
                          </m:e>
                          <m:e>
                            <m:r>
                              <a:rPr lang="en-US" b="0" i="1" smtClean="0">
                                <a:latin typeface="Cambria Math"/>
                              </a:rPr>
                              <m:t>  −80</m:t>
                            </m:r>
                          </m:e>
                        </m:mr>
                        <m:mr>
                          <m:e>
                            <m:r>
                              <a:rPr lang="en-US" b="0" i="1" smtClean="0">
                                <a:latin typeface="Cambria Math"/>
                              </a:rPr>
                              <m:t>                                                        </m:t>
                            </m:r>
                            <m:sSub>
                              <m:sSubPr>
                                <m:ctrlPr>
                                  <a:rPr lang="en-US" b="0" i="1" smtClean="0">
                                    <a:latin typeface="Cambria Math"/>
                                  </a:rPr>
                                </m:ctrlPr>
                              </m:sSubPr>
                              <m:e>
                                <m:r>
                                  <a:rPr lang="en-US" b="0" i="1" smtClean="0">
                                    <a:latin typeface="Cambria Math"/>
                                  </a:rPr>
                                  <m:t>𝑥</m:t>
                                </m:r>
                              </m:e>
                              <m:sub>
                                <m:r>
                                  <a:rPr lang="en-US" b="0" i="1" smtClean="0">
                                    <a:latin typeface="Cambria Math"/>
                                  </a:rPr>
                                  <m:t>5</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80</m:t>
                            </m:r>
                          </m:e>
                        </m:mr>
                      </m:m>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914400" y="3886200"/>
                <a:ext cx="6400800" cy="1719060"/>
              </a:xfrm>
              <a:prstGeom prst="rect">
                <a:avLst/>
              </a:prstGeom>
              <a:blipFill rotWithShape="1">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5723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1.23034E-6 L 0 -0.37234 " pathEditMode="relative" rAng="0" ptsTypes="AA">
                                      <p:cBhvr>
                                        <p:cTn id="6" dur="2000" fill="hold"/>
                                        <p:tgtEl>
                                          <p:spTgt spid="3"/>
                                        </p:tgtEl>
                                        <p:attrNameLst>
                                          <p:attrName>ppt_x</p:attrName>
                                          <p:attrName>ppt_y</p:attrName>
                                        </p:attrNameLst>
                                      </p:cBhvr>
                                      <p:rCtr x="0" y="-18617"/>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p:cNvSpPr txBox="1"/>
              <p:nvPr/>
            </p:nvSpPr>
            <p:spPr>
              <a:xfrm>
                <a:off x="914400" y="3886200"/>
                <a:ext cx="6400800" cy="171906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3"/>
                                <m:mcJc m:val="center"/>
                              </m:mcPr>
                            </m:mc>
                          </m:mcs>
                          <m:ctrlPr>
                            <a:rPr lang="en-US" b="0" i="1" smtClean="0">
                              <a:latin typeface="Cambria Math"/>
                            </a:rPr>
                          </m:ctrlPr>
                        </m:mPr>
                        <m:mr>
                          <m:e>
                            <m:r>
                              <m:rPr>
                                <m:brk m:alnAt="7"/>
                              </m:rPr>
                              <a:rPr lang="en-US" b="0" i="1" smtClean="0">
                                <a:latin typeface="Cambria Math"/>
                              </a:rPr>
                              <m:t> </m:t>
                            </m:r>
                            <m:r>
                              <a:rPr lang="en-US" b="0" i="1" smtClean="0">
                                <a:latin typeface="Cambria Math"/>
                              </a:rPr>
                              <m:t>             −</m:t>
                            </m:r>
                            <m:sSub>
                              <m:sSubPr>
                                <m:ctrlPr>
                                  <a:rPr lang="en-US" b="0" i="1" smtClean="0">
                                    <a:latin typeface="Cambria Math"/>
                                  </a:rPr>
                                </m:ctrlPr>
                              </m:sSubPr>
                              <m:e>
                                <m:r>
                                  <m:rPr>
                                    <m:brk m:alnAt="7"/>
                                  </m:rPr>
                                  <a:rPr lang="en-US" b="0" i="1" smtClean="0">
                                    <a:latin typeface="Cambria Math"/>
                                  </a:rPr>
                                  <m:t>𝑥</m:t>
                                </m:r>
                              </m:e>
                              <m:sub>
                                <m:r>
                                  <m:rPr>
                                    <m:brk m:alnAt="7"/>
                                  </m:rPr>
                                  <a:rPr lang="en-US" b="0" i="1" smtClean="0">
                                    <a:latin typeface="Cambria Math"/>
                                  </a:rPr>
                                  <m:t>1</m:t>
                                </m:r>
                              </m:sub>
                            </m:sSub>
                            <m:r>
                              <m:rPr>
                                <m:brk m:alnAt="7"/>
                              </m:rPr>
                              <a:rPr lang="en-US" b="0" i="1" smtClean="0">
                                <a:latin typeface="Cambria Math"/>
                              </a:rPr>
                              <m:t> </m:t>
                            </m:r>
                            <m:r>
                              <a:rPr lang="en-US" b="0" i="1" smtClean="0">
                                <a:latin typeface="Cambria Math"/>
                              </a:rPr>
                              <m:t>                                      +</m:t>
                            </m:r>
                            <m:sSub>
                              <m:sSubPr>
                                <m:ctrlPr>
                                  <a:rPr lang="en-US" b="0" i="1" smtClean="0">
                                    <a:latin typeface="Cambria Math"/>
                                  </a:rPr>
                                </m:ctrlPr>
                              </m:sSubPr>
                              <m:e>
                                <m:r>
                                  <m:rPr>
                                    <m:brk m:alnAt="7"/>
                                  </m:rPr>
                                  <a:rPr lang="en-US" b="0" i="1" smtClean="0">
                                    <a:latin typeface="Cambria Math"/>
                                  </a:rPr>
                                  <m:t>𝑥</m:t>
                                </m:r>
                              </m:e>
                              <m:sub>
                                <m:r>
                                  <m:rPr>
                                    <m:brk m:alnAt="7"/>
                                  </m:rPr>
                                  <a:rPr lang="en-US" b="0" i="1" smtClean="0">
                                    <a:latin typeface="Cambria Math"/>
                                  </a:rPr>
                                  <m:t>6</m:t>
                                </m:r>
                              </m:sub>
                            </m:sSub>
                          </m:e>
                          <m:e>
                            <m:r>
                              <a:rPr lang="en-US" b="0" i="1" smtClean="0">
                                <a:latin typeface="Cambria Math"/>
                              </a:rPr>
                              <m:t>=</m:t>
                            </m:r>
                          </m:e>
                          <m:e>
                            <m:r>
                              <a:rPr lang="en-US" b="0" i="1" smtClean="0">
                                <a:latin typeface="Cambria Math"/>
                              </a:rPr>
                              <m:t>  −60</m:t>
                            </m:r>
                          </m:e>
                        </m:mr>
                        <m:mr>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                      </m:t>
                            </m:r>
                          </m:e>
                          <m:e>
                            <m:r>
                              <a:rPr lang="en-US" b="0" i="1" smtClean="0">
                                <a:latin typeface="Cambria Math"/>
                              </a:rPr>
                              <m:t>=</m:t>
                            </m:r>
                          </m:e>
                          <m:e>
                            <m:r>
                              <a:rPr lang="en-US" b="0" i="1" smtClean="0">
                                <a:latin typeface="Cambria Math"/>
                              </a:rPr>
                              <m:t>     70</m:t>
                            </m:r>
                          </m:e>
                        </m:mr>
                        <m:mr>
                          <m:e>
                            <m:r>
                              <a:rPr lang="en-US" b="0" i="1" smtClean="0">
                                <a:latin typeface="Cambria Math"/>
                              </a:rPr>
                              <m:t>     </m:t>
                            </m:r>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3</m:t>
                                </m:r>
                              </m:sub>
                            </m:sSub>
                            <m:r>
                              <a:rPr lang="en-US" b="0" i="1" smtClean="0">
                                <a:latin typeface="Cambria Math"/>
                              </a:rPr>
                              <m:t>        </m:t>
                            </m:r>
                          </m:e>
                          <m:e>
                            <m:r>
                              <a:rPr lang="en-US" b="0" i="1" smtClean="0">
                                <a:latin typeface="Cambria Math"/>
                              </a:rPr>
                              <m:t>=</m:t>
                            </m:r>
                          </m:e>
                          <m:e>
                            <m:r>
                              <a:rPr lang="en-US" b="0" i="1" smtClean="0">
                                <a:latin typeface="Cambria Math"/>
                              </a:rPr>
                              <m:t>−100</m:t>
                            </m:r>
                          </m:e>
                        </m:mr>
                        <m:mr>
                          <m:e>
                            <m:r>
                              <a:rPr lang="en-US" b="0" i="1" smtClean="0">
                                <a:latin typeface="Cambria Math"/>
                              </a:rPr>
                              <m:t>                 </m:t>
                            </m:r>
                            <m:sSub>
                              <m:sSubPr>
                                <m:ctrlPr>
                                  <a:rPr lang="en-US" b="0" i="1" smtClean="0">
                                    <a:latin typeface="Cambria Math"/>
                                  </a:rPr>
                                </m:ctrlPr>
                              </m:sSubPr>
                              <m:e>
                                <m:r>
                                  <a:rPr lang="en-US" b="0" i="1" smtClean="0">
                                    <a:latin typeface="Cambria Math"/>
                                  </a:rPr>
                                  <m:t>𝑥</m:t>
                                </m:r>
                              </m:e>
                              <m:sub>
                                <m:r>
                                  <a:rPr lang="en-US" b="0" i="1" smtClean="0">
                                    <a:latin typeface="Cambria Math"/>
                                  </a:rPr>
                                  <m:t>3</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4</m:t>
                                </m:r>
                              </m:sub>
                            </m:sSub>
                          </m:e>
                          <m:e>
                            <m:r>
                              <a:rPr lang="en-US" b="0" i="1" smtClean="0">
                                <a:latin typeface="Cambria Math"/>
                              </a:rPr>
                              <m:t>=</m:t>
                            </m:r>
                          </m:e>
                          <m:e>
                            <m:r>
                              <a:rPr lang="en-US" b="0" i="1" smtClean="0">
                                <a:latin typeface="Cambria Math"/>
                              </a:rPr>
                              <m:t>     90</m:t>
                            </m:r>
                          </m:e>
                        </m:mr>
                        <m:mr>
                          <m:e>
                            <m:r>
                              <a:rPr lang="en-US" b="0" i="1" smtClean="0">
                                <a:latin typeface="Cambria Math"/>
                              </a:rPr>
                              <m:t>                                     </m:t>
                            </m:r>
                            <m:sSub>
                              <m:sSubPr>
                                <m:ctrlPr>
                                  <a:rPr lang="en-US" b="0" i="1" smtClean="0">
                                    <a:latin typeface="Cambria Math"/>
                                  </a:rPr>
                                </m:ctrlPr>
                              </m:sSubPr>
                              <m:e>
                                <m:r>
                                  <a:rPr lang="en-US" b="0" i="1" smtClean="0">
                                    <a:latin typeface="Cambria Math"/>
                                  </a:rPr>
                                  <m:t>𝑥</m:t>
                                </m:r>
                              </m:e>
                              <m:sub>
                                <m:r>
                                  <a:rPr lang="en-US" b="0" i="1" smtClean="0">
                                    <a:latin typeface="Cambria Math"/>
                                  </a:rPr>
                                  <m:t>4</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5</m:t>
                                </m:r>
                              </m:sub>
                            </m:sSub>
                          </m:e>
                          <m:e>
                            <m:r>
                              <a:rPr lang="en-US" b="0" i="1" smtClean="0">
                                <a:latin typeface="Cambria Math"/>
                              </a:rPr>
                              <m:t>=</m:t>
                            </m:r>
                          </m:e>
                          <m:e>
                            <m:r>
                              <a:rPr lang="en-US" b="0" i="1" smtClean="0">
                                <a:latin typeface="Cambria Math"/>
                              </a:rPr>
                              <m:t>  −80</m:t>
                            </m:r>
                          </m:e>
                        </m:mr>
                        <m:mr>
                          <m:e>
                            <m:r>
                              <a:rPr lang="en-US" b="0" i="1" smtClean="0">
                                <a:latin typeface="Cambria Math"/>
                              </a:rPr>
                              <m:t>                                                        </m:t>
                            </m:r>
                            <m:sSub>
                              <m:sSubPr>
                                <m:ctrlPr>
                                  <a:rPr lang="en-US" b="0" i="1" smtClean="0">
                                    <a:latin typeface="Cambria Math"/>
                                  </a:rPr>
                                </m:ctrlPr>
                              </m:sSubPr>
                              <m:e>
                                <m:r>
                                  <a:rPr lang="en-US" b="0" i="1" smtClean="0">
                                    <a:latin typeface="Cambria Math"/>
                                  </a:rPr>
                                  <m:t>𝑥</m:t>
                                </m:r>
                              </m:e>
                              <m:sub>
                                <m:r>
                                  <a:rPr lang="en-US" b="0" i="1" smtClean="0">
                                    <a:latin typeface="Cambria Math"/>
                                  </a:rPr>
                                  <m:t>5</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80</m:t>
                            </m:r>
                          </m:e>
                        </m:mr>
                      </m:m>
                    </m:oMath>
                  </m:oMathPara>
                </a14:m>
                <a:endParaRPr lang="en-US" dirty="0"/>
              </a:p>
            </p:txBody>
          </p:sp>
        </mc:Choice>
        <mc:Fallback xmlns="">
          <p:sp>
            <p:nvSpPr>
              <p:cNvPr id="7" name="TextBox 6"/>
              <p:cNvSpPr txBox="1">
                <a:spLocks noRot="1" noChangeAspect="1" noMove="1" noResize="1" noEditPoints="1" noAdjustHandles="1" noChangeArrowheads="1" noChangeShapeType="1" noTextEdit="1"/>
              </p:cNvSpPr>
              <p:nvPr/>
            </p:nvSpPr>
            <p:spPr>
              <a:xfrm>
                <a:off x="914400" y="3886200"/>
                <a:ext cx="6400800" cy="1719060"/>
              </a:xfrm>
              <a:prstGeom prst="rect">
                <a:avLst/>
              </a:prstGeom>
              <a:blipFill rotWithShape="1">
                <a:blip r:embed="rId3"/>
                <a:stretch>
                  <a:fillRect/>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smtClean="0"/>
              <a:t>Matrix representation</a:t>
            </a:r>
            <a:endParaRPr lang="en-US" dirty="0"/>
          </a:p>
        </p:txBody>
      </p:sp>
      <mc:AlternateContent xmlns:mc="http://schemas.openxmlformats.org/markup-compatibility/2006" xmlns:a14="http://schemas.microsoft.com/office/drawing/2010/main">
        <mc:Choice Requires="a14">
          <p:sp>
            <p:nvSpPr>
              <p:cNvPr id="3" name="TextBox 2"/>
              <p:cNvSpPr txBox="1"/>
              <p:nvPr/>
            </p:nvSpPr>
            <p:spPr>
              <a:xfrm>
                <a:off x="1447800" y="3581400"/>
                <a:ext cx="6096000" cy="1658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a:rPr>
                          </m:ctrlPr>
                        </m:dPr>
                        <m:e>
                          <m:m>
                            <m:mPr>
                              <m:mcs>
                                <m:mc>
                                  <m:mcPr>
                                    <m:count m:val="6"/>
                                    <m:mcJc m:val="center"/>
                                  </m:mcPr>
                                </m:mc>
                              </m:mcs>
                              <m:ctrlPr>
                                <a:rPr lang="en-US" i="1">
                                  <a:latin typeface="Cambria Math"/>
                                </a:rPr>
                              </m:ctrlPr>
                            </m:mPr>
                            <m:mr>
                              <m:e>
                                <m:r>
                                  <m:rPr>
                                    <m:brk m:alnAt="7"/>
                                  </m:rPr>
                                  <a:rPr lang="en-US" i="1">
                                    <a:latin typeface="Cambria Math"/>
                                  </a:rPr>
                                  <m:t>−</m:t>
                                </m:r>
                                <m:r>
                                  <a:rPr lang="en-US" i="1">
                                    <a:latin typeface="Cambria Math"/>
                                  </a:rPr>
                                  <m:t>1   </m:t>
                                </m:r>
                              </m:e>
                              <m:e>
                                <m:r>
                                  <a:rPr lang="en-US" i="1">
                                    <a:latin typeface="Cambria Math"/>
                                  </a:rPr>
                                  <m:t>0</m:t>
                                </m:r>
                              </m:e>
                              <m:e>
                                <m:r>
                                  <a:rPr lang="en-US" i="1">
                                    <a:latin typeface="Cambria Math"/>
                                  </a:rPr>
                                  <m:t>0</m:t>
                                </m:r>
                              </m:e>
                              <m:e>
                                <m:r>
                                  <a:rPr lang="en-US" i="1">
                                    <a:latin typeface="Cambria Math"/>
                                  </a:rPr>
                                  <m:t>0</m:t>
                                </m:r>
                              </m:e>
                              <m:e>
                                <m:r>
                                  <a:rPr lang="en-US" i="1">
                                    <a:latin typeface="Cambria Math"/>
                                  </a:rPr>
                                  <m:t>0</m:t>
                                </m:r>
                              </m:e>
                              <m:e>
                                <m:r>
                                  <a:rPr lang="en-US" i="1">
                                    <a:latin typeface="Cambria Math"/>
                                  </a:rPr>
                                  <m:t>1</m:t>
                                </m:r>
                              </m:e>
                            </m:mr>
                            <m:mr>
                              <m:e>
                                <m:r>
                                  <a:rPr lang="en-US" i="1">
                                    <a:latin typeface="Cambria Math"/>
                                  </a:rPr>
                                  <m:t>1</m:t>
                                </m:r>
                              </m:e>
                              <m:e>
                                <m:r>
                                  <a:rPr lang="en-US" i="1">
                                    <a:latin typeface="Cambria Math"/>
                                  </a:rPr>
                                  <m:t>−1   </m:t>
                                </m:r>
                              </m:e>
                              <m:e>
                                <m:r>
                                  <a:rPr lang="en-US" i="1">
                                    <a:latin typeface="Cambria Math"/>
                                  </a:rPr>
                                  <m:t>0</m:t>
                                </m:r>
                              </m:e>
                              <m:e>
                                <m:r>
                                  <a:rPr lang="en-US" i="1">
                                    <a:latin typeface="Cambria Math"/>
                                  </a:rPr>
                                  <m:t>0</m:t>
                                </m:r>
                              </m:e>
                              <m:e>
                                <m:r>
                                  <a:rPr lang="en-US" i="1">
                                    <a:latin typeface="Cambria Math"/>
                                  </a:rPr>
                                  <m:t>0</m:t>
                                </m:r>
                              </m:e>
                              <m:e>
                                <m:r>
                                  <a:rPr lang="en-US" i="1">
                                    <a:latin typeface="Cambria Math"/>
                                  </a:rPr>
                                  <m:t>0</m:t>
                                </m:r>
                              </m:e>
                            </m:mr>
                            <m:mr>
                              <m:e>
                                <m:r>
                                  <a:rPr lang="en-US" i="1">
                                    <a:latin typeface="Cambria Math"/>
                                  </a:rPr>
                                  <m:t>0</m:t>
                                </m:r>
                              </m:e>
                              <m:e>
                                <m:r>
                                  <a:rPr lang="en-US" i="1">
                                    <a:latin typeface="Cambria Math"/>
                                  </a:rPr>
                                  <m:t>1</m:t>
                                </m:r>
                              </m:e>
                              <m:e>
                                <m:r>
                                  <a:rPr lang="en-US" i="1">
                                    <a:latin typeface="Cambria Math"/>
                                  </a:rPr>
                                  <m:t>−1   </m:t>
                                </m:r>
                              </m:e>
                              <m:e>
                                <m:r>
                                  <a:rPr lang="en-US" i="1">
                                    <a:latin typeface="Cambria Math"/>
                                  </a:rPr>
                                  <m:t>0</m:t>
                                </m:r>
                              </m:e>
                              <m:e>
                                <m:r>
                                  <a:rPr lang="en-US" i="1">
                                    <a:latin typeface="Cambria Math"/>
                                  </a:rPr>
                                  <m:t>0</m:t>
                                </m:r>
                              </m:e>
                              <m:e>
                                <m:r>
                                  <a:rPr lang="en-US" i="1">
                                    <a:latin typeface="Cambria Math"/>
                                  </a:rPr>
                                  <m:t>0</m:t>
                                </m:r>
                              </m:e>
                            </m:mr>
                            <m:mr>
                              <m:e>
                                <m:r>
                                  <a:rPr lang="en-US" i="1">
                                    <a:latin typeface="Cambria Math"/>
                                  </a:rPr>
                                  <m:t>0</m:t>
                                </m:r>
                              </m:e>
                              <m:e>
                                <m:r>
                                  <a:rPr lang="en-US" i="1">
                                    <a:latin typeface="Cambria Math"/>
                                  </a:rPr>
                                  <m:t>0</m:t>
                                </m:r>
                              </m:e>
                              <m:e>
                                <m:r>
                                  <a:rPr lang="en-US" i="1">
                                    <a:latin typeface="Cambria Math"/>
                                  </a:rPr>
                                  <m:t>1</m:t>
                                </m:r>
                              </m:e>
                              <m:e>
                                <m:r>
                                  <a:rPr lang="en-US" i="1">
                                    <a:latin typeface="Cambria Math"/>
                                  </a:rPr>
                                  <m:t>−1   </m:t>
                                </m:r>
                              </m:e>
                              <m:e>
                                <m:r>
                                  <a:rPr lang="en-US" i="1">
                                    <a:latin typeface="Cambria Math"/>
                                  </a:rPr>
                                  <m:t>0</m:t>
                                </m:r>
                              </m:e>
                              <m:e>
                                <m:r>
                                  <a:rPr lang="en-US" i="1">
                                    <a:latin typeface="Cambria Math"/>
                                  </a:rPr>
                                  <m:t>0</m:t>
                                </m:r>
                              </m:e>
                            </m:mr>
                            <m:mr>
                              <m:e>
                                <m:r>
                                  <a:rPr lang="en-US" i="1">
                                    <a:latin typeface="Cambria Math"/>
                                  </a:rPr>
                                  <m:t>0</m:t>
                                </m:r>
                              </m:e>
                              <m:e>
                                <m:r>
                                  <a:rPr lang="en-US" i="1">
                                    <a:latin typeface="Cambria Math"/>
                                  </a:rPr>
                                  <m:t>0</m:t>
                                </m:r>
                              </m:e>
                              <m:e>
                                <m:r>
                                  <a:rPr lang="en-US" i="1">
                                    <a:latin typeface="Cambria Math"/>
                                  </a:rPr>
                                  <m:t>0</m:t>
                                </m:r>
                              </m:e>
                              <m:e>
                                <m:r>
                                  <a:rPr lang="en-US" i="1">
                                    <a:latin typeface="Cambria Math"/>
                                  </a:rPr>
                                  <m:t>1</m:t>
                                </m:r>
                              </m:e>
                              <m:e>
                                <m:r>
                                  <a:rPr lang="en-US" i="1">
                                    <a:latin typeface="Cambria Math"/>
                                  </a:rPr>
                                  <m:t>−1   </m:t>
                                </m:r>
                              </m:e>
                              <m:e>
                                <m:r>
                                  <a:rPr lang="en-US" i="1">
                                    <a:latin typeface="Cambria Math"/>
                                  </a:rPr>
                                  <m:t>0</m:t>
                                </m:r>
                              </m:e>
                            </m:mr>
                            <m:mr>
                              <m:e>
                                <m:r>
                                  <a:rPr lang="en-US" i="1">
                                    <a:latin typeface="Cambria Math"/>
                                  </a:rPr>
                                  <m:t>0</m:t>
                                </m:r>
                              </m:e>
                              <m:e>
                                <m:r>
                                  <a:rPr lang="en-US" i="1">
                                    <a:latin typeface="Cambria Math"/>
                                  </a:rPr>
                                  <m:t>0</m:t>
                                </m:r>
                              </m:e>
                              <m:e>
                                <m:r>
                                  <a:rPr lang="en-US" i="1">
                                    <a:latin typeface="Cambria Math"/>
                                  </a:rPr>
                                  <m:t>0</m:t>
                                </m:r>
                              </m:e>
                              <m:e>
                                <m:r>
                                  <a:rPr lang="en-US" i="1">
                                    <a:latin typeface="Cambria Math"/>
                                  </a:rPr>
                                  <m:t>0</m:t>
                                </m:r>
                              </m:e>
                              <m:e>
                                <m:r>
                                  <a:rPr lang="en-US" i="1">
                                    <a:latin typeface="Cambria Math"/>
                                  </a:rPr>
                                  <m:t>1</m:t>
                                </m:r>
                              </m:e>
                              <m:e>
                                <m:r>
                                  <a:rPr lang="en-US" i="1">
                                    <a:latin typeface="Cambria Math"/>
                                  </a:rPr>
                                  <m:t>−1   </m:t>
                                </m:r>
                              </m:e>
                            </m:mr>
                          </m:m>
                        </m:e>
                      </m:d>
                      <m:d>
                        <m:dPr>
                          <m:begChr m:val="["/>
                          <m:endChr m:val="]"/>
                          <m:ctrlPr>
                            <a:rPr lang="en-US" i="1" smtClean="0">
                              <a:latin typeface="Cambria Math"/>
                            </a:rPr>
                          </m:ctrlPr>
                        </m:dPr>
                        <m:e>
                          <m:m>
                            <m:mPr>
                              <m:mcs>
                                <m:mc>
                                  <m:mcPr>
                                    <m:count m:val="1"/>
                                    <m:mcJc m:val="center"/>
                                  </m:mcPr>
                                </m:mc>
                              </m:mcs>
                              <m:ctrlPr>
                                <a:rPr lang="en-US" i="1" smtClean="0">
                                  <a:latin typeface="Cambria Math"/>
                                </a:rPr>
                              </m:ctrlPr>
                            </m:mPr>
                            <m:mr>
                              <m:e>
                                <m:sSub>
                                  <m:sSubPr>
                                    <m:ctrlPr>
                                      <a:rPr lang="en-US" b="0" i="1" smtClean="0">
                                        <a:latin typeface="Cambria Math"/>
                                      </a:rPr>
                                    </m:ctrlPr>
                                  </m:sSubPr>
                                  <m:e>
                                    <m:r>
                                      <m:rPr>
                                        <m:brk m:alnAt="7"/>
                                      </m:rPr>
                                      <a:rPr lang="en-US" b="0" i="1" smtClean="0">
                                        <a:latin typeface="Cambria Math"/>
                                      </a:rPr>
                                      <m:t>𝑥</m:t>
                                    </m:r>
                                  </m:e>
                                  <m:sub>
                                    <m:r>
                                      <m:rPr>
                                        <m:brk m:alnAt="7"/>
                                      </m:rPr>
                                      <a:rPr lang="en-US" b="0" i="1" smtClean="0">
                                        <a:latin typeface="Cambria Math"/>
                                      </a:rPr>
                                      <m:t>1</m:t>
                                    </m:r>
                                  </m:sub>
                                </m:sSub>
                              </m:e>
                            </m:mr>
                            <m:mr>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e>
                            </m:mr>
                            <m:mr>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mr>
                            <m:mr>
                              <m:e>
                                <m:sSub>
                                  <m:sSubPr>
                                    <m:ctrlPr>
                                      <a:rPr lang="en-US" b="0" i="1" smtClean="0">
                                        <a:latin typeface="Cambria Math"/>
                                      </a:rPr>
                                    </m:ctrlPr>
                                  </m:sSubPr>
                                  <m:e>
                                    <m:r>
                                      <a:rPr lang="en-US" b="0" i="1" smtClean="0">
                                        <a:latin typeface="Cambria Math"/>
                                      </a:rPr>
                                      <m:t>𝑥</m:t>
                                    </m:r>
                                  </m:e>
                                  <m:sub>
                                    <m:r>
                                      <a:rPr lang="en-US" b="0" i="1" smtClean="0">
                                        <a:latin typeface="Cambria Math"/>
                                      </a:rPr>
                                      <m:t>4</m:t>
                                    </m:r>
                                  </m:sub>
                                </m:sSub>
                              </m:e>
                            </m:mr>
                            <m:mr>
                              <m:e>
                                <m:sSub>
                                  <m:sSubPr>
                                    <m:ctrlPr>
                                      <a:rPr lang="en-US" b="0" i="1" smtClean="0">
                                        <a:latin typeface="Cambria Math"/>
                                      </a:rPr>
                                    </m:ctrlPr>
                                  </m:sSubPr>
                                  <m:e>
                                    <m:r>
                                      <a:rPr lang="en-US" b="0" i="1" smtClean="0">
                                        <a:latin typeface="Cambria Math"/>
                                      </a:rPr>
                                      <m:t>𝑥</m:t>
                                    </m:r>
                                  </m:e>
                                  <m:sub>
                                    <m:r>
                                      <a:rPr lang="en-US" b="0" i="1" smtClean="0">
                                        <a:latin typeface="Cambria Math"/>
                                      </a:rPr>
                                      <m:t>5</m:t>
                                    </m:r>
                                  </m:sub>
                                </m:sSub>
                              </m:e>
                            </m:mr>
                            <m:mr>
                              <m:e>
                                <m:sSub>
                                  <m:sSubPr>
                                    <m:ctrlPr>
                                      <a:rPr lang="en-US" b="0" i="1" smtClean="0">
                                        <a:latin typeface="Cambria Math"/>
                                      </a:rPr>
                                    </m:ctrlPr>
                                  </m:sSubPr>
                                  <m:e>
                                    <m:r>
                                      <a:rPr lang="en-US" b="0" i="1" smtClean="0">
                                        <a:latin typeface="Cambria Math"/>
                                      </a:rPr>
                                      <m:t>𝑥</m:t>
                                    </m:r>
                                  </m:e>
                                  <m:sub>
                                    <m:r>
                                      <a:rPr lang="en-US" b="0" i="1" smtClean="0">
                                        <a:latin typeface="Cambria Math"/>
                                      </a:rPr>
                                      <m:t>6</m:t>
                                    </m:r>
                                  </m:sub>
                                </m:sSub>
                              </m:e>
                            </m:mr>
                          </m:m>
                        </m:e>
                      </m:d>
                      <m:r>
                        <a:rPr lang="en-US" b="0" i="1" smtClean="0">
                          <a:latin typeface="Cambria Math"/>
                        </a:rPr>
                        <m:t>=</m:t>
                      </m:r>
                      <m:d>
                        <m:dPr>
                          <m:begChr m:val="["/>
                          <m:endChr m:val="]"/>
                          <m:ctrlPr>
                            <a:rPr lang="en-US" b="0" i="1" smtClean="0">
                              <a:latin typeface="Cambria Math"/>
                            </a:rPr>
                          </m:ctrlPr>
                        </m:dPr>
                        <m:e>
                          <m:m>
                            <m:mPr>
                              <m:mcs>
                                <m:mc>
                                  <m:mcPr>
                                    <m:count m:val="1"/>
                                    <m:mcJc m:val="center"/>
                                  </m:mcPr>
                                </m:mc>
                              </m:mcs>
                              <m:ctrlPr>
                                <a:rPr lang="en-US" i="1">
                                  <a:latin typeface="Cambria Math"/>
                                </a:rPr>
                              </m:ctrlPr>
                            </m:mPr>
                            <m:mr>
                              <m:e>
                                <m:r>
                                  <m:rPr>
                                    <m:brk m:alnAt="7"/>
                                  </m:rPr>
                                  <a:rPr lang="en-US" b="0" i="1" smtClean="0">
                                    <a:latin typeface="Cambria Math"/>
                                  </a:rPr>
                                  <m:t> </m:t>
                                </m:r>
                                <m:r>
                                  <a:rPr lang="en-US" b="0" i="1" smtClean="0">
                                    <a:latin typeface="Cambria Math"/>
                                  </a:rPr>
                                  <m:t> −60</m:t>
                                </m:r>
                              </m:e>
                            </m:mr>
                            <m:mr>
                              <m:e>
                                <m:r>
                                  <a:rPr lang="en-US" b="0" i="1" smtClean="0">
                                    <a:latin typeface="Cambria Math"/>
                                  </a:rPr>
                                  <m:t>     70</m:t>
                                </m:r>
                              </m:e>
                            </m:mr>
                            <m:mr>
                              <m:e>
                                <m:r>
                                  <a:rPr lang="en-US" b="0" i="1" smtClean="0">
                                    <a:latin typeface="Cambria Math"/>
                                  </a:rPr>
                                  <m:t>−100</m:t>
                                </m:r>
                              </m:e>
                            </m:mr>
                            <m:mr>
                              <m:e>
                                <m:r>
                                  <a:rPr lang="en-US" b="0" i="1" smtClean="0">
                                    <a:latin typeface="Cambria Math"/>
                                  </a:rPr>
                                  <m:t>     90</m:t>
                                </m:r>
                              </m:e>
                            </m:mr>
                            <m:mr>
                              <m:e>
                                <m:r>
                                  <a:rPr lang="en-US" b="0" i="1" smtClean="0">
                                    <a:latin typeface="Cambria Math"/>
                                  </a:rPr>
                                  <m:t>  −80</m:t>
                                </m:r>
                              </m:e>
                            </m:mr>
                            <m:mr>
                              <m:e>
                                <m:r>
                                  <a:rPr lang="en-US" b="0" i="1" smtClean="0">
                                    <a:latin typeface="Cambria Math"/>
                                  </a:rPr>
                                  <m:t>     80</m:t>
                                </m:r>
                              </m:e>
                            </m:mr>
                          </m:m>
                        </m:e>
                      </m:d>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1447800" y="3581400"/>
                <a:ext cx="6096000" cy="1658916"/>
              </a:xfrm>
              <a:prstGeom prst="rect">
                <a:avLst/>
              </a:prstGeom>
              <a:blipFill rotWithShape="1">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0422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afterEffect">
                                  <p:stCondLst>
                                    <p:cond delay="500"/>
                                  </p:stCondLst>
                                  <p:childTnLst>
                                    <p:animMotion origin="layout" path="M 0 1.90564E-6 L 0 -0.32493 " pathEditMode="relative" rAng="0" ptsTypes="AA">
                                      <p:cBhvr>
                                        <p:cTn id="6" dur="2000" fill="hold"/>
                                        <p:tgtEl>
                                          <p:spTgt spid="7"/>
                                        </p:tgtEl>
                                        <p:attrNameLst>
                                          <p:attrName>ppt_x</p:attrName>
                                          <p:attrName>ppt_y</p:attrName>
                                        </p:attrNameLst>
                                      </p:cBhvr>
                                      <p:rCtr x="0" y="-16258"/>
                                    </p:animMotion>
                                  </p:childTnLst>
                                </p:cTn>
                              </p:par>
                            </p:childTnLst>
                          </p:cTn>
                        </p:par>
                        <p:par>
                          <p:cTn id="7" fill="hold">
                            <p:stCondLst>
                              <p:cond delay="2500"/>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issues</a:t>
            </a:r>
            <a:endParaRPr lang="en-US" dirty="0"/>
          </a:p>
        </p:txBody>
      </p:sp>
      <p:pic>
        <p:nvPicPr>
          <p:cNvPr id="5122" name="Picture 2" descr="C:\Users\David\Documents\David\School\DavidLayTrafficCircle.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725" t="36817" r="12414"/>
          <a:stretch/>
        </p:blipFill>
        <p:spPr bwMode="auto">
          <a:xfrm>
            <a:off x="990600" y="1371600"/>
            <a:ext cx="3886200" cy="23783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5181600" y="1676400"/>
                <a:ext cx="3810000" cy="1742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4"/>
                                <m:mcJc m:val="center"/>
                              </m:mcPr>
                            </m:mc>
                          </m:mcs>
                          <m:ctrlPr>
                            <a:rPr lang="en-US" b="0" i="1" smtClean="0">
                              <a:latin typeface="Cambria Math"/>
                            </a:rPr>
                          </m:ctrlPr>
                        </m:mPr>
                        <m:mr>
                          <m:e>
                            <m:r>
                              <m:rPr>
                                <m:sty m:val="p"/>
                                <m:brk m:alnAt="7"/>
                              </m:rPr>
                              <a:rPr lang="en-US" b="0" i="0" smtClean="0">
                                <a:latin typeface="Cambria Math"/>
                              </a:rPr>
                              <m:t>A</m:t>
                            </m:r>
                            <m:r>
                              <m:rPr>
                                <m:brk m:alnAt="7"/>
                              </m:rPr>
                              <a:rPr lang="en-US" b="0" i="1" smtClean="0">
                                <a:latin typeface="Cambria Math"/>
                              </a:rPr>
                              <m:t> </m:t>
                            </m:r>
                            <m:r>
                              <a:rPr lang="en-US" b="0" i="1" smtClean="0">
                                <a:latin typeface="Cambria Math"/>
                              </a:rPr>
                              <m:t>  </m:t>
                            </m:r>
                          </m:e>
                          <m:e>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m:rPr>
                                    <m:brk m:alnAt="7"/>
                                  </m:rP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−60   </m:t>
                            </m:r>
                          </m:e>
                        </m:mr>
                        <m:mr>
                          <m:e>
                            <m:r>
                              <m:rPr>
                                <m:sty m:val="p"/>
                              </m:rPr>
                              <a:rPr lang="en-US" b="0" i="0" smtClean="0">
                                <a:latin typeface="Cambria Math"/>
                              </a:rPr>
                              <m:t>B</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2</m:t>
                                </m:r>
                              </m:sub>
                            </m:sSub>
                          </m:e>
                          <m:e>
                            <m:r>
                              <a:rPr lang="en-US" b="0" i="1" smtClean="0">
                                <a:latin typeface="Cambria Math"/>
                              </a:rPr>
                              <m:t>=</m:t>
                            </m:r>
                          </m:e>
                          <m:e>
                            <m:r>
                              <a:rPr lang="en-US" b="0" i="1" smtClean="0">
                                <a:latin typeface="Cambria Math"/>
                              </a:rPr>
                              <m:t>      70   </m:t>
                            </m:r>
                          </m:e>
                        </m:mr>
                        <m:mr>
                          <m:e>
                            <m:r>
                              <m:rPr>
                                <m:sty m:val="p"/>
                              </m:rPr>
                              <a:rPr lang="en-US" b="0" i="0" smtClean="0">
                                <a:latin typeface="Cambria Math"/>
                              </a:rPr>
                              <m:t>C</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e>
                            <m:r>
                              <a:rPr lang="en-US" b="0" i="1" smtClean="0">
                                <a:latin typeface="Cambria Math"/>
                              </a:rPr>
                              <m:t>=</m:t>
                            </m:r>
                          </m:e>
                          <m:e>
                            <m:r>
                              <a:rPr lang="en-US" b="0" i="1" smtClean="0">
                                <a:latin typeface="Cambria Math"/>
                              </a:rPr>
                              <m:t>−100   </m:t>
                            </m:r>
                          </m:e>
                        </m:mr>
                        <m:mr>
                          <m:e>
                            <m:r>
                              <m:rPr>
                                <m:sty m:val="p"/>
                              </m:rPr>
                              <a:rPr lang="en-US" b="0" i="0" smtClean="0">
                                <a:latin typeface="Cambria Math"/>
                              </a:rPr>
                              <m:t>D</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4</m:t>
                                </m:r>
                              </m:sub>
                            </m:sSub>
                          </m:e>
                          <m:e>
                            <m:r>
                              <a:rPr lang="en-US" b="0" i="1" smtClean="0">
                                <a:latin typeface="Cambria Math"/>
                              </a:rPr>
                              <m:t>=</m:t>
                            </m:r>
                          </m:e>
                          <m:e>
                            <m:r>
                              <a:rPr lang="en-US" b="0" i="1" smtClean="0">
                                <a:latin typeface="Cambria Math"/>
                              </a:rPr>
                              <m:t>      90   </m:t>
                            </m:r>
                          </m:e>
                        </m:mr>
                        <m:mr>
                          <m:e>
                            <m:r>
                              <m:rPr>
                                <m:sty m:val="p"/>
                              </m:rPr>
                              <a:rPr lang="en-US" b="0" i="0" smtClean="0">
                                <a:latin typeface="Cambria Math"/>
                              </a:rPr>
                              <m:t>E</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4</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5</m:t>
                                </m:r>
                              </m:sub>
                            </m:sSub>
                          </m:e>
                          <m:e>
                            <m:r>
                              <a:rPr lang="en-US" b="0" i="1" smtClean="0">
                                <a:latin typeface="Cambria Math"/>
                              </a:rPr>
                              <m:t>=</m:t>
                            </m:r>
                          </m:e>
                          <m:e>
                            <m:r>
                              <a:rPr lang="en-US" b="0" i="1" smtClean="0">
                                <a:latin typeface="Cambria Math"/>
                              </a:rPr>
                              <m:t>   −80   </m:t>
                            </m:r>
                          </m:e>
                        </m:mr>
                        <m:mr>
                          <m:e>
                            <m:r>
                              <m:rPr>
                                <m:sty m:val="p"/>
                              </m:rPr>
                              <a:rPr lang="en-US" b="0" i="0" smtClean="0">
                                <a:latin typeface="Cambria Math"/>
                              </a:rPr>
                              <m:t>F</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5</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80   </m:t>
                            </m:r>
                          </m:e>
                        </m:mr>
                      </m:m>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5181600" y="1676400"/>
                <a:ext cx="3810000" cy="1742913"/>
              </a:xfrm>
              <a:prstGeom prst="rect">
                <a:avLst/>
              </a:prstGeom>
              <a:blipFill rotWithShape="1">
                <a:blip r:embed="rId4"/>
                <a:stretch>
                  <a:fillRect/>
                </a:stretch>
              </a:blipFill>
            </p:spPr>
            <p:txBody>
              <a:bodyPr/>
              <a:lstStyle/>
              <a:p>
                <a:r>
                  <a:rPr lang="en-US">
                    <a:noFill/>
                  </a:rPr>
                  <a:t> </a:t>
                </a:r>
              </a:p>
            </p:txBody>
          </p:sp>
        </mc:Fallback>
      </mc:AlternateContent>
      <p:sp>
        <p:nvSpPr>
          <p:cNvPr id="5" name="Content Placeholder 2"/>
          <p:cNvSpPr txBox="1">
            <a:spLocks/>
          </p:cNvSpPr>
          <p:nvPr/>
        </p:nvSpPr>
        <p:spPr>
          <a:xfrm>
            <a:off x="381000" y="4114800"/>
            <a:ext cx="8458200" cy="2057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dirty="0"/>
          </a:p>
        </p:txBody>
      </p:sp>
    </p:spTree>
    <p:extLst>
      <p:ext uri="{BB962C8B-B14F-4D97-AF65-F5344CB8AC3E}">
        <p14:creationId xmlns:p14="http://schemas.microsoft.com/office/powerpoint/2010/main" val="29537765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issues</a:t>
            </a:r>
            <a:endParaRPr lang="en-US" dirty="0"/>
          </a:p>
        </p:txBody>
      </p:sp>
      <p:pic>
        <p:nvPicPr>
          <p:cNvPr id="5122" name="Picture 2" descr="C:\Users\David\Documents\David\School\DavidLayTrafficCircle.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725" t="36817" r="12414"/>
          <a:stretch/>
        </p:blipFill>
        <p:spPr bwMode="auto">
          <a:xfrm>
            <a:off x="990600" y="1371600"/>
            <a:ext cx="3886200" cy="23783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5181600" y="1676400"/>
                <a:ext cx="3810000" cy="1742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4"/>
                                <m:mcJc m:val="center"/>
                              </m:mcPr>
                            </m:mc>
                          </m:mcs>
                          <m:ctrlPr>
                            <a:rPr lang="en-US" b="0" i="1" smtClean="0">
                              <a:latin typeface="Cambria Math"/>
                            </a:rPr>
                          </m:ctrlPr>
                        </m:mPr>
                        <m:mr>
                          <m:e>
                            <m:r>
                              <m:rPr>
                                <m:sty m:val="p"/>
                                <m:brk m:alnAt="7"/>
                              </m:rPr>
                              <a:rPr lang="en-US" b="0" i="0" smtClean="0">
                                <a:latin typeface="Cambria Math"/>
                              </a:rPr>
                              <m:t>A</m:t>
                            </m:r>
                            <m:r>
                              <m:rPr>
                                <m:brk m:alnAt="7"/>
                              </m:rPr>
                              <a:rPr lang="en-US" b="0" i="1" smtClean="0">
                                <a:latin typeface="Cambria Math"/>
                              </a:rPr>
                              <m:t> </m:t>
                            </m:r>
                            <m:r>
                              <a:rPr lang="en-US" b="0" i="1" smtClean="0">
                                <a:latin typeface="Cambria Math"/>
                              </a:rPr>
                              <m:t>  </m:t>
                            </m:r>
                          </m:e>
                          <m:e>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m:rPr>
                                    <m:brk m:alnAt="7"/>
                                  </m:rP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−60   </m:t>
                            </m:r>
                          </m:e>
                        </m:mr>
                        <m:mr>
                          <m:e>
                            <m:r>
                              <m:rPr>
                                <m:sty m:val="p"/>
                              </m:rPr>
                              <a:rPr lang="en-US" b="0" i="0" smtClean="0">
                                <a:latin typeface="Cambria Math"/>
                              </a:rPr>
                              <m:t>B</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2</m:t>
                                </m:r>
                              </m:sub>
                            </m:sSub>
                          </m:e>
                          <m:e>
                            <m:r>
                              <a:rPr lang="en-US" b="0" i="1" smtClean="0">
                                <a:latin typeface="Cambria Math"/>
                              </a:rPr>
                              <m:t>=</m:t>
                            </m:r>
                          </m:e>
                          <m:e>
                            <m:r>
                              <a:rPr lang="en-US" b="0" i="1" smtClean="0">
                                <a:latin typeface="Cambria Math"/>
                              </a:rPr>
                              <m:t>      70   </m:t>
                            </m:r>
                          </m:e>
                        </m:mr>
                        <m:mr>
                          <m:e>
                            <m:r>
                              <m:rPr>
                                <m:sty m:val="p"/>
                              </m:rPr>
                              <a:rPr lang="en-US" b="0" i="0" smtClean="0">
                                <a:latin typeface="Cambria Math"/>
                              </a:rPr>
                              <m:t>C</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e>
                            <m:r>
                              <a:rPr lang="en-US" b="0" i="1" smtClean="0">
                                <a:latin typeface="Cambria Math"/>
                              </a:rPr>
                              <m:t>=</m:t>
                            </m:r>
                          </m:e>
                          <m:e>
                            <m:r>
                              <a:rPr lang="en-US" b="0" i="1" smtClean="0">
                                <a:latin typeface="Cambria Math"/>
                              </a:rPr>
                              <m:t>−100   </m:t>
                            </m:r>
                          </m:e>
                        </m:mr>
                        <m:mr>
                          <m:e>
                            <m:r>
                              <m:rPr>
                                <m:sty m:val="p"/>
                              </m:rPr>
                              <a:rPr lang="en-US" b="0" i="0" smtClean="0">
                                <a:latin typeface="Cambria Math"/>
                              </a:rPr>
                              <m:t>D</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4</m:t>
                                </m:r>
                              </m:sub>
                            </m:sSub>
                          </m:e>
                          <m:e>
                            <m:r>
                              <a:rPr lang="en-US" b="0" i="1" smtClean="0">
                                <a:latin typeface="Cambria Math"/>
                              </a:rPr>
                              <m:t>=</m:t>
                            </m:r>
                          </m:e>
                          <m:e>
                            <m:r>
                              <a:rPr lang="en-US" b="0" i="1" smtClean="0">
                                <a:latin typeface="Cambria Math"/>
                              </a:rPr>
                              <m:t>      90   </m:t>
                            </m:r>
                          </m:e>
                        </m:mr>
                        <m:mr>
                          <m:e>
                            <m:r>
                              <m:rPr>
                                <m:sty m:val="p"/>
                              </m:rPr>
                              <a:rPr lang="en-US" b="0" i="0" smtClean="0">
                                <a:latin typeface="Cambria Math"/>
                              </a:rPr>
                              <m:t>E</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4</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5</m:t>
                                </m:r>
                              </m:sub>
                            </m:sSub>
                          </m:e>
                          <m:e>
                            <m:r>
                              <a:rPr lang="en-US" b="0" i="1" smtClean="0">
                                <a:latin typeface="Cambria Math"/>
                              </a:rPr>
                              <m:t>=</m:t>
                            </m:r>
                          </m:e>
                          <m:e>
                            <m:r>
                              <a:rPr lang="en-US" b="0" i="1" smtClean="0">
                                <a:latin typeface="Cambria Math"/>
                              </a:rPr>
                              <m:t>   −80   </m:t>
                            </m:r>
                          </m:e>
                        </m:mr>
                        <m:mr>
                          <m:e>
                            <m:r>
                              <m:rPr>
                                <m:sty m:val="p"/>
                              </m:rPr>
                              <a:rPr lang="en-US" b="0" i="0" smtClean="0">
                                <a:latin typeface="Cambria Math"/>
                              </a:rPr>
                              <m:t>F</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5</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80   </m:t>
                            </m:r>
                          </m:e>
                        </m:mr>
                      </m:m>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5181600" y="1676400"/>
                <a:ext cx="3810000" cy="1742913"/>
              </a:xfrm>
              <a:prstGeom prst="rect">
                <a:avLst/>
              </a:prstGeom>
              <a:blipFill rotWithShape="1">
                <a:blip r:embed="rId4"/>
                <a:stretch>
                  <a:fillRect/>
                </a:stretch>
              </a:blipFill>
            </p:spPr>
            <p:txBody>
              <a:bodyPr/>
              <a:lstStyle/>
              <a:p>
                <a:r>
                  <a:rPr lang="en-US">
                    <a:noFill/>
                  </a:rPr>
                  <a:t> </a:t>
                </a:r>
              </a:p>
            </p:txBody>
          </p:sp>
        </mc:Fallback>
      </mc:AlternateContent>
      <p:sp>
        <p:nvSpPr>
          <p:cNvPr id="5" name="Content Placeholder 2"/>
          <p:cNvSpPr txBox="1">
            <a:spLocks/>
          </p:cNvSpPr>
          <p:nvPr/>
        </p:nvSpPr>
        <p:spPr>
          <a:xfrm>
            <a:off x="381000" y="4114800"/>
            <a:ext cx="8458200" cy="2057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Is the fact that the number of equations (six) is equal to the number of unknowns significant? </a:t>
            </a:r>
            <a:endParaRPr lang="en-US" dirty="0"/>
          </a:p>
        </p:txBody>
      </p:sp>
    </p:spTree>
    <p:extLst>
      <p:ext uri="{BB962C8B-B14F-4D97-AF65-F5344CB8AC3E}">
        <p14:creationId xmlns:p14="http://schemas.microsoft.com/office/powerpoint/2010/main" val="34166606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issues</a:t>
            </a:r>
            <a:endParaRPr lang="en-US" dirty="0"/>
          </a:p>
        </p:txBody>
      </p:sp>
      <p:pic>
        <p:nvPicPr>
          <p:cNvPr id="5122" name="Picture 2" descr="C:\Users\David\Documents\David\School\DavidLayTrafficCircle.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725" t="36817" r="12414"/>
          <a:stretch/>
        </p:blipFill>
        <p:spPr bwMode="auto">
          <a:xfrm>
            <a:off x="990600" y="1371600"/>
            <a:ext cx="3886200" cy="23783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5181600" y="1676400"/>
                <a:ext cx="3810000" cy="1742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4"/>
                                <m:mcJc m:val="center"/>
                              </m:mcPr>
                            </m:mc>
                          </m:mcs>
                          <m:ctrlPr>
                            <a:rPr lang="en-US" b="0" i="1" smtClean="0">
                              <a:latin typeface="Cambria Math"/>
                            </a:rPr>
                          </m:ctrlPr>
                        </m:mPr>
                        <m:mr>
                          <m:e>
                            <m:r>
                              <m:rPr>
                                <m:sty m:val="p"/>
                                <m:brk m:alnAt="7"/>
                              </m:rPr>
                              <a:rPr lang="en-US" b="0" i="0" smtClean="0">
                                <a:latin typeface="Cambria Math"/>
                              </a:rPr>
                              <m:t>A</m:t>
                            </m:r>
                            <m:r>
                              <m:rPr>
                                <m:brk m:alnAt="7"/>
                              </m:rPr>
                              <a:rPr lang="en-US" b="0" i="1" smtClean="0">
                                <a:latin typeface="Cambria Math"/>
                              </a:rPr>
                              <m:t> </m:t>
                            </m:r>
                            <m:r>
                              <a:rPr lang="en-US" b="0" i="1" smtClean="0">
                                <a:latin typeface="Cambria Math"/>
                              </a:rPr>
                              <m:t>  </m:t>
                            </m:r>
                          </m:e>
                          <m:e>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m:rPr>
                                    <m:brk m:alnAt="7"/>
                                  </m:rP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−60   </m:t>
                            </m:r>
                          </m:e>
                        </m:mr>
                        <m:mr>
                          <m:e>
                            <m:r>
                              <m:rPr>
                                <m:sty m:val="p"/>
                              </m:rPr>
                              <a:rPr lang="en-US" b="0" i="0" smtClean="0">
                                <a:latin typeface="Cambria Math"/>
                              </a:rPr>
                              <m:t>B</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2</m:t>
                                </m:r>
                              </m:sub>
                            </m:sSub>
                          </m:e>
                          <m:e>
                            <m:r>
                              <a:rPr lang="en-US" b="0" i="1" smtClean="0">
                                <a:latin typeface="Cambria Math"/>
                              </a:rPr>
                              <m:t>=</m:t>
                            </m:r>
                          </m:e>
                          <m:e>
                            <m:r>
                              <a:rPr lang="en-US" b="0" i="1" smtClean="0">
                                <a:latin typeface="Cambria Math"/>
                              </a:rPr>
                              <m:t>      70   </m:t>
                            </m:r>
                          </m:e>
                        </m:mr>
                        <m:mr>
                          <m:e>
                            <m:r>
                              <m:rPr>
                                <m:sty m:val="p"/>
                              </m:rPr>
                              <a:rPr lang="en-US" b="0" i="0" smtClean="0">
                                <a:latin typeface="Cambria Math"/>
                              </a:rPr>
                              <m:t>C</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e>
                            <m:r>
                              <a:rPr lang="en-US" b="0" i="1" smtClean="0">
                                <a:latin typeface="Cambria Math"/>
                              </a:rPr>
                              <m:t>=</m:t>
                            </m:r>
                          </m:e>
                          <m:e>
                            <m:r>
                              <a:rPr lang="en-US" b="0" i="1" smtClean="0">
                                <a:latin typeface="Cambria Math"/>
                              </a:rPr>
                              <m:t>−100   </m:t>
                            </m:r>
                          </m:e>
                        </m:mr>
                        <m:mr>
                          <m:e>
                            <m:r>
                              <m:rPr>
                                <m:sty m:val="p"/>
                              </m:rPr>
                              <a:rPr lang="en-US" b="0" i="0" smtClean="0">
                                <a:latin typeface="Cambria Math"/>
                              </a:rPr>
                              <m:t>D</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4</m:t>
                                </m:r>
                              </m:sub>
                            </m:sSub>
                          </m:e>
                          <m:e>
                            <m:r>
                              <a:rPr lang="en-US" b="0" i="1" smtClean="0">
                                <a:latin typeface="Cambria Math"/>
                              </a:rPr>
                              <m:t>=</m:t>
                            </m:r>
                          </m:e>
                          <m:e>
                            <m:r>
                              <a:rPr lang="en-US" b="0" i="1" smtClean="0">
                                <a:latin typeface="Cambria Math"/>
                              </a:rPr>
                              <m:t>      90   </m:t>
                            </m:r>
                          </m:e>
                        </m:mr>
                        <m:mr>
                          <m:e>
                            <m:r>
                              <m:rPr>
                                <m:sty m:val="p"/>
                              </m:rPr>
                              <a:rPr lang="en-US" b="0" i="0" smtClean="0">
                                <a:latin typeface="Cambria Math"/>
                              </a:rPr>
                              <m:t>E</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4</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5</m:t>
                                </m:r>
                              </m:sub>
                            </m:sSub>
                          </m:e>
                          <m:e>
                            <m:r>
                              <a:rPr lang="en-US" b="0" i="1" smtClean="0">
                                <a:latin typeface="Cambria Math"/>
                              </a:rPr>
                              <m:t>=</m:t>
                            </m:r>
                          </m:e>
                          <m:e>
                            <m:r>
                              <a:rPr lang="en-US" b="0" i="1" smtClean="0">
                                <a:latin typeface="Cambria Math"/>
                              </a:rPr>
                              <m:t>   −80   </m:t>
                            </m:r>
                          </m:e>
                        </m:mr>
                        <m:mr>
                          <m:e>
                            <m:r>
                              <m:rPr>
                                <m:sty m:val="p"/>
                              </m:rPr>
                              <a:rPr lang="en-US" b="0" i="0" smtClean="0">
                                <a:latin typeface="Cambria Math"/>
                              </a:rPr>
                              <m:t>F</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5</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80   </m:t>
                            </m:r>
                          </m:e>
                        </m:mr>
                      </m:m>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5181600" y="1676400"/>
                <a:ext cx="3810000" cy="1742913"/>
              </a:xfrm>
              <a:prstGeom prst="rect">
                <a:avLst/>
              </a:prstGeom>
              <a:blipFill rotWithShape="1">
                <a:blip r:embed="rId4"/>
                <a:stretch>
                  <a:fillRect/>
                </a:stretch>
              </a:blipFill>
            </p:spPr>
            <p:txBody>
              <a:bodyPr/>
              <a:lstStyle/>
              <a:p>
                <a:r>
                  <a:rPr lang="en-US">
                    <a:noFill/>
                  </a:rPr>
                  <a:t> </a:t>
                </a:r>
              </a:p>
            </p:txBody>
          </p:sp>
        </mc:Fallback>
      </mc:AlternateContent>
      <p:sp>
        <p:nvSpPr>
          <p:cNvPr id="5" name="Content Placeholder 2"/>
          <p:cNvSpPr txBox="1">
            <a:spLocks/>
          </p:cNvSpPr>
          <p:nvPr/>
        </p:nvSpPr>
        <p:spPr>
          <a:xfrm>
            <a:off x="381000" y="4114800"/>
            <a:ext cx="8458200"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Is the fact that the number of equations (six) is equal to the number of unknowns significant?</a:t>
            </a:r>
          </a:p>
          <a:p>
            <a:pPr marL="0" indent="0">
              <a:buNone/>
            </a:pPr>
            <a:r>
              <a:rPr lang="en-US" dirty="0" smtClean="0"/>
              <a:t>What if the number of equations were different (more or less) than the number of unknowns?  </a:t>
            </a:r>
            <a:endParaRPr lang="en-US" dirty="0"/>
          </a:p>
        </p:txBody>
      </p:sp>
    </p:spTree>
    <p:extLst>
      <p:ext uri="{BB962C8B-B14F-4D97-AF65-F5344CB8AC3E}">
        <p14:creationId xmlns:p14="http://schemas.microsoft.com/office/powerpoint/2010/main" val="4478631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issues</a:t>
            </a:r>
            <a:endParaRPr lang="en-US" dirty="0"/>
          </a:p>
        </p:txBody>
      </p:sp>
      <p:pic>
        <p:nvPicPr>
          <p:cNvPr id="5122" name="Picture 2" descr="C:\Users\David\Documents\David\School\DavidLayTrafficCircle.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725" t="36817" r="12414"/>
          <a:stretch/>
        </p:blipFill>
        <p:spPr bwMode="auto">
          <a:xfrm>
            <a:off x="990600" y="1371600"/>
            <a:ext cx="3886200" cy="23783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5181600" y="1676400"/>
                <a:ext cx="3810000" cy="1742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4"/>
                                <m:mcJc m:val="center"/>
                              </m:mcPr>
                            </m:mc>
                          </m:mcs>
                          <m:ctrlPr>
                            <a:rPr lang="en-US" b="0" i="1" smtClean="0">
                              <a:latin typeface="Cambria Math"/>
                            </a:rPr>
                          </m:ctrlPr>
                        </m:mPr>
                        <m:mr>
                          <m:e>
                            <m:r>
                              <m:rPr>
                                <m:sty m:val="p"/>
                                <m:brk m:alnAt="7"/>
                              </m:rPr>
                              <a:rPr lang="en-US" b="0" i="0" smtClean="0">
                                <a:latin typeface="Cambria Math"/>
                              </a:rPr>
                              <m:t>A</m:t>
                            </m:r>
                            <m:r>
                              <m:rPr>
                                <m:brk m:alnAt="7"/>
                              </m:rPr>
                              <a:rPr lang="en-US" b="0" i="1" smtClean="0">
                                <a:latin typeface="Cambria Math"/>
                              </a:rPr>
                              <m:t> </m:t>
                            </m:r>
                            <m:r>
                              <a:rPr lang="en-US" b="0" i="1" smtClean="0">
                                <a:latin typeface="Cambria Math"/>
                              </a:rPr>
                              <m:t>  </m:t>
                            </m:r>
                          </m:e>
                          <m:e>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m:rPr>
                                    <m:brk m:alnAt="7"/>
                                  </m:rP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−60   </m:t>
                            </m:r>
                          </m:e>
                        </m:mr>
                        <m:mr>
                          <m:e>
                            <m:r>
                              <m:rPr>
                                <m:sty m:val="p"/>
                              </m:rPr>
                              <a:rPr lang="en-US" b="0" i="0" smtClean="0">
                                <a:latin typeface="Cambria Math"/>
                              </a:rPr>
                              <m:t>B</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2</m:t>
                                </m:r>
                              </m:sub>
                            </m:sSub>
                          </m:e>
                          <m:e>
                            <m:r>
                              <a:rPr lang="en-US" b="0" i="1" smtClean="0">
                                <a:latin typeface="Cambria Math"/>
                              </a:rPr>
                              <m:t>=</m:t>
                            </m:r>
                          </m:e>
                          <m:e>
                            <m:r>
                              <a:rPr lang="en-US" b="0" i="1" smtClean="0">
                                <a:latin typeface="Cambria Math"/>
                              </a:rPr>
                              <m:t>      70   </m:t>
                            </m:r>
                          </m:e>
                        </m:mr>
                        <m:mr>
                          <m:e>
                            <m:r>
                              <m:rPr>
                                <m:sty m:val="p"/>
                              </m:rPr>
                              <a:rPr lang="en-US" b="0" i="0" smtClean="0">
                                <a:latin typeface="Cambria Math"/>
                              </a:rPr>
                              <m:t>C</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e>
                            <m:r>
                              <a:rPr lang="en-US" b="0" i="1" smtClean="0">
                                <a:latin typeface="Cambria Math"/>
                              </a:rPr>
                              <m:t>=</m:t>
                            </m:r>
                          </m:e>
                          <m:e>
                            <m:r>
                              <a:rPr lang="en-US" b="0" i="1" smtClean="0">
                                <a:latin typeface="Cambria Math"/>
                              </a:rPr>
                              <m:t>−100   </m:t>
                            </m:r>
                          </m:e>
                        </m:mr>
                        <m:mr>
                          <m:e>
                            <m:r>
                              <m:rPr>
                                <m:sty m:val="p"/>
                              </m:rPr>
                              <a:rPr lang="en-US" b="0" i="0" smtClean="0">
                                <a:latin typeface="Cambria Math"/>
                              </a:rPr>
                              <m:t>D</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4</m:t>
                                </m:r>
                              </m:sub>
                            </m:sSub>
                          </m:e>
                          <m:e>
                            <m:r>
                              <a:rPr lang="en-US" b="0" i="1" smtClean="0">
                                <a:latin typeface="Cambria Math"/>
                              </a:rPr>
                              <m:t>=</m:t>
                            </m:r>
                          </m:e>
                          <m:e>
                            <m:r>
                              <a:rPr lang="en-US" b="0" i="1" smtClean="0">
                                <a:latin typeface="Cambria Math"/>
                              </a:rPr>
                              <m:t>      90   </m:t>
                            </m:r>
                          </m:e>
                        </m:mr>
                        <m:mr>
                          <m:e>
                            <m:r>
                              <m:rPr>
                                <m:sty m:val="p"/>
                              </m:rPr>
                              <a:rPr lang="en-US" b="0" i="0" smtClean="0">
                                <a:latin typeface="Cambria Math"/>
                              </a:rPr>
                              <m:t>E</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4</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5</m:t>
                                </m:r>
                              </m:sub>
                            </m:sSub>
                          </m:e>
                          <m:e>
                            <m:r>
                              <a:rPr lang="en-US" b="0" i="1" smtClean="0">
                                <a:latin typeface="Cambria Math"/>
                              </a:rPr>
                              <m:t>=</m:t>
                            </m:r>
                          </m:e>
                          <m:e>
                            <m:r>
                              <a:rPr lang="en-US" b="0" i="1" smtClean="0">
                                <a:latin typeface="Cambria Math"/>
                              </a:rPr>
                              <m:t>   −80   </m:t>
                            </m:r>
                          </m:e>
                        </m:mr>
                        <m:mr>
                          <m:e>
                            <m:r>
                              <m:rPr>
                                <m:sty m:val="p"/>
                              </m:rPr>
                              <a:rPr lang="en-US" b="0" i="0" smtClean="0">
                                <a:latin typeface="Cambria Math"/>
                              </a:rPr>
                              <m:t>F</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5</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80   </m:t>
                            </m:r>
                          </m:e>
                        </m:mr>
                      </m:m>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5181600" y="1676400"/>
                <a:ext cx="3810000" cy="1742913"/>
              </a:xfrm>
              <a:prstGeom prst="rect">
                <a:avLst/>
              </a:prstGeom>
              <a:blipFill rotWithShape="1">
                <a:blip r:embed="rId4"/>
                <a:stretch>
                  <a:fillRect/>
                </a:stretch>
              </a:blipFill>
            </p:spPr>
            <p:txBody>
              <a:bodyPr/>
              <a:lstStyle/>
              <a:p>
                <a:r>
                  <a:rPr lang="en-US">
                    <a:noFill/>
                  </a:rPr>
                  <a:t> </a:t>
                </a:r>
              </a:p>
            </p:txBody>
          </p:sp>
        </mc:Fallback>
      </mc:AlternateContent>
      <p:sp>
        <p:nvSpPr>
          <p:cNvPr id="5" name="Content Placeholder 2"/>
          <p:cNvSpPr txBox="1">
            <a:spLocks/>
          </p:cNvSpPr>
          <p:nvPr/>
        </p:nvSpPr>
        <p:spPr>
          <a:xfrm>
            <a:off x="381000" y="3886200"/>
            <a:ext cx="8458200" cy="2743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endParaRPr lang="en-US" dirty="0" smtClean="0"/>
          </a:p>
          <a:p>
            <a:pPr marL="0" indent="0">
              <a:buNone/>
            </a:pPr>
            <a:endParaRPr lang="en-US" dirty="0"/>
          </a:p>
          <a:p>
            <a:pPr marL="0" indent="0">
              <a:buNone/>
            </a:pPr>
            <a:r>
              <a:rPr lang="en-US" dirty="0" smtClean="0"/>
              <a:t>Does the pattern/structure in the matrix help us or tell us anything about the problem and/or its solution?</a:t>
            </a:r>
            <a:endParaRPr lang="en-US" dirty="0"/>
          </a:p>
        </p:txBody>
      </p:sp>
      <mc:AlternateContent xmlns:mc="http://schemas.openxmlformats.org/markup-compatibility/2006" xmlns:a14="http://schemas.microsoft.com/office/drawing/2010/main">
        <mc:Choice Requires="a14">
          <p:sp>
            <p:nvSpPr>
              <p:cNvPr id="6" name="TextBox 5"/>
              <p:cNvSpPr txBox="1"/>
              <p:nvPr/>
            </p:nvSpPr>
            <p:spPr>
              <a:xfrm>
                <a:off x="3048000" y="3352800"/>
                <a:ext cx="6096000" cy="16589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a:rPr>
                          </m:ctrlPr>
                        </m:dPr>
                        <m:e>
                          <m:m>
                            <m:mPr>
                              <m:mcs>
                                <m:mc>
                                  <m:mcPr>
                                    <m:count m:val="6"/>
                                    <m:mcJc m:val="center"/>
                                  </m:mcPr>
                                </m:mc>
                              </m:mcs>
                              <m:ctrlPr>
                                <a:rPr lang="en-US" i="1">
                                  <a:latin typeface="Cambria Math"/>
                                </a:rPr>
                              </m:ctrlPr>
                            </m:mPr>
                            <m:mr>
                              <m:e>
                                <m:r>
                                  <m:rPr>
                                    <m:brk m:alnAt="7"/>
                                  </m:rPr>
                                  <a:rPr lang="en-US" i="1">
                                    <a:latin typeface="Cambria Math"/>
                                  </a:rPr>
                                  <m:t>−</m:t>
                                </m:r>
                                <m:r>
                                  <a:rPr lang="en-US" i="1">
                                    <a:latin typeface="Cambria Math"/>
                                  </a:rPr>
                                  <m:t>1   </m:t>
                                </m:r>
                              </m:e>
                              <m:e>
                                <m:r>
                                  <a:rPr lang="en-US" i="1">
                                    <a:latin typeface="Cambria Math"/>
                                  </a:rPr>
                                  <m:t>0</m:t>
                                </m:r>
                              </m:e>
                              <m:e>
                                <m:r>
                                  <a:rPr lang="en-US" i="1">
                                    <a:latin typeface="Cambria Math"/>
                                  </a:rPr>
                                  <m:t>0</m:t>
                                </m:r>
                              </m:e>
                              <m:e>
                                <m:r>
                                  <a:rPr lang="en-US" i="1">
                                    <a:latin typeface="Cambria Math"/>
                                  </a:rPr>
                                  <m:t>0</m:t>
                                </m:r>
                              </m:e>
                              <m:e>
                                <m:r>
                                  <a:rPr lang="en-US" i="1">
                                    <a:latin typeface="Cambria Math"/>
                                  </a:rPr>
                                  <m:t>0</m:t>
                                </m:r>
                              </m:e>
                              <m:e>
                                <m:r>
                                  <a:rPr lang="en-US" i="1">
                                    <a:latin typeface="Cambria Math"/>
                                  </a:rPr>
                                  <m:t>1</m:t>
                                </m:r>
                              </m:e>
                            </m:mr>
                            <m:mr>
                              <m:e>
                                <m:r>
                                  <a:rPr lang="en-US" i="1">
                                    <a:latin typeface="Cambria Math"/>
                                  </a:rPr>
                                  <m:t>1</m:t>
                                </m:r>
                              </m:e>
                              <m:e>
                                <m:r>
                                  <a:rPr lang="en-US" i="1">
                                    <a:latin typeface="Cambria Math"/>
                                  </a:rPr>
                                  <m:t>−1   </m:t>
                                </m:r>
                              </m:e>
                              <m:e>
                                <m:r>
                                  <a:rPr lang="en-US" i="1">
                                    <a:latin typeface="Cambria Math"/>
                                  </a:rPr>
                                  <m:t>0</m:t>
                                </m:r>
                              </m:e>
                              <m:e>
                                <m:r>
                                  <a:rPr lang="en-US" i="1">
                                    <a:latin typeface="Cambria Math"/>
                                  </a:rPr>
                                  <m:t>0</m:t>
                                </m:r>
                              </m:e>
                              <m:e>
                                <m:r>
                                  <a:rPr lang="en-US" i="1">
                                    <a:latin typeface="Cambria Math"/>
                                  </a:rPr>
                                  <m:t>0</m:t>
                                </m:r>
                              </m:e>
                              <m:e>
                                <m:r>
                                  <a:rPr lang="en-US" i="1">
                                    <a:latin typeface="Cambria Math"/>
                                  </a:rPr>
                                  <m:t>0</m:t>
                                </m:r>
                              </m:e>
                            </m:mr>
                            <m:mr>
                              <m:e>
                                <m:r>
                                  <a:rPr lang="en-US" i="1">
                                    <a:latin typeface="Cambria Math"/>
                                  </a:rPr>
                                  <m:t>0</m:t>
                                </m:r>
                              </m:e>
                              <m:e>
                                <m:r>
                                  <a:rPr lang="en-US" i="1">
                                    <a:latin typeface="Cambria Math"/>
                                  </a:rPr>
                                  <m:t>1</m:t>
                                </m:r>
                              </m:e>
                              <m:e>
                                <m:r>
                                  <a:rPr lang="en-US" i="1">
                                    <a:latin typeface="Cambria Math"/>
                                  </a:rPr>
                                  <m:t>−1   </m:t>
                                </m:r>
                              </m:e>
                              <m:e>
                                <m:r>
                                  <a:rPr lang="en-US" i="1">
                                    <a:latin typeface="Cambria Math"/>
                                  </a:rPr>
                                  <m:t>0</m:t>
                                </m:r>
                              </m:e>
                              <m:e>
                                <m:r>
                                  <a:rPr lang="en-US" i="1">
                                    <a:latin typeface="Cambria Math"/>
                                  </a:rPr>
                                  <m:t>0</m:t>
                                </m:r>
                              </m:e>
                              <m:e>
                                <m:r>
                                  <a:rPr lang="en-US" i="1">
                                    <a:latin typeface="Cambria Math"/>
                                  </a:rPr>
                                  <m:t>0</m:t>
                                </m:r>
                              </m:e>
                            </m:mr>
                            <m:mr>
                              <m:e>
                                <m:r>
                                  <a:rPr lang="en-US" i="1">
                                    <a:latin typeface="Cambria Math"/>
                                  </a:rPr>
                                  <m:t>0</m:t>
                                </m:r>
                              </m:e>
                              <m:e>
                                <m:r>
                                  <a:rPr lang="en-US" i="1">
                                    <a:latin typeface="Cambria Math"/>
                                  </a:rPr>
                                  <m:t>0</m:t>
                                </m:r>
                              </m:e>
                              <m:e>
                                <m:r>
                                  <a:rPr lang="en-US" i="1">
                                    <a:latin typeface="Cambria Math"/>
                                  </a:rPr>
                                  <m:t>1</m:t>
                                </m:r>
                              </m:e>
                              <m:e>
                                <m:r>
                                  <a:rPr lang="en-US" i="1">
                                    <a:latin typeface="Cambria Math"/>
                                  </a:rPr>
                                  <m:t>−1   </m:t>
                                </m:r>
                              </m:e>
                              <m:e>
                                <m:r>
                                  <a:rPr lang="en-US" i="1">
                                    <a:latin typeface="Cambria Math"/>
                                  </a:rPr>
                                  <m:t>0</m:t>
                                </m:r>
                              </m:e>
                              <m:e>
                                <m:r>
                                  <a:rPr lang="en-US" i="1">
                                    <a:latin typeface="Cambria Math"/>
                                  </a:rPr>
                                  <m:t>0</m:t>
                                </m:r>
                              </m:e>
                            </m:mr>
                            <m:mr>
                              <m:e>
                                <m:r>
                                  <a:rPr lang="en-US" i="1">
                                    <a:latin typeface="Cambria Math"/>
                                  </a:rPr>
                                  <m:t>0</m:t>
                                </m:r>
                              </m:e>
                              <m:e>
                                <m:r>
                                  <a:rPr lang="en-US" i="1">
                                    <a:latin typeface="Cambria Math"/>
                                  </a:rPr>
                                  <m:t>0</m:t>
                                </m:r>
                              </m:e>
                              <m:e>
                                <m:r>
                                  <a:rPr lang="en-US" i="1">
                                    <a:latin typeface="Cambria Math"/>
                                  </a:rPr>
                                  <m:t>0</m:t>
                                </m:r>
                              </m:e>
                              <m:e>
                                <m:r>
                                  <a:rPr lang="en-US" i="1">
                                    <a:latin typeface="Cambria Math"/>
                                  </a:rPr>
                                  <m:t>1</m:t>
                                </m:r>
                              </m:e>
                              <m:e>
                                <m:r>
                                  <a:rPr lang="en-US" i="1">
                                    <a:latin typeface="Cambria Math"/>
                                  </a:rPr>
                                  <m:t>−1   </m:t>
                                </m:r>
                              </m:e>
                              <m:e>
                                <m:r>
                                  <a:rPr lang="en-US" i="1">
                                    <a:latin typeface="Cambria Math"/>
                                  </a:rPr>
                                  <m:t>0</m:t>
                                </m:r>
                              </m:e>
                            </m:mr>
                            <m:mr>
                              <m:e>
                                <m:r>
                                  <a:rPr lang="en-US" i="1">
                                    <a:latin typeface="Cambria Math"/>
                                  </a:rPr>
                                  <m:t>0</m:t>
                                </m:r>
                              </m:e>
                              <m:e>
                                <m:r>
                                  <a:rPr lang="en-US" i="1">
                                    <a:latin typeface="Cambria Math"/>
                                  </a:rPr>
                                  <m:t>0</m:t>
                                </m:r>
                              </m:e>
                              <m:e>
                                <m:r>
                                  <a:rPr lang="en-US" i="1">
                                    <a:latin typeface="Cambria Math"/>
                                  </a:rPr>
                                  <m:t>0</m:t>
                                </m:r>
                              </m:e>
                              <m:e>
                                <m:r>
                                  <a:rPr lang="en-US" i="1">
                                    <a:latin typeface="Cambria Math"/>
                                  </a:rPr>
                                  <m:t>0</m:t>
                                </m:r>
                              </m:e>
                              <m:e>
                                <m:r>
                                  <a:rPr lang="en-US" i="1">
                                    <a:latin typeface="Cambria Math"/>
                                  </a:rPr>
                                  <m:t>1</m:t>
                                </m:r>
                              </m:e>
                              <m:e>
                                <m:r>
                                  <a:rPr lang="en-US" i="1">
                                    <a:latin typeface="Cambria Math"/>
                                  </a:rPr>
                                  <m:t>−1   </m:t>
                                </m:r>
                              </m:e>
                            </m:mr>
                          </m:m>
                        </m:e>
                      </m:d>
                      <m:d>
                        <m:dPr>
                          <m:begChr m:val="["/>
                          <m:endChr m:val="]"/>
                          <m:ctrlPr>
                            <a:rPr lang="en-US" i="1" smtClean="0">
                              <a:latin typeface="Cambria Math"/>
                            </a:rPr>
                          </m:ctrlPr>
                        </m:dPr>
                        <m:e>
                          <m:m>
                            <m:mPr>
                              <m:mcs>
                                <m:mc>
                                  <m:mcPr>
                                    <m:count m:val="1"/>
                                    <m:mcJc m:val="center"/>
                                  </m:mcPr>
                                </m:mc>
                              </m:mcs>
                              <m:ctrlPr>
                                <a:rPr lang="en-US" i="1" smtClean="0">
                                  <a:latin typeface="Cambria Math"/>
                                </a:rPr>
                              </m:ctrlPr>
                            </m:mPr>
                            <m:mr>
                              <m:e>
                                <m:sSub>
                                  <m:sSubPr>
                                    <m:ctrlPr>
                                      <a:rPr lang="en-US" b="0" i="1" smtClean="0">
                                        <a:latin typeface="Cambria Math"/>
                                      </a:rPr>
                                    </m:ctrlPr>
                                  </m:sSubPr>
                                  <m:e>
                                    <m:r>
                                      <m:rPr>
                                        <m:brk m:alnAt="7"/>
                                      </m:rPr>
                                      <a:rPr lang="en-US" b="0" i="1" smtClean="0">
                                        <a:latin typeface="Cambria Math"/>
                                      </a:rPr>
                                      <m:t>𝑥</m:t>
                                    </m:r>
                                  </m:e>
                                  <m:sub>
                                    <m:r>
                                      <m:rPr>
                                        <m:brk m:alnAt="7"/>
                                      </m:rPr>
                                      <a:rPr lang="en-US" b="0" i="1" smtClean="0">
                                        <a:latin typeface="Cambria Math"/>
                                      </a:rPr>
                                      <m:t>1</m:t>
                                    </m:r>
                                  </m:sub>
                                </m:sSub>
                              </m:e>
                            </m:mr>
                            <m:mr>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e>
                            </m:mr>
                            <m:mr>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mr>
                            <m:mr>
                              <m:e>
                                <m:sSub>
                                  <m:sSubPr>
                                    <m:ctrlPr>
                                      <a:rPr lang="en-US" b="0" i="1" smtClean="0">
                                        <a:latin typeface="Cambria Math"/>
                                      </a:rPr>
                                    </m:ctrlPr>
                                  </m:sSubPr>
                                  <m:e>
                                    <m:r>
                                      <a:rPr lang="en-US" b="0" i="1" smtClean="0">
                                        <a:latin typeface="Cambria Math"/>
                                      </a:rPr>
                                      <m:t>𝑥</m:t>
                                    </m:r>
                                  </m:e>
                                  <m:sub>
                                    <m:r>
                                      <a:rPr lang="en-US" b="0" i="1" smtClean="0">
                                        <a:latin typeface="Cambria Math"/>
                                      </a:rPr>
                                      <m:t>4</m:t>
                                    </m:r>
                                  </m:sub>
                                </m:sSub>
                              </m:e>
                            </m:mr>
                            <m:mr>
                              <m:e>
                                <m:sSub>
                                  <m:sSubPr>
                                    <m:ctrlPr>
                                      <a:rPr lang="en-US" b="0" i="1" smtClean="0">
                                        <a:latin typeface="Cambria Math"/>
                                      </a:rPr>
                                    </m:ctrlPr>
                                  </m:sSubPr>
                                  <m:e>
                                    <m:r>
                                      <a:rPr lang="en-US" b="0" i="1" smtClean="0">
                                        <a:latin typeface="Cambria Math"/>
                                      </a:rPr>
                                      <m:t>𝑥</m:t>
                                    </m:r>
                                  </m:e>
                                  <m:sub>
                                    <m:r>
                                      <a:rPr lang="en-US" b="0" i="1" smtClean="0">
                                        <a:latin typeface="Cambria Math"/>
                                      </a:rPr>
                                      <m:t>5</m:t>
                                    </m:r>
                                  </m:sub>
                                </m:sSub>
                              </m:e>
                            </m:mr>
                            <m:mr>
                              <m:e>
                                <m:sSub>
                                  <m:sSubPr>
                                    <m:ctrlPr>
                                      <a:rPr lang="en-US" b="0" i="1" smtClean="0">
                                        <a:latin typeface="Cambria Math"/>
                                      </a:rPr>
                                    </m:ctrlPr>
                                  </m:sSubPr>
                                  <m:e>
                                    <m:r>
                                      <a:rPr lang="en-US" b="0" i="1" smtClean="0">
                                        <a:latin typeface="Cambria Math"/>
                                      </a:rPr>
                                      <m:t>𝑥</m:t>
                                    </m:r>
                                  </m:e>
                                  <m:sub>
                                    <m:r>
                                      <a:rPr lang="en-US" b="0" i="1" smtClean="0">
                                        <a:latin typeface="Cambria Math"/>
                                      </a:rPr>
                                      <m:t>6</m:t>
                                    </m:r>
                                  </m:sub>
                                </m:sSub>
                              </m:e>
                            </m:mr>
                          </m:m>
                        </m:e>
                      </m:d>
                      <m:r>
                        <a:rPr lang="en-US" b="0" i="1" smtClean="0">
                          <a:latin typeface="Cambria Math"/>
                        </a:rPr>
                        <m:t>=</m:t>
                      </m:r>
                      <m:d>
                        <m:dPr>
                          <m:begChr m:val="["/>
                          <m:endChr m:val="]"/>
                          <m:ctrlPr>
                            <a:rPr lang="en-US" b="0" i="1" smtClean="0">
                              <a:latin typeface="Cambria Math"/>
                            </a:rPr>
                          </m:ctrlPr>
                        </m:dPr>
                        <m:e>
                          <m:m>
                            <m:mPr>
                              <m:mcs>
                                <m:mc>
                                  <m:mcPr>
                                    <m:count m:val="1"/>
                                    <m:mcJc m:val="center"/>
                                  </m:mcPr>
                                </m:mc>
                              </m:mcs>
                              <m:ctrlPr>
                                <a:rPr lang="en-US" i="1">
                                  <a:latin typeface="Cambria Math"/>
                                </a:rPr>
                              </m:ctrlPr>
                            </m:mPr>
                            <m:mr>
                              <m:e>
                                <m:r>
                                  <m:rPr>
                                    <m:brk m:alnAt="7"/>
                                  </m:rPr>
                                  <a:rPr lang="en-US" b="0" i="1" smtClean="0">
                                    <a:latin typeface="Cambria Math"/>
                                  </a:rPr>
                                  <m:t> </m:t>
                                </m:r>
                                <m:r>
                                  <a:rPr lang="en-US" b="0" i="1" smtClean="0">
                                    <a:latin typeface="Cambria Math"/>
                                  </a:rPr>
                                  <m:t> −60</m:t>
                                </m:r>
                              </m:e>
                            </m:mr>
                            <m:mr>
                              <m:e>
                                <m:r>
                                  <a:rPr lang="en-US" b="0" i="1" smtClean="0">
                                    <a:latin typeface="Cambria Math"/>
                                  </a:rPr>
                                  <m:t>     70</m:t>
                                </m:r>
                              </m:e>
                            </m:mr>
                            <m:mr>
                              <m:e>
                                <m:r>
                                  <a:rPr lang="en-US" b="0" i="1" smtClean="0">
                                    <a:latin typeface="Cambria Math"/>
                                  </a:rPr>
                                  <m:t>−100</m:t>
                                </m:r>
                              </m:e>
                            </m:mr>
                            <m:mr>
                              <m:e>
                                <m:r>
                                  <a:rPr lang="en-US" b="0" i="1" smtClean="0">
                                    <a:latin typeface="Cambria Math"/>
                                  </a:rPr>
                                  <m:t>     90</m:t>
                                </m:r>
                              </m:e>
                            </m:mr>
                            <m:mr>
                              <m:e>
                                <m:r>
                                  <a:rPr lang="en-US" b="0" i="1" smtClean="0">
                                    <a:latin typeface="Cambria Math"/>
                                  </a:rPr>
                                  <m:t>  −80</m:t>
                                </m:r>
                              </m:e>
                            </m:mr>
                            <m:mr>
                              <m:e>
                                <m:r>
                                  <a:rPr lang="en-US" b="0" i="1" smtClean="0">
                                    <a:latin typeface="Cambria Math"/>
                                  </a:rPr>
                                  <m:t>     80</m:t>
                                </m:r>
                              </m:e>
                            </m:mr>
                          </m:m>
                        </m:e>
                      </m:d>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3048000" y="3352800"/>
                <a:ext cx="6096000" cy="1658916"/>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858189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issues</a:t>
            </a:r>
            <a:endParaRPr lang="en-US" dirty="0"/>
          </a:p>
        </p:txBody>
      </p:sp>
      <p:pic>
        <p:nvPicPr>
          <p:cNvPr id="5122" name="Picture 2" descr="C:\Users\David\Documents\David\School\DavidLayTrafficCircle.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725" t="36817" r="12414"/>
          <a:stretch/>
        </p:blipFill>
        <p:spPr bwMode="auto">
          <a:xfrm>
            <a:off x="990600" y="1371600"/>
            <a:ext cx="3886200" cy="23783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5181600" y="1676400"/>
                <a:ext cx="3810000" cy="1742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4"/>
                                <m:mcJc m:val="center"/>
                              </m:mcPr>
                            </m:mc>
                          </m:mcs>
                          <m:ctrlPr>
                            <a:rPr lang="en-US" b="0" i="1" smtClean="0">
                              <a:latin typeface="Cambria Math"/>
                            </a:rPr>
                          </m:ctrlPr>
                        </m:mPr>
                        <m:mr>
                          <m:e>
                            <m:r>
                              <m:rPr>
                                <m:sty m:val="p"/>
                                <m:brk m:alnAt="7"/>
                              </m:rPr>
                              <a:rPr lang="en-US" b="0" i="0" smtClean="0">
                                <a:latin typeface="Cambria Math"/>
                              </a:rPr>
                              <m:t>A</m:t>
                            </m:r>
                            <m:r>
                              <m:rPr>
                                <m:brk m:alnAt="7"/>
                              </m:rPr>
                              <a:rPr lang="en-US" b="0" i="1" smtClean="0">
                                <a:latin typeface="Cambria Math"/>
                              </a:rPr>
                              <m:t> </m:t>
                            </m:r>
                            <m:r>
                              <a:rPr lang="en-US" b="0" i="1" smtClean="0">
                                <a:latin typeface="Cambria Math"/>
                              </a:rPr>
                              <m:t>  </m:t>
                            </m:r>
                          </m:e>
                          <m:e>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m:rPr>
                                    <m:brk m:alnAt="7"/>
                                  </m:rP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−60   </m:t>
                            </m:r>
                          </m:e>
                        </m:mr>
                        <m:mr>
                          <m:e>
                            <m:r>
                              <m:rPr>
                                <m:sty m:val="p"/>
                              </m:rPr>
                              <a:rPr lang="en-US" b="0" i="0" smtClean="0">
                                <a:latin typeface="Cambria Math"/>
                              </a:rPr>
                              <m:t>B</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2</m:t>
                                </m:r>
                              </m:sub>
                            </m:sSub>
                          </m:e>
                          <m:e>
                            <m:r>
                              <a:rPr lang="en-US" b="0" i="1" smtClean="0">
                                <a:latin typeface="Cambria Math"/>
                              </a:rPr>
                              <m:t>=</m:t>
                            </m:r>
                          </m:e>
                          <m:e>
                            <m:r>
                              <a:rPr lang="en-US" b="0" i="1" smtClean="0">
                                <a:latin typeface="Cambria Math"/>
                              </a:rPr>
                              <m:t>      70   </m:t>
                            </m:r>
                          </m:e>
                        </m:mr>
                        <m:mr>
                          <m:e>
                            <m:r>
                              <m:rPr>
                                <m:sty m:val="p"/>
                              </m:rPr>
                              <a:rPr lang="en-US" b="0" i="0" smtClean="0">
                                <a:latin typeface="Cambria Math"/>
                              </a:rPr>
                              <m:t>C</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e>
                            <m:r>
                              <a:rPr lang="en-US" b="0" i="1" smtClean="0">
                                <a:latin typeface="Cambria Math"/>
                              </a:rPr>
                              <m:t>=</m:t>
                            </m:r>
                          </m:e>
                          <m:e>
                            <m:r>
                              <a:rPr lang="en-US" b="0" i="1" smtClean="0">
                                <a:latin typeface="Cambria Math"/>
                              </a:rPr>
                              <m:t>−100   </m:t>
                            </m:r>
                          </m:e>
                        </m:mr>
                        <m:mr>
                          <m:e>
                            <m:r>
                              <m:rPr>
                                <m:sty m:val="p"/>
                              </m:rPr>
                              <a:rPr lang="en-US" b="0" i="0" smtClean="0">
                                <a:latin typeface="Cambria Math"/>
                              </a:rPr>
                              <m:t>D</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4</m:t>
                                </m:r>
                              </m:sub>
                            </m:sSub>
                          </m:e>
                          <m:e>
                            <m:r>
                              <a:rPr lang="en-US" b="0" i="1" smtClean="0">
                                <a:latin typeface="Cambria Math"/>
                              </a:rPr>
                              <m:t>=</m:t>
                            </m:r>
                          </m:e>
                          <m:e>
                            <m:r>
                              <a:rPr lang="en-US" b="0" i="1" smtClean="0">
                                <a:latin typeface="Cambria Math"/>
                              </a:rPr>
                              <m:t>      90   </m:t>
                            </m:r>
                          </m:e>
                        </m:mr>
                        <m:mr>
                          <m:e>
                            <m:r>
                              <m:rPr>
                                <m:sty m:val="p"/>
                              </m:rPr>
                              <a:rPr lang="en-US" b="0" i="0" smtClean="0">
                                <a:latin typeface="Cambria Math"/>
                              </a:rPr>
                              <m:t>E</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4</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5</m:t>
                                </m:r>
                              </m:sub>
                            </m:sSub>
                          </m:e>
                          <m:e>
                            <m:r>
                              <a:rPr lang="en-US" b="0" i="1" smtClean="0">
                                <a:latin typeface="Cambria Math"/>
                              </a:rPr>
                              <m:t>=</m:t>
                            </m:r>
                          </m:e>
                          <m:e>
                            <m:r>
                              <a:rPr lang="en-US" b="0" i="1" smtClean="0">
                                <a:latin typeface="Cambria Math"/>
                              </a:rPr>
                              <m:t>   −80   </m:t>
                            </m:r>
                          </m:e>
                        </m:mr>
                        <m:mr>
                          <m:e>
                            <m:r>
                              <m:rPr>
                                <m:sty m:val="p"/>
                              </m:rPr>
                              <a:rPr lang="en-US" b="0" i="0" smtClean="0">
                                <a:latin typeface="Cambria Math"/>
                              </a:rPr>
                              <m:t>F</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5</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80   </m:t>
                            </m:r>
                          </m:e>
                        </m:mr>
                      </m:m>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5181600" y="1676400"/>
                <a:ext cx="3810000" cy="1742913"/>
              </a:xfrm>
              <a:prstGeom prst="rect">
                <a:avLst/>
              </a:prstGeom>
              <a:blipFill rotWithShape="1">
                <a:blip r:embed="rId4"/>
                <a:stretch>
                  <a:fillRect/>
                </a:stretch>
              </a:blipFill>
            </p:spPr>
            <p:txBody>
              <a:bodyPr/>
              <a:lstStyle/>
              <a:p>
                <a:r>
                  <a:rPr lang="en-US">
                    <a:noFill/>
                  </a:rPr>
                  <a:t> </a:t>
                </a:r>
              </a:p>
            </p:txBody>
          </p:sp>
        </mc:Fallback>
      </mc:AlternateContent>
      <p:sp>
        <p:nvSpPr>
          <p:cNvPr id="5" name="Content Placeholder 2"/>
          <p:cNvSpPr txBox="1">
            <a:spLocks/>
          </p:cNvSpPr>
          <p:nvPr/>
        </p:nvSpPr>
        <p:spPr>
          <a:xfrm>
            <a:off x="381000" y="4114800"/>
            <a:ext cx="8610600" cy="2743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Are all entrance/exit values (60, 80, etc.) valid/realistic, or is there a limited range of values for each of the entrance/exit values?  </a:t>
            </a:r>
          </a:p>
        </p:txBody>
      </p:sp>
    </p:spTree>
    <p:extLst>
      <p:ext uri="{BB962C8B-B14F-4D97-AF65-F5344CB8AC3E}">
        <p14:creationId xmlns:p14="http://schemas.microsoft.com/office/powerpoint/2010/main" val="7222227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3400" dirty="0" smtClean="0"/>
              <a:t>Imagine a mathematical world of only Calculus… </a:t>
            </a:r>
            <a:endParaRPr lang="en-US" sz="3400" dirty="0"/>
          </a:p>
        </p:txBody>
      </p:sp>
      <p:sp>
        <p:nvSpPr>
          <p:cNvPr id="3" name="Content Placeholder 2"/>
          <p:cNvSpPr>
            <a:spLocks noGrp="1"/>
          </p:cNvSpPr>
          <p:nvPr>
            <p:ph idx="1"/>
          </p:nvPr>
        </p:nvSpPr>
        <p:spPr/>
        <p:txBody>
          <a:bodyPr/>
          <a:lstStyle/>
          <a:p>
            <a:r>
              <a:rPr lang="en-US" dirty="0" smtClean="0"/>
              <a:t>While Calculus is an important part of mathematics, there is so much more to mathematics than simply Calculus and the ideas (such as arithmetic</a:t>
            </a:r>
            <a:r>
              <a:rPr lang="en-US" dirty="0"/>
              <a:t>, algebra, geometry, trigonometry, etc</a:t>
            </a:r>
            <a:r>
              <a:rPr lang="en-US" dirty="0" smtClean="0"/>
              <a:t>.) that lead to Calculus.</a:t>
            </a:r>
            <a:endParaRPr lang="en-US" dirty="0"/>
          </a:p>
        </p:txBody>
      </p:sp>
    </p:spTree>
    <p:extLst>
      <p:ext uri="{BB962C8B-B14F-4D97-AF65-F5344CB8AC3E}">
        <p14:creationId xmlns:p14="http://schemas.microsoft.com/office/powerpoint/2010/main" val="399141057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issues</a:t>
            </a:r>
            <a:endParaRPr lang="en-US" dirty="0"/>
          </a:p>
        </p:txBody>
      </p:sp>
      <p:pic>
        <p:nvPicPr>
          <p:cNvPr id="5122" name="Picture 2" descr="C:\Users\David\Documents\David\School\DavidLayTrafficCircle.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725" t="36817" r="12414"/>
          <a:stretch/>
        </p:blipFill>
        <p:spPr bwMode="auto">
          <a:xfrm>
            <a:off x="990600" y="1371600"/>
            <a:ext cx="3886200" cy="23783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5181600" y="1676400"/>
                <a:ext cx="3810000" cy="1742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4"/>
                                <m:mcJc m:val="center"/>
                              </m:mcPr>
                            </m:mc>
                          </m:mcs>
                          <m:ctrlPr>
                            <a:rPr lang="en-US" b="0" i="1" smtClean="0">
                              <a:latin typeface="Cambria Math"/>
                            </a:rPr>
                          </m:ctrlPr>
                        </m:mPr>
                        <m:mr>
                          <m:e>
                            <m:r>
                              <m:rPr>
                                <m:sty m:val="p"/>
                                <m:brk m:alnAt="7"/>
                              </m:rPr>
                              <a:rPr lang="en-US" b="0" i="0" smtClean="0">
                                <a:latin typeface="Cambria Math"/>
                              </a:rPr>
                              <m:t>A</m:t>
                            </m:r>
                            <m:r>
                              <m:rPr>
                                <m:brk m:alnAt="7"/>
                              </m:rPr>
                              <a:rPr lang="en-US" b="0" i="1" smtClean="0">
                                <a:latin typeface="Cambria Math"/>
                              </a:rPr>
                              <m:t> </m:t>
                            </m:r>
                            <m:r>
                              <a:rPr lang="en-US" b="0" i="1" smtClean="0">
                                <a:latin typeface="Cambria Math"/>
                              </a:rPr>
                              <m:t>  </m:t>
                            </m:r>
                          </m:e>
                          <m:e>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m:rPr>
                                    <m:brk m:alnAt="7"/>
                                  </m:rP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−60   </m:t>
                            </m:r>
                          </m:e>
                        </m:mr>
                        <m:mr>
                          <m:e>
                            <m:r>
                              <m:rPr>
                                <m:sty m:val="p"/>
                              </m:rPr>
                              <a:rPr lang="en-US" b="0" i="0" smtClean="0">
                                <a:latin typeface="Cambria Math"/>
                              </a:rPr>
                              <m:t>B</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2</m:t>
                                </m:r>
                              </m:sub>
                            </m:sSub>
                          </m:e>
                          <m:e>
                            <m:r>
                              <a:rPr lang="en-US" b="0" i="1" smtClean="0">
                                <a:latin typeface="Cambria Math"/>
                              </a:rPr>
                              <m:t>=</m:t>
                            </m:r>
                          </m:e>
                          <m:e>
                            <m:r>
                              <a:rPr lang="en-US" b="0" i="1" smtClean="0">
                                <a:latin typeface="Cambria Math"/>
                              </a:rPr>
                              <m:t>      70   </m:t>
                            </m:r>
                          </m:e>
                        </m:mr>
                        <m:mr>
                          <m:e>
                            <m:r>
                              <m:rPr>
                                <m:sty m:val="p"/>
                              </m:rPr>
                              <a:rPr lang="en-US" b="0" i="0" smtClean="0">
                                <a:latin typeface="Cambria Math"/>
                              </a:rPr>
                              <m:t>C</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e>
                            <m:r>
                              <a:rPr lang="en-US" b="0" i="1" smtClean="0">
                                <a:latin typeface="Cambria Math"/>
                              </a:rPr>
                              <m:t>=</m:t>
                            </m:r>
                          </m:e>
                          <m:e>
                            <m:r>
                              <a:rPr lang="en-US" b="0" i="1" smtClean="0">
                                <a:latin typeface="Cambria Math"/>
                              </a:rPr>
                              <m:t>−100   </m:t>
                            </m:r>
                          </m:e>
                        </m:mr>
                        <m:mr>
                          <m:e>
                            <m:r>
                              <m:rPr>
                                <m:sty m:val="p"/>
                              </m:rPr>
                              <a:rPr lang="en-US" b="0" i="0" smtClean="0">
                                <a:latin typeface="Cambria Math"/>
                              </a:rPr>
                              <m:t>D</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4</m:t>
                                </m:r>
                              </m:sub>
                            </m:sSub>
                          </m:e>
                          <m:e>
                            <m:r>
                              <a:rPr lang="en-US" b="0" i="1" smtClean="0">
                                <a:latin typeface="Cambria Math"/>
                              </a:rPr>
                              <m:t>=</m:t>
                            </m:r>
                          </m:e>
                          <m:e>
                            <m:r>
                              <a:rPr lang="en-US" b="0" i="1" smtClean="0">
                                <a:latin typeface="Cambria Math"/>
                              </a:rPr>
                              <m:t>      90   </m:t>
                            </m:r>
                          </m:e>
                        </m:mr>
                        <m:mr>
                          <m:e>
                            <m:r>
                              <m:rPr>
                                <m:sty m:val="p"/>
                              </m:rPr>
                              <a:rPr lang="en-US" b="0" i="0" smtClean="0">
                                <a:latin typeface="Cambria Math"/>
                              </a:rPr>
                              <m:t>E</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4</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5</m:t>
                                </m:r>
                              </m:sub>
                            </m:sSub>
                          </m:e>
                          <m:e>
                            <m:r>
                              <a:rPr lang="en-US" b="0" i="1" smtClean="0">
                                <a:latin typeface="Cambria Math"/>
                              </a:rPr>
                              <m:t>=</m:t>
                            </m:r>
                          </m:e>
                          <m:e>
                            <m:r>
                              <a:rPr lang="en-US" b="0" i="1" smtClean="0">
                                <a:latin typeface="Cambria Math"/>
                              </a:rPr>
                              <m:t>   −80   </m:t>
                            </m:r>
                          </m:e>
                        </m:mr>
                        <m:mr>
                          <m:e>
                            <m:r>
                              <m:rPr>
                                <m:sty m:val="p"/>
                              </m:rPr>
                              <a:rPr lang="en-US" b="0" i="0" smtClean="0">
                                <a:latin typeface="Cambria Math"/>
                              </a:rPr>
                              <m:t>F</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5</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80   </m:t>
                            </m:r>
                          </m:e>
                        </m:mr>
                      </m:m>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5181600" y="1676400"/>
                <a:ext cx="3810000" cy="1742913"/>
              </a:xfrm>
              <a:prstGeom prst="rect">
                <a:avLst/>
              </a:prstGeom>
              <a:blipFill rotWithShape="1">
                <a:blip r:embed="rId3"/>
                <a:stretch>
                  <a:fillRect/>
                </a:stretch>
              </a:blipFill>
            </p:spPr>
            <p:txBody>
              <a:bodyPr/>
              <a:lstStyle/>
              <a:p>
                <a:r>
                  <a:rPr lang="en-US">
                    <a:noFill/>
                  </a:rPr>
                  <a:t> </a:t>
                </a:r>
              </a:p>
            </p:txBody>
          </p:sp>
        </mc:Fallback>
      </mc:AlternateContent>
      <p:sp>
        <p:nvSpPr>
          <p:cNvPr id="5" name="Content Placeholder 2"/>
          <p:cNvSpPr txBox="1">
            <a:spLocks/>
          </p:cNvSpPr>
          <p:nvPr/>
        </p:nvSpPr>
        <p:spPr>
          <a:xfrm>
            <a:off x="381000" y="4114800"/>
            <a:ext cx="8610600" cy="2743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Are all entrance/exit values (60, 80, etc.) valid/realistic, or is there a limited range of values for each of the entrance/exit values?  </a:t>
            </a:r>
          </a:p>
          <a:p>
            <a:pPr marL="0" indent="0">
              <a:buNone/>
            </a:pPr>
            <a:r>
              <a:rPr lang="en-US" dirty="0" smtClean="0"/>
              <a:t>If so, is the range for each value related to the ranges for the other five? </a:t>
            </a:r>
            <a:endParaRPr lang="en-US" sz="3000" dirty="0"/>
          </a:p>
          <a:p>
            <a:pPr marL="0" indent="0">
              <a:buNone/>
            </a:pPr>
            <a:endParaRPr lang="en-US" dirty="0"/>
          </a:p>
        </p:txBody>
      </p:sp>
    </p:spTree>
    <p:extLst>
      <p:ext uri="{BB962C8B-B14F-4D97-AF65-F5344CB8AC3E}">
        <p14:creationId xmlns:p14="http://schemas.microsoft.com/office/powerpoint/2010/main" val="383161380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issues</a:t>
            </a:r>
            <a:endParaRPr lang="en-US" dirty="0"/>
          </a:p>
        </p:txBody>
      </p:sp>
      <p:pic>
        <p:nvPicPr>
          <p:cNvPr id="5122" name="Picture 2" descr="C:\Users\David\Documents\David\School\DavidLayTrafficCircle.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725" t="36817" r="12414"/>
          <a:stretch/>
        </p:blipFill>
        <p:spPr bwMode="auto">
          <a:xfrm>
            <a:off x="990600" y="1371600"/>
            <a:ext cx="3886200" cy="23783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5181600" y="1676400"/>
                <a:ext cx="3810000" cy="1742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4"/>
                                <m:mcJc m:val="center"/>
                              </m:mcPr>
                            </m:mc>
                          </m:mcs>
                          <m:ctrlPr>
                            <a:rPr lang="en-US" b="0" i="1" smtClean="0">
                              <a:latin typeface="Cambria Math"/>
                            </a:rPr>
                          </m:ctrlPr>
                        </m:mPr>
                        <m:mr>
                          <m:e>
                            <m:r>
                              <m:rPr>
                                <m:sty m:val="p"/>
                                <m:brk m:alnAt="7"/>
                              </m:rPr>
                              <a:rPr lang="en-US" b="0" i="0" smtClean="0">
                                <a:latin typeface="Cambria Math"/>
                              </a:rPr>
                              <m:t>A</m:t>
                            </m:r>
                            <m:r>
                              <m:rPr>
                                <m:brk m:alnAt="7"/>
                              </m:rPr>
                              <a:rPr lang="en-US" b="0" i="1" smtClean="0">
                                <a:latin typeface="Cambria Math"/>
                              </a:rPr>
                              <m:t> </m:t>
                            </m:r>
                            <m:r>
                              <a:rPr lang="en-US" b="0" i="1" smtClean="0">
                                <a:latin typeface="Cambria Math"/>
                              </a:rPr>
                              <m:t>  </m:t>
                            </m:r>
                          </m:e>
                          <m:e>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m:rPr>
                                    <m:brk m:alnAt="7"/>
                                  </m:rP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−60   </m:t>
                            </m:r>
                          </m:e>
                        </m:mr>
                        <m:mr>
                          <m:e>
                            <m:r>
                              <m:rPr>
                                <m:sty m:val="p"/>
                              </m:rPr>
                              <a:rPr lang="en-US" b="0" i="0" smtClean="0">
                                <a:latin typeface="Cambria Math"/>
                              </a:rPr>
                              <m:t>B</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2</m:t>
                                </m:r>
                              </m:sub>
                            </m:sSub>
                          </m:e>
                          <m:e>
                            <m:r>
                              <a:rPr lang="en-US" b="0" i="1" smtClean="0">
                                <a:latin typeface="Cambria Math"/>
                              </a:rPr>
                              <m:t>=</m:t>
                            </m:r>
                          </m:e>
                          <m:e>
                            <m:r>
                              <a:rPr lang="en-US" b="0" i="1" smtClean="0">
                                <a:latin typeface="Cambria Math"/>
                              </a:rPr>
                              <m:t>      70   </m:t>
                            </m:r>
                          </m:e>
                        </m:mr>
                        <m:mr>
                          <m:e>
                            <m:r>
                              <m:rPr>
                                <m:sty m:val="p"/>
                              </m:rPr>
                              <a:rPr lang="en-US" b="0" i="0" smtClean="0">
                                <a:latin typeface="Cambria Math"/>
                              </a:rPr>
                              <m:t>C</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e>
                            <m:r>
                              <a:rPr lang="en-US" b="0" i="1" smtClean="0">
                                <a:latin typeface="Cambria Math"/>
                              </a:rPr>
                              <m:t>=</m:t>
                            </m:r>
                          </m:e>
                          <m:e>
                            <m:r>
                              <a:rPr lang="en-US" b="0" i="1" smtClean="0">
                                <a:latin typeface="Cambria Math"/>
                              </a:rPr>
                              <m:t>−100   </m:t>
                            </m:r>
                          </m:e>
                        </m:mr>
                        <m:mr>
                          <m:e>
                            <m:r>
                              <m:rPr>
                                <m:sty m:val="p"/>
                              </m:rPr>
                              <a:rPr lang="en-US" b="0" i="0" smtClean="0">
                                <a:latin typeface="Cambria Math"/>
                              </a:rPr>
                              <m:t>D</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4</m:t>
                                </m:r>
                              </m:sub>
                            </m:sSub>
                          </m:e>
                          <m:e>
                            <m:r>
                              <a:rPr lang="en-US" b="0" i="1" smtClean="0">
                                <a:latin typeface="Cambria Math"/>
                              </a:rPr>
                              <m:t>=</m:t>
                            </m:r>
                          </m:e>
                          <m:e>
                            <m:r>
                              <a:rPr lang="en-US" b="0" i="1" smtClean="0">
                                <a:latin typeface="Cambria Math"/>
                              </a:rPr>
                              <m:t>      90   </m:t>
                            </m:r>
                          </m:e>
                        </m:mr>
                        <m:mr>
                          <m:e>
                            <m:r>
                              <m:rPr>
                                <m:sty m:val="p"/>
                              </m:rPr>
                              <a:rPr lang="en-US" b="0" i="0" smtClean="0">
                                <a:latin typeface="Cambria Math"/>
                              </a:rPr>
                              <m:t>E</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4</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5</m:t>
                                </m:r>
                              </m:sub>
                            </m:sSub>
                          </m:e>
                          <m:e>
                            <m:r>
                              <a:rPr lang="en-US" b="0" i="1" smtClean="0">
                                <a:latin typeface="Cambria Math"/>
                              </a:rPr>
                              <m:t>=</m:t>
                            </m:r>
                          </m:e>
                          <m:e>
                            <m:r>
                              <a:rPr lang="en-US" b="0" i="1" smtClean="0">
                                <a:latin typeface="Cambria Math"/>
                              </a:rPr>
                              <m:t>   −80   </m:t>
                            </m:r>
                          </m:e>
                        </m:mr>
                        <m:mr>
                          <m:e>
                            <m:r>
                              <m:rPr>
                                <m:sty m:val="p"/>
                              </m:rPr>
                              <a:rPr lang="en-US" b="0" i="0" smtClean="0">
                                <a:latin typeface="Cambria Math"/>
                              </a:rPr>
                              <m:t>F</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5</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80   </m:t>
                            </m:r>
                          </m:e>
                        </m:mr>
                      </m:m>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5181600" y="1676400"/>
                <a:ext cx="3810000" cy="1742913"/>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2"/>
              <p:cNvSpPr txBox="1">
                <a:spLocks/>
              </p:cNvSpPr>
              <p:nvPr/>
            </p:nvSpPr>
            <p:spPr>
              <a:xfrm>
                <a:off x="381000" y="4114800"/>
                <a:ext cx="8458200" cy="25908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It turns out there is an infinite number of solutions to this problem.  For example,</a:t>
                </a:r>
              </a:p>
              <a:p>
                <a:pPr marL="0" indent="0" algn="ctr">
                  <a:buNone/>
                </a:pPr>
                <a14:m>
                  <m:oMath xmlns:m="http://schemas.openxmlformats.org/officeDocument/2006/math">
                    <m:d>
                      <m:dPr>
                        <m:ctrlPr>
                          <a:rPr lang="en-US" b="0" i="1" smtClean="0">
                            <a:latin typeface="Cambria Math"/>
                          </a:rPr>
                        </m:ctrlPr>
                      </m:dPr>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3</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4</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5</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6</m:t>
                            </m:r>
                          </m:sub>
                        </m:sSub>
                      </m:e>
                    </m:d>
                    <m:r>
                      <a:rPr lang="en-US" b="0" i="1" smtClean="0">
                        <a:latin typeface="Cambria Math"/>
                      </a:rPr>
                      <m:t>=70,  0,100,10,  90,10</m:t>
                    </m:r>
                  </m:oMath>
                </a14:m>
                <a:r>
                  <a:rPr lang="en-US" dirty="0" smtClean="0"/>
                  <a:t>  </a:t>
                </a:r>
              </a:p>
              <a:p>
                <a:pPr marL="0" indent="0">
                  <a:buNone/>
                </a:pPr>
                <a14:m>
                  <m:oMathPara xmlns:m="http://schemas.openxmlformats.org/officeDocument/2006/math">
                    <m:oMathParaPr>
                      <m:jc m:val="centerGroup"/>
                    </m:oMathParaPr>
                    <m:oMath xmlns:m="http://schemas.openxmlformats.org/officeDocument/2006/math">
                      <m:d>
                        <m:dPr>
                          <m:ctrlPr>
                            <a:rPr lang="en-US" i="1">
                              <a:latin typeface="Cambria Math"/>
                            </a:rPr>
                          </m:ctrlPr>
                        </m:dPr>
                        <m:e>
                          <m:sSub>
                            <m:sSubPr>
                              <m:ctrlPr>
                                <a:rPr lang="en-US" i="1">
                                  <a:latin typeface="Cambria Math"/>
                                </a:rPr>
                              </m:ctrlPr>
                            </m:sSubPr>
                            <m:e>
                              <m:r>
                                <a:rPr lang="en-US" i="1">
                                  <a:latin typeface="Cambria Math"/>
                                </a:rPr>
                                <m:t>𝑥</m:t>
                              </m:r>
                            </m:e>
                            <m:sub>
                              <m:r>
                                <a:rPr lang="en-US" i="1">
                                  <a:latin typeface="Cambria Math"/>
                                </a:rPr>
                                <m:t>1</m:t>
                              </m:r>
                            </m:sub>
                          </m:sSub>
                          <m:r>
                            <a:rPr lang="en-US" i="1">
                              <a:latin typeface="Cambria Math"/>
                            </a:rPr>
                            <m:t>,</m:t>
                          </m:r>
                          <m:sSub>
                            <m:sSubPr>
                              <m:ctrlPr>
                                <a:rPr lang="en-US" i="1">
                                  <a:latin typeface="Cambria Math"/>
                                </a:rPr>
                              </m:ctrlPr>
                            </m:sSubPr>
                            <m:e>
                              <m:r>
                                <a:rPr lang="en-US" i="1">
                                  <a:latin typeface="Cambria Math"/>
                                </a:rPr>
                                <m:t>𝑥</m:t>
                              </m:r>
                            </m:e>
                            <m:sub>
                              <m:r>
                                <a:rPr lang="en-US" i="1">
                                  <a:latin typeface="Cambria Math"/>
                                </a:rPr>
                                <m:t>2</m:t>
                              </m:r>
                            </m:sub>
                          </m:sSub>
                          <m:r>
                            <a:rPr lang="en-US" i="1">
                              <a:latin typeface="Cambria Math"/>
                            </a:rPr>
                            <m:t>,</m:t>
                          </m:r>
                          <m:sSub>
                            <m:sSubPr>
                              <m:ctrlPr>
                                <a:rPr lang="en-US" i="1">
                                  <a:latin typeface="Cambria Math"/>
                                </a:rPr>
                              </m:ctrlPr>
                            </m:sSubPr>
                            <m:e>
                              <m:r>
                                <a:rPr lang="en-US" i="1">
                                  <a:latin typeface="Cambria Math"/>
                                </a:rPr>
                                <m:t>𝑥</m:t>
                              </m:r>
                            </m:e>
                            <m:sub>
                              <m:r>
                                <a:rPr lang="en-US" i="1">
                                  <a:latin typeface="Cambria Math"/>
                                </a:rPr>
                                <m:t>3</m:t>
                              </m:r>
                            </m:sub>
                          </m:sSub>
                          <m:r>
                            <a:rPr lang="en-US" i="1">
                              <a:latin typeface="Cambria Math"/>
                            </a:rPr>
                            <m:t>,</m:t>
                          </m:r>
                          <m:sSub>
                            <m:sSubPr>
                              <m:ctrlPr>
                                <a:rPr lang="en-US" i="1">
                                  <a:latin typeface="Cambria Math"/>
                                </a:rPr>
                              </m:ctrlPr>
                            </m:sSubPr>
                            <m:e>
                              <m:r>
                                <a:rPr lang="en-US" i="1">
                                  <a:latin typeface="Cambria Math"/>
                                </a:rPr>
                                <m:t>𝑥</m:t>
                              </m:r>
                            </m:e>
                            <m:sub>
                              <m:r>
                                <a:rPr lang="en-US" i="1">
                                  <a:latin typeface="Cambria Math"/>
                                </a:rPr>
                                <m:t>4</m:t>
                              </m:r>
                            </m:sub>
                          </m:sSub>
                          <m:r>
                            <a:rPr lang="en-US" i="1">
                              <a:latin typeface="Cambria Math"/>
                            </a:rPr>
                            <m:t>,</m:t>
                          </m:r>
                          <m:sSub>
                            <m:sSubPr>
                              <m:ctrlPr>
                                <a:rPr lang="en-US" i="1">
                                  <a:latin typeface="Cambria Math"/>
                                </a:rPr>
                              </m:ctrlPr>
                            </m:sSubPr>
                            <m:e>
                              <m:r>
                                <a:rPr lang="en-US" i="1">
                                  <a:latin typeface="Cambria Math"/>
                                </a:rPr>
                                <m:t>𝑥</m:t>
                              </m:r>
                            </m:e>
                            <m:sub>
                              <m:r>
                                <a:rPr lang="en-US" i="1">
                                  <a:latin typeface="Cambria Math"/>
                                </a:rPr>
                                <m:t>5</m:t>
                              </m:r>
                            </m:sub>
                          </m:sSub>
                          <m:r>
                            <a:rPr lang="en-US" i="1">
                              <a:latin typeface="Cambria Math"/>
                            </a:rPr>
                            <m:t>,</m:t>
                          </m:r>
                          <m:sSub>
                            <m:sSubPr>
                              <m:ctrlPr>
                                <a:rPr lang="en-US" i="1">
                                  <a:latin typeface="Cambria Math"/>
                                </a:rPr>
                              </m:ctrlPr>
                            </m:sSubPr>
                            <m:e>
                              <m:r>
                                <a:rPr lang="en-US" i="1">
                                  <a:latin typeface="Cambria Math"/>
                                </a:rPr>
                                <m:t>𝑥</m:t>
                              </m:r>
                            </m:e>
                            <m:sub>
                              <m:r>
                                <a:rPr lang="en-US" i="1">
                                  <a:latin typeface="Cambria Math"/>
                                </a:rPr>
                                <m:t>6</m:t>
                              </m:r>
                            </m:sub>
                          </m:sSub>
                        </m:e>
                      </m:d>
                      <m:r>
                        <a:rPr lang="en-US" i="1">
                          <a:latin typeface="Cambria Math"/>
                        </a:rPr>
                        <m:t>=</m:t>
                      </m:r>
                      <m:r>
                        <a:rPr lang="en-US" b="0" i="1" smtClean="0">
                          <a:latin typeface="Cambria Math"/>
                        </a:rPr>
                        <m:t>80</m:t>
                      </m:r>
                      <m:r>
                        <a:rPr lang="en-US" i="1">
                          <a:latin typeface="Cambria Math"/>
                        </a:rPr>
                        <m:t>,</m:t>
                      </m:r>
                      <m:r>
                        <a:rPr lang="en-US" b="0" i="1" smtClean="0">
                          <a:latin typeface="Cambria Math"/>
                        </a:rPr>
                        <m:t>10</m:t>
                      </m:r>
                      <m:r>
                        <a:rPr lang="en-US" i="1">
                          <a:latin typeface="Cambria Math"/>
                        </a:rPr>
                        <m:t>,</m:t>
                      </m:r>
                      <m:r>
                        <a:rPr lang="en-US" b="0" i="1" smtClean="0">
                          <a:latin typeface="Cambria Math"/>
                        </a:rPr>
                        <m:t>110</m:t>
                      </m:r>
                      <m:r>
                        <a:rPr lang="en-US" i="1">
                          <a:latin typeface="Cambria Math"/>
                        </a:rPr>
                        <m:t>,</m:t>
                      </m:r>
                      <m:r>
                        <a:rPr lang="en-US" b="0" i="1" smtClean="0">
                          <a:latin typeface="Cambria Math"/>
                        </a:rPr>
                        <m:t>20</m:t>
                      </m:r>
                      <m:r>
                        <a:rPr lang="en-US" i="1">
                          <a:latin typeface="Cambria Math"/>
                        </a:rPr>
                        <m:t>,</m:t>
                      </m:r>
                      <m:r>
                        <a:rPr lang="en-US" b="0" i="1" smtClean="0">
                          <a:latin typeface="Cambria Math"/>
                        </a:rPr>
                        <m:t>100</m:t>
                      </m:r>
                      <m:r>
                        <a:rPr lang="en-US" i="1">
                          <a:latin typeface="Cambria Math"/>
                        </a:rPr>
                        <m:t>,</m:t>
                      </m:r>
                      <m:r>
                        <a:rPr lang="en-US" b="0" i="1" smtClean="0">
                          <a:latin typeface="Cambria Math"/>
                        </a:rPr>
                        <m:t>20</m:t>
                      </m:r>
                    </m:oMath>
                  </m:oMathPara>
                </a14:m>
                <a:endParaRPr lang="en-US" dirty="0"/>
              </a:p>
              <a:p>
                <a:pPr marL="0" indent="0">
                  <a:buNone/>
                </a:pPr>
                <a14:m>
                  <m:oMathPara xmlns:m="http://schemas.openxmlformats.org/officeDocument/2006/math">
                    <m:oMathParaPr>
                      <m:jc m:val="centerGroup"/>
                    </m:oMathParaPr>
                    <m:oMath xmlns:m="http://schemas.openxmlformats.org/officeDocument/2006/math">
                      <m:d>
                        <m:dPr>
                          <m:ctrlPr>
                            <a:rPr lang="en-US" i="1">
                              <a:latin typeface="Cambria Math"/>
                            </a:rPr>
                          </m:ctrlPr>
                        </m:dPr>
                        <m:e>
                          <m:sSub>
                            <m:sSubPr>
                              <m:ctrlPr>
                                <a:rPr lang="en-US" i="1">
                                  <a:latin typeface="Cambria Math"/>
                                </a:rPr>
                              </m:ctrlPr>
                            </m:sSubPr>
                            <m:e>
                              <m:r>
                                <a:rPr lang="en-US" i="1">
                                  <a:latin typeface="Cambria Math"/>
                                </a:rPr>
                                <m:t>𝑥</m:t>
                              </m:r>
                            </m:e>
                            <m:sub>
                              <m:r>
                                <a:rPr lang="en-US" i="1">
                                  <a:latin typeface="Cambria Math"/>
                                </a:rPr>
                                <m:t>1</m:t>
                              </m:r>
                            </m:sub>
                          </m:sSub>
                          <m:r>
                            <a:rPr lang="en-US" i="1">
                              <a:latin typeface="Cambria Math"/>
                            </a:rPr>
                            <m:t>,</m:t>
                          </m:r>
                          <m:sSub>
                            <m:sSubPr>
                              <m:ctrlPr>
                                <a:rPr lang="en-US" i="1">
                                  <a:latin typeface="Cambria Math"/>
                                </a:rPr>
                              </m:ctrlPr>
                            </m:sSubPr>
                            <m:e>
                              <m:r>
                                <a:rPr lang="en-US" i="1">
                                  <a:latin typeface="Cambria Math"/>
                                </a:rPr>
                                <m:t>𝑥</m:t>
                              </m:r>
                            </m:e>
                            <m:sub>
                              <m:r>
                                <a:rPr lang="en-US" i="1">
                                  <a:latin typeface="Cambria Math"/>
                                </a:rPr>
                                <m:t>2</m:t>
                              </m:r>
                            </m:sub>
                          </m:sSub>
                          <m:r>
                            <a:rPr lang="en-US" i="1">
                              <a:latin typeface="Cambria Math"/>
                            </a:rPr>
                            <m:t>,</m:t>
                          </m:r>
                          <m:sSub>
                            <m:sSubPr>
                              <m:ctrlPr>
                                <a:rPr lang="en-US" i="1">
                                  <a:latin typeface="Cambria Math"/>
                                </a:rPr>
                              </m:ctrlPr>
                            </m:sSubPr>
                            <m:e>
                              <m:r>
                                <a:rPr lang="en-US" i="1">
                                  <a:latin typeface="Cambria Math"/>
                                </a:rPr>
                                <m:t>𝑥</m:t>
                              </m:r>
                            </m:e>
                            <m:sub>
                              <m:r>
                                <a:rPr lang="en-US" i="1">
                                  <a:latin typeface="Cambria Math"/>
                                </a:rPr>
                                <m:t>3</m:t>
                              </m:r>
                            </m:sub>
                          </m:sSub>
                          <m:r>
                            <a:rPr lang="en-US" i="1">
                              <a:latin typeface="Cambria Math"/>
                            </a:rPr>
                            <m:t>,</m:t>
                          </m:r>
                          <m:sSub>
                            <m:sSubPr>
                              <m:ctrlPr>
                                <a:rPr lang="en-US" i="1">
                                  <a:latin typeface="Cambria Math"/>
                                </a:rPr>
                              </m:ctrlPr>
                            </m:sSubPr>
                            <m:e>
                              <m:r>
                                <a:rPr lang="en-US" i="1">
                                  <a:latin typeface="Cambria Math"/>
                                </a:rPr>
                                <m:t>𝑥</m:t>
                              </m:r>
                            </m:e>
                            <m:sub>
                              <m:r>
                                <a:rPr lang="en-US" i="1">
                                  <a:latin typeface="Cambria Math"/>
                                </a:rPr>
                                <m:t>4</m:t>
                              </m:r>
                            </m:sub>
                          </m:sSub>
                          <m:r>
                            <a:rPr lang="en-US" i="1">
                              <a:latin typeface="Cambria Math"/>
                            </a:rPr>
                            <m:t>,</m:t>
                          </m:r>
                          <m:sSub>
                            <m:sSubPr>
                              <m:ctrlPr>
                                <a:rPr lang="en-US" i="1">
                                  <a:latin typeface="Cambria Math"/>
                                </a:rPr>
                              </m:ctrlPr>
                            </m:sSubPr>
                            <m:e>
                              <m:r>
                                <a:rPr lang="en-US" i="1">
                                  <a:latin typeface="Cambria Math"/>
                                </a:rPr>
                                <m:t>𝑥</m:t>
                              </m:r>
                            </m:e>
                            <m:sub>
                              <m:r>
                                <a:rPr lang="en-US" i="1">
                                  <a:latin typeface="Cambria Math"/>
                                </a:rPr>
                                <m:t>5</m:t>
                              </m:r>
                            </m:sub>
                          </m:sSub>
                          <m:r>
                            <a:rPr lang="en-US" i="1">
                              <a:latin typeface="Cambria Math"/>
                            </a:rPr>
                            <m:t>,</m:t>
                          </m:r>
                          <m:sSub>
                            <m:sSubPr>
                              <m:ctrlPr>
                                <a:rPr lang="en-US" i="1">
                                  <a:latin typeface="Cambria Math"/>
                                </a:rPr>
                              </m:ctrlPr>
                            </m:sSubPr>
                            <m:e>
                              <m:r>
                                <a:rPr lang="en-US" i="1">
                                  <a:latin typeface="Cambria Math"/>
                                </a:rPr>
                                <m:t>𝑥</m:t>
                              </m:r>
                            </m:e>
                            <m:sub>
                              <m:r>
                                <a:rPr lang="en-US" i="1">
                                  <a:latin typeface="Cambria Math"/>
                                </a:rPr>
                                <m:t>6</m:t>
                              </m:r>
                            </m:sub>
                          </m:sSub>
                        </m:e>
                      </m:d>
                      <m:r>
                        <a:rPr lang="en-US" i="1">
                          <a:latin typeface="Cambria Math"/>
                        </a:rPr>
                        <m:t>=90,20,120,30,110,30</m:t>
                      </m:r>
                    </m:oMath>
                  </m:oMathPara>
                </a14:m>
                <a:endParaRPr lang="en-US" dirty="0"/>
              </a:p>
              <a:p>
                <a:pPr marL="0" indent="0">
                  <a:buNone/>
                </a:pPr>
                <a:endParaRPr lang="en-US" dirty="0" smtClean="0"/>
              </a:p>
              <a:p>
                <a:pPr marL="0" indent="0">
                  <a:buNone/>
                </a:pPr>
                <a:endParaRPr lang="en-US" dirty="0"/>
              </a:p>
            </p:txBody>
          </p:sp>
        </mc:Choice>
        <mc:Fallback xmlns="">
          <p:sp>
            <p:nvSpPr>
              <p:cNvPr id="5" name="Content Placeholder 2"/>
              <p:cNvSpPr txBox="1">
                <a:spLocks noRot="1" noChangeAspect="1" noMove="1" noResize="1" noEditPoints="1" noAdjustHandles="1" noChangeArrowheads="1" noChangeShapeType="1" noTextEdit="1"/>
              </p:cNvSpPr>
              <p:nvPr/>
            </p:nvSpPr>
            <p:spPr>
              <a:xfrm>
                <a:off x="381000" y="4114800"/>
                <a:ext cx="8458200" cy="2590800"/>
              </a:xfrm>
              <a:prstGeom prst="rect">
                <a:avLst/>
              </a:prstGeom>
              <a:blipFill rotWithShape="1">
                <a:blip r:embed="rId4"/>
                <a:stretch>
                  <a:fillRect l="-1875" t="-4941"/>
                </a:stretch>
              </a:blipFill>
            </p:spPr>
            <p:txBody>
              <a:bodyPr/>
              <a:lstStyle/>
              <a:p>
                <a:r>
                  <a:rPr lang="en-US">
                    <a:noFill/>
                  </a:rPr>
                  <a:t> </a:t>
                </a:r>
              </a:p>
            </p:txBody>
          </p:sp>
        </mc:Fallback>
      </mc:AlternateContent>
    </p:spTree>
    <p:extLst>
      <p:ext uri="{BB962C8B-B14F-4D97-AF65-F5344CB8AC3E}">
        <p14:creationId xmlns:p14="http://schemas.microsoft.com/office/powerpoint/2010/main" val="9503675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issues</a:t>
            </a:r>
            <a:endParaRPr lang="en-US" dirty="0"/>
          </a:p>
        </p:txBody>
      </p:sp>
      <p:pic>
        <p:nvPicPr>
          <p:cNvPr id="5122" name="Picture 2" descr="C:\Users\David\Documents\David\School\DavidLayTrafficCircle.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725" t="36817" r="12414"/>
          <a:stretch/>
        </p:blipFill>
        <p:spPr bwMode="auto">
          <a:xfrm>
            <a:off x="990600" y="1371600"/>
            <a:ext cx="3886200" cy="23783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5181600" y="1676400"/>
                <a:ext cx="3810000" cy="1742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4"/>
                                <m:mcJc m:val="center"/>
                              </m:mcPr>
                            </m:mc>
                          </m:mcs>
                          <m:ctrlPr>
                            <a:rPr lang="en-US" b="0" i="1" smtClean="0">
                              <a:latin typeface="Cambria Math"/>
                            </a:rPr>
                          </m:ctrlPr>
                        </m:mPr>
                        <m:mr>
                          <m:e>
                            <m:r>
                              <m:rPr>
                                <m:sty m:val="p"/>
                                <m:brk m:alnAt="7"/>
                              </m:rPr>
                              <a:rPr lang="en-US" b="0" i="0" smtClean="0">
                                <a:latin typeface="Cambria Math"/>
                              </a:rPr>
                              <m:t>A</m:t>
                            </m:r>
                            <m:r>
                              <m:rPr>
                                <m:brk m:alnAt="7"/>
                              </m:rPr>
                              <a:rPr lang="en-US" b="0" i="1" smtClean="0">
                                <a:latin typeface="Cambria Math"/>
                              </a:rPr>
                              <m:t> </m:t>
                            </m:r>
                            <m:r>
                              <a:rPr lang="en-US" b="0" i="1" smtClean="0">
                                <a:latin typeface="Cambria Math"/>
                              </a:rPr>
                              <m:t>  </m:t>
                            </m:r>
                          </m:e>
                          <m:e>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m:rPr>
                                    <m:brk m:alnAt="7"/>
                                  </m:rP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−60   </m:t>
                            </m:r>
                          </m:e>
                        </m:mr>
                        <m:mr>
                          <m:e>
                            <m:r>
                              <m:rPr>
                                <m:sty m:val="p"/>
                              </m:rPr>
                              <a:rPr lang="en-US" b="0" i="0" smtClean="0">
                                <a:latin typeface="Cambria Math"/>
                              </a:rPr>
                              <m:t>B</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2</m:t>
                                </m:r>
                              </m:sub>
                            </m:sSub>
                          </m:e>
                          <m:e>
                            <m:r>
                              <a:rPr lang="en-US" b="0" i="1" smtClean="0">
                                <a:latin typeface="Cambria Math"/>
                              </a:rPr>
                              <m:t>=</m:t>
                            </m:r>
                          </m:e>
                          <m:e>
                            <m:r>
                              <a:rPr lang="en-US" b="0" i="1" smtClean="0">
                                <a:latin typeface="Cambria Math"/>
                              </a:rPr>
                              <m:t>      70   </m:t>
                            </m:r>
                          </m:e>
                        </m:mr>
                        <m:mr>
                          <m:e>
                            <m:r>
                              <m:rPr>
                                <m:sty m:val="p"/>
                              </m:rPr>
                              <a:rPr lang="en-US" b="0" i="0" smtClean="0">
                                <a:latin typeface="Cambria Math"/>
                              </a:rPr>
                              <m:t>C</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e>
                            <m:r>
                              <a:rPr lang="en-US" b="0" i="1" smtClean="0">
                                <a:latin typeface="Cambria Math"/>
                              </a:rPr>
                              <m:t>=</m:t>
                            </m:r>
                          </m:e>
                          <m:e>
                            <m:r>
                              <a:rPr lang="en-US" b="0" i="1" smtClean="0">
                                <a:latin typeface="Cambria Math"/>
                              </a:rPr>
                              <m:t>−100   </m:t>
                            </m:r>
                          </m:e>
                        </m:mr>
                        <m:mr>
                          <m:e>
                            <m:r>
                              <m:rPr>
                                <m:sty m:val="p"/>
                              </m:rPr>
                              <a:rPr lang="en-US" b="0" i="0" smtClean="0">
                                <a:latin typeface="Cambria Math"/>
                              </a:rPr>
                              <m:t>D</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4</m:t>
                                </m:r>
                              </m:sub>
                            </m:sSub>
                          </m:e>
                          <m:e>
                            <m:r>
                              <a:rPr lang="en-US" b="0" i="1" smtClean="0">
                                <a:latin typeface="Cambria Math"/>
                              </a:rPr>
                              <m:t>=</m:t>
                            </m:r>
                          </m:e>
                          <m:e>
                            <m:r>
                              <a:rPr lang="en-US" b="0" i="1" smtClean="0">
                                <a:latin typeface="Cambria Math"/>
                              </a:rPr>
                              <m:t>      90   </m:t>
                            </m:r>
                          </m:e>
                        </m:mr>
                        <m:mr>
                          <m:e>
                            <m:r>
                              <m:rPr>
                                <m:sty m:val="p"/>
                              </m:rPr>
                              <a:rPr lang="en-US" b="0" i="0" smtClean="0">
                                <a:latin typeface="Cambria Math"/>
                              </a:rPr>
                              <m:t>E</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4</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5</m:t>
                                </m:r>
                              </m:sub>
                            </m:sSub>
                          </m:e>
                          <m:e>
                            <m:r>
                              <a:rPr lang="en-US" b="0" i="1" smtClean="0">
                                <a:latin typeface="Cambria Math"/>
                              </a:rPr>
                              <m:t>=</m:t>
                            </m:r>
                          </m:e>
                          <m:e>
                            <m:r>
                              <a:rPr lang="en-US" b="0" i="1" smtClean="0">
                                <a:latin typeface="Cambria Math"/>
                              </a:rPr>
                              <m:t>   −80   </m:t>
                            </m:r>
                          </m:e>
                        </m:mr>
                        <m:mr>
                          <m:e>
                            <m:r>
                              <m:rPr>
                                <m:sty m:val="p"/>
                              </m:rPr>
                              <a:rPr lang="en-US" b="0" i="0" smtClean="0">
                                <a:latin typeface="Cambria Math"/>
                              </a:rPr>
                              <m:t>F</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5</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80   </m:t>
                            </m:r>
                          </m:e>
                        </m:mr>
                      </m:m>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5181600" y="1676400"/>
                <a:ext cx="3810000" cy="1742913"/>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2"/>
              <p:cNvSpPr txBox="1">
                <a:spLocks/>
              </p:cNvSpPr>
              <p:nvPr/>
            </p:nvSpPr>
            <p:spPr>
              <a:xfrm>
                <a:off x="381000" y="4114800"/>
                <a:ext cx="8458200"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Is it significant that the difference between each pair of solutions is  </a:t>
                </a:r>
                <a14:m>
                  <m:oMath xmlns:m="http://schemas.openxmlformats.org/officeDocument/2006/math">
                    <m:r>
                      <a:rPr lang="en-US" b="0" i="1" smtClean="0">
                        <a:latin typeface="Cambria Math"/>
                      </a:rPr>
                      <m:t>10,10,10,10,10,10 </m:t>
                    </m:r>
                  </m:oMath>
                </a14:m>
                <a:r>
                  <a:rPr lang="en-US" dirty="0" smtClean="0"/>
                  <a:t>?</a:t>
                </a:r>
              </a:p>
              <a:p>
                <a:pPr marL="0" indent="0">
                  <a:buNone/>
                </a:pPr>
                <a:r>
                  <a:rPr lang="en-US" dirty="0" smtClean="0"/>
                  <a:t>Is the difference between any two solutions always  </a:t>
                </a:r>
                <a14:m>
                  <m:oMath xmlns:m="http://schemas.openxmlformats.org/officeDocument/2006/math">
                    <m:r>
                      <a:rPr lang="en-US" b="0" i="1" smtClean="0">
                        <a:latin typeface="Cambria Math"/>
                      </a:rPr>
                      <m:t>10,10,10,10,10,10</m:t>
                    </m:r>
                  </m:oMath>
                </a14:m>
                <a:r>
                  <a:rPr lang="en-US" dirty="0" smtClean="0"/>
                  <a:t> ? </a:t>
                </a:r>
              </a:p>
              <a:p>
                <a:pPr marL="0" indent="0">
                  <a:buNone/>
                </a:pPr>
                <a:endParaRPr lang="en-US" dirty="0" smtClean="0"/>
              </a:p>
              <a:p>
                <a:pPr marL="0" indent="0">
                  <a:buNone/>
                </a:pPr>
                <a:endParaRPr lang="en-US" dirty="0"/>
              </a:p>
            </p:txBody>
          </p:sp>
        </mc:Choice>
        <mc:Fallback xmlns="">
          <p:sp>
            <p:nvSpPr>
              <p:cNvPr id="5" name="Content Placeholder 2"/>
              <p:cNvSpPr txBox="1">
                <a:spLocks noRot="1" noChangeAspect="1" noMove="1" noResize="1" noEditPoints="1" noAdjustHandles="1" noChangeArrowheads="1" noChangeShapeType="1" noTextEdit="1"/>
              </p:cNvSpPr>
              <p:nvPr/>
            </p:nvSpPr>
            <p:spPr>
              <a:xfrm>
                <a:off x="381000" y="4114800"/>
                <a:ext cx="8458200" cy="2590800"/>
              </a:xfrm>
              <a:prstGeom prst="rect">
                <a:avLst/>
              </a:prstGeom>
              <a:blipFill rotWithShape="1">
                <a:blip r:embed="rId5"/>
                <a:stretch>
                  <a:fillRect l="-1875" t="-3059"/>
                </a:stretch>
              </a:blipFill>
            </p:spPr>
            <p:txBody>
              <a:bodyPr/>
              <a:lstStyle/>
              <a:p>
                <a:r>
                  <a:rPr lang="en-US">
                    <a:noFill/>
                  </a:rPr>
                  <a:t> </a:t>
                </a:r>
              </a:p>
            </p:txBody>
          </p:sp>
        </mc:Fallback>
      </mc:AlternateContent>
    </p:spTree>
    <p:extLst>
      <p:ext uri="{BB962C8B-B14F-4D97-AF65-F5344CB8AC3E}">
        <p14:creationId xmlns:p14="http://schemas.microsoft.com/office/powerpoint/2010/main" val="6402856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issues</a:t>
            </a:r>
            <a:endParaRPr lang="en-US" dirty="0"/>
          </a:p>
        </p:txBody>
      </p:sp>
      <p:pic>
        <p:nvPicPr>
          <p:cNvPr id="5122" name="Picture 2" descr="C:\Users\David\Documents\David\School\DavidLayTrafficCircle.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725" t="36817" r="12414"/>
          <a:stretch/>
        </p:blipFill>
        <p:spPr bwMode="auto">
          <a:xfrm>
            <a:off x="990600" y="1371600"/>
            <a:ext cx="3886200" cy="23783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5181600" y="1676400"/>
                <a:ext cx="3810000" cy="1742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4"/>
                                <m:mcJc m:val="center"/>
                              </m:mcPr>
                            </m:mc>
                          </m:mcs>
                          <m:ctrlPr>
                            <a:rPr lang="en-US" b="0" i="1" smtClean="0">
                              <a:latin typeface="Cambria Math"/>
                            </a:rPr>
                          </m:ctrlPr>
                        </m:mPr>
                        <m:mr>
                          <m:e>
                            <m:r>
                              <m:rPr>
                                <m:sty m:val="p"/>
                                <m:brk m:alnAt="7"/>
                              </m:rPr>
                              <a:rPr lang="en-US" b="0" i="0" smtClean="0">
                                <a:latin typeface="Cambria Math"/>
                              </a:rPr>
                              <m:t>A</m:t>
                            </m:r>
                            <m:r>
                              <m:rPr>
                                <m:brk m:alnAt="7"/>
                              </m:rPr>
                              <a:rPr lang="en-US" b="0" i="1" smtClean="0">
                                <a:latin typeface="Cambria Math"/>
                              </a:rPr>
                              <m:t> </m:t>
                            </m:r>
                            <m:r>
                              <a:rPr lang="en-US" b="0" i="1" smtClean="0">
                                <a:latin typeface="Cambria Math"/>
                              </a:rPr>
                              <m:t>  </m:t>
                            </m:r>
                          </m:e>
                          <m:e>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m:rPr>
                                    <m:brk m:alnAt="7"/>
                                  </m:rP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−60   </m:t>
                            </m:r>
                          </m:e>
                        </m:mr>
                        <m:mr>
                          <m:e>
                            <m:r>
                              <m:rPr>
                                <m:sty m:val="p"/>
                              </m:rPr>
                              <a:rPr lang="en-US" b="0" i="0" smtClean="0">
                                <a:latin typeface="Cambria Math"/>
                              </a:rPr>
                              <m:t>B</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2</m:t>
                                </m:r>
                              </m:sub>
                            </m:sSub>
                          </m:e>
                          <m:e>
                            <m:r>
                              <a:rPr lang="en-US" b="0" i="1" smtClean="0">
                                <a:latin typeface="Cambria Math"/>
                              </a:rPr>
                              <m:t>=</m:t>
                            </m:r>
                          </m:e>
                          <m:e>
                            <m:r>
                              <a:rPr lang="en-US" b="0" i="1" smtClean="0">
                                <a:latin typeface="Cambria Math"/>
                              </a:rPr>
                              <m:t>      70   </m:t>
                            </m:r>
                          </m:e>
                        </m:mr>
                        <m:mr>
                          <m:e>
                            <m:r>
                              <m:rPr>
                                <m:sty m:val="p"/>
                              </m:rPr>
                              <a:rPr lang="en-US" b="0" i="0" smtClean="0">
                                <a:latin typeface="Cambria Math"/>
                              </a:rPr>
                              <m:t>C</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e>
                            <m:r>
                              <a:rPr lang="en-US" b="0" i="1" smtClean="0">
                                <a:latin typeface="Cambria Math"/>
                              </a:rPr>
                              <m:t>=</m:t>
                            </m:r>
                          </m:e>
                          <m:e>
                            <m:r>
                              <a:rPr lang="en-US" b="0" i="1" smtClean="0">
                                <a:latin typeface="Cambria Math"/>
                              </a:rPr>
                              <m:t>−100   </m:t>
                            </m:r>
                          </m:e>
                        </m:mr>
                        <m:mr>
                          <m:e>
                            <m:r>
                              <m:rPr>
                                <m:sty m:val="p"/>
                              </m:rPr>
                              <a:rPr lang="en-US" b="0" i="0" smtClean="0">
                                <a:latin typeface="Cambria Math"/>
                              </a:rPr>
                              <m:t>D</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4</m:t>
                                </m:r>
                              </m:sub>
                            </m:sSub>
                          </m:e>
                          <m:e>
                            <m:r>
                              <a:rPr lang="en-US" b="0" i="1" smtClean="0">
                                <a:latin typeface="Cambria Math"/>
                              </a:rPr>
                              <m:t>=</m:t>
                            </m:r>
                          </m:e>
                          <m:e>
                            <m:r>
                              <a:rPr lang="en-US" b="0" i="1" smtClean="0">
                                <a:latin typeface="Cambria Math"/>
                              </a:rPr>
                              <m:t>      90   </m:t>
                            </m:r>
                          </m:e>
                        </m:mr>
                        <m:mr>
                          <m:e>
                            <m:r>
                              <m:rPr>
                                <m:sty m:val="p"/>
                              </m:rPr>
                              <a:rPr lang="en-US" b="0" i="0" smtClean="0">
                                <a:latin typeface="Cambria Math"/>
                              </a:rPr>
                              <m:t>E</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4</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5</m:t>
                                </m:r>
                              </m:sub>
                            </m:sSub>
                          </m:e>
                          <m:e>
                            <m:r>
                              <a:rPr lang="en-US" b="0" i="1" smtClean="0">
                                <a:latin typeface="Cambria Math"/>
                              </a:rPr>
                              <m:t>=</m:t>
                            </m:r>
                          </m:e>
                          <m:e>
                            <m:r>
                              <a:rPr lang="en-US" b="0" i="1" smtClean="0">
                                <a:latin typeface="Cambria Math"/>
                              </a:rPr>
                              <m:t>   −80   </m:t>
                            </m:r>
                          </m:e>
                        </m:mr>
                        <m:mr>
                          <m:e>
                            <m:r>
                              <m:rPr>
                                <m:sty m:val="p"/>
                              </m:rPr>
                              <a:rPr lang="en-US" b="0" i="0" smtClean="0">
                                <a:latin typeface="Cambria Math"/>
                              </a:rPr>
                              <m:t>F</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5</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80   </m:t>
                            </m:r>
                          </m:e>
                        </m:mr>
                      </m:m>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5181600" y="1676400"/>
                <a:ext cx="3810000" cy="1742913"/>
              </a:xfrm>
              <a:prstGeom prst="rect">
                <a:avLst/>
              </a:prstGeom>
              <a:blipFill rotWithShape="1">
                <a:blip r:embed="rId4"/>
                <a:stretch>
                  <a:fillRect/>
                </a:stretch>
              </a:blipFill>
            </p:spPr>
            <p:txBody>
              <a:bodyPr/>
              <a:lstStyle/>
              <a:p>
                <a:r>
                  <a:rPr lang="en-US">
                    <a:noFill/>
                  </a:rPr>
                  <a:t> </a:t>
                </a:r>
              </a:p>
            </p:txBody>
          </p:sp>
        </mc:Fallback>
      </mc:AlternateContent>
      <p:sp>
        <p:nvSpPr>
          <p:cNvPr id="5" name="Content Placeholder 2"/>
          <p:cNvSpPr txBox="1">
            <a:spLocks/>
          </p:cNvSpPr>
          <p:nvPr/>
        </p:nvSpPr>
        <p:spPr>
          <a:xfrm>
            <a:off x="381000" y="4114800"/>
            <a:ext cx="8458200"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Are there solutions that are mathematically possible but that don’t make sense in real life?</a:t>
            </a:r>
            <a:endParaRPr lang="en-US" dirty="0"/>
          </a:p>
          <a:p>
            <a:pPr marL="0" indent="0">
              <a:buNone/>
            </a:pPr>
            <a:endParaRPr lang="en-US" dirty="0"/>
          </a:p>
        </p:txBody>
      </p:sp>
    </p:spTree>
    <p:extLst>
      <p:ext uri="{BB962C8B-B14F-4D97-AF65-F5344CB8AC3E}">
        <p14:creationId xmlns:p14="http://schemas.microsoft.com/office/powerpoint/2010/main" val="16912801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issues</a:t>
            </a:r>
            <a:endParaRPr lang="en-US" dirty="0"/>
          </a:p>
        </p:txBody>
      </p:sp>
      <p:pic>
        <p:nvPicPr>
          <p:cNvPr id="5122" name="Picture 2" descr="C:\Users\David\Documents\David\School\DavidLayTrafficCircle.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725" t="36817" r="12414"/>
          <a:stretch/>
        </p:blipFill>
        <p:spPr bwMode="auto">
          <a:xfrm>
            <a:off x="990600" y="1371600"/>
            <a:ext cx="3886200" cy="23783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5181600" y="1676400"/>
                <a:ext cx="3810000" cy="1742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4"/>
                                <m:mcJc m:val="center"/>
                              </m:mcPr>
                            </m:mc>
                          </m:mcs>
                          <m:ctrlPr>
                            <a:rPr lang="en-US" b="0" i="1" smtClean="0">
                              <a:latin typeface="Cambria Math"/>
                            </a:rPr>
                          </m:ctrlPr>
                        </m:mPr>
                        <m:mr>
                          <m:e>
                            <m:r>
                              <m:rPr>
                                <m:sty m:val="p"/>
                                <m:brk m:alnAt="7"/>
                              </m:rPr>
                              <a:rPr lang="en-US" b="0" i="0" smtClean="0">
                                <a:latin typeface="Cambria Math"/>
                              </a:rPr>
                              <m:t>A</m:t>
                            </m:r>
                            <m:r>
                              <m:rPr>
                                <m:brk m:alnAt="7"/>
                              </m:rPr>
                              <a:rPr lang="en-US" b="0" i="1" smtClean="0">
                                <a:latin typeface="Cambria Math"/>
                              </a:rPr>
                              <m:t> </m:t>
                            </m:r>
                            <m:r>
                              <a:rPr lang="en-US" b="0" i="1" smtClean="0">
                                <a:latin typeface="Cambria Math"/>
                              </a:rPr>
                              <m:t>  </m:t>
                            </m:r>
                          </m:e>
                          <m:e>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m:rPr>
                                    <m:brk m:alnAt="7"/>
                                  </m:rP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−60   </m:t>
                            </m:r>
                          </m:e>
                        </m:mr>
                        <m:mr>
                          <m:e>
                            <m:r>
                              <m:rPr>
                                <m:sty m:val="p"/>
                              </m:rPr>
                              <a:rPr lang="en-US" b="0" i="0" smtClean="0">
                                <a:latin typeface="Cambria Math"/>
                              </a:rPr>
                              <m:t>B</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2</m:t>
                                </m:r>
                              </m:sub>
                            </m:sSub>
                          </m:e>
                          <m:e>
                            <m:r>
                              <a:rPr lang="en-US" b="0" i="1" smtClean="0">
                                <a:latin typeface="Cambria Math"/>
                              </a:rPr>
                              <m:t>=</m:t>
                            </m:r>
                          </m:e>
                          <m:e>
                            <m:r>
                              <a:rPr lang="en-US" b="0" i="1" smtClean="0">
                                <a:latin typeface="Cambria Math"/>
                              </a:rPr>
                              <m:t>      70   </m:t>
                            </m:r>
                          </m:e>
                        </m:mr>
                        <m:mr>
                          <m:e>
                            <m:r>
                              <m:rPr>
                                <m:sty m:val="p"/>
                              </m:rPr>
                              <a:rPr lang="en-US" b="0" i="0" smtClean="0">
                                <a:latin typeface="Cambria Math"/>
                              </a:rPr>
                              <m:t>C</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e>
                            <m:r>
                              <a:rPr lang="en-US" b="0" i="1" smtClean="0">
                                <a:latin typeface="Cambria Math"/>
                              </a:rPr>
                              <m:t>=</m:t>
                            </m:r>
                          </m:e>
                          <m:e>
                            <m:r>
                              <a:rPr lang="en-US" b="0" i="1" smtClean="0">
                                <a:latin typeface="Cambria Math"/>
                              </a:rPr>
                              <m:t>−100   </m:t>
                            </m:r>
                          </m:e>
                        </m:mr>
                        <m:mr>
                          <m:e>
                            <m:r>
                              <m:rPr>
                                <m:sty m:val="p"/>
                              </m:rPr>
                              <a:rPr lang="en-US" b="0" i="0" smtClean="0">
                                <a:latin typeface="Cambria Math"/>
                              </a:rPr>
                              <m:t>D</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4</m:t>
                                </m:r>
                              </m:sub>
                            </m:sSub>
                          </m:e>
                          <m:e>
                            <m:r>
                              <a:rPr lang="en-US" b="0" i="1" smtClean="0">
                                <a:latin typeface="Cambria Math"/>
                              </a:rPr>
                              <m:t>=</m:t>
                            </m:r>
                          </m:e>
                          <m:e>
                            <m:r>
                              <a:rPr lang="en-US" b="0" i="1" smtClean="0">
                                <a:latin typeface="Cambria Math"/>
                              </a:rPr>
                              <m:t>      90   </m:t>
                            </m:r>
                          </m:e>
                        </m:mr>
                        <m:mr>
                          <m:e>
                            <m:r>
                              <m:rPr>
                                <m:sty m:val="p"/>
                              </m:rPr>
                              <a:rPr lang="en-US" b="0" i="0" smtClean="0">
                                <a:latin typeface="Cambria Math"/>
                              </a:rPr>
                              <m:t>E</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4</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5</m:t>
                                </m:r>
                              </m:sub>
                            </m:sSub>
                          </m:e>
                          <m:e>
                            <m:r>
                              <a:rPr lang="en-US" b="0" i="1" smtClean="0">
                                <a:latin typeface="Cambria Math"/>
                              </a:rPr>
                              <m:t>=</m:t>
                            </m:r>
                          </m:e>
                          <m:e>
                            <m:r>
                              <a:rPr lang="en-US" b="0" i="1" smtClean="0">
                                <a:latin typeface="Cambria Math"/>
                              </a:rPr>
                              <m:t>   −80   </m:t>
                            </m:r>
                          </m:e>
                        </m:mr>
                        <m:mr>
                          <m:e>
                            <m:r>
                              <m:rPr>
                                <m:sty m:val="p"/>
                              </m:rPr>
                              <a:rPr lang="en-US" b="0" i="0" smtClean="0">
                                <a:latin typeface="Cambria Math"/>
                              </a:rPr>
                              <m:t>F</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5</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80   </m:t>
                            </m:r>
                          </m:e>
                        </m:mr>
                      </m:m>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5181600" y="1676400"/>
                <a:ext cx="3810000" cy="1742913"/>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ontent Placeholder 2"/>
              <p:cNvSpPr txBox="1">
                <a:spLocks/>
              </p:cNvSpPr>
              <p:nvPr/>
            </p:nvSpPr>
            <p:spPr>
              <a:xfrm>
                <a:off x="381000" y="4114800"/>
                <a:ext cx="8458200"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How would changing the value of one unknown, say </a:t>
                </a:r>
                <a14:m>
                  <m:oMath xmlns:m="http://schemas.openxmlformats.org/officeDocument/2006/math">
                    <m:sSub>
                      <m:sSubPr>
                        <m:ctrlPr>
                          <a:rPr lang="en-US" b="0" i="1" smtClean="0">
                            <a:latin typeface="Cambria Math"/>
                          </a:rPr>
                        </m:ctrlPr>
                      </m:sSubPr>
                      <m:e>
                        <m:r>
                          <a:rPr lang="en-US" b="0" i="1" smtClean="0">
                            <a:latin typeface="Cambria Math"/>
                          </a:rPr>
                          <m:t>𝑥</m:t>
                        </m:r>
                      </m:e>
                      <m:sub>
                        <m:r>
                          <a:rPr lang="en-US" b="0" i="1" smtClean="0">
                            <a:latin typeface="Cambria Math"/>
                          </a:rPr>
                          <m:t>3</m:t>
                        </m:r>
                      </m:sub>
                    </m:sSub>
                  </m:oMath>
                </a14:m>
                <a:r>
                  <a:rPr lang="en-US" dirty="0" smtClean="0"/>
                  <a:t>, affect the values of the other five?</a:t>
                </a:r>
                <a:endParaRPr lang="en-US" dirty="0"/>
              </a:p>
              <a:p>
                <a:pPr marL="0" indent="0">
                  <a:buNone/>
                </a:pPr>
                <a:endParaRPr lang="en-US" dirty="0"/>
              </a:p>
            </p:txBody>
          </p:sp>
        </mc:Choice>
        <mc:Fallback xmlns="">
          <p:sp>
            <p:nvSpPr>
              <p:cNvPr id="5" name="Content Placeholder 2"/>
              <p:cNvSpPr txBox="1">
                <a:spLocks noRot="1" noChangeAspect="1" noMove="1" noResize="1" noEditPoints="1" noAdjustHandles="1" noChangeArrowheads="1" noChangeShapeType="1" noTextEdit="1"/>
              </p:cNvSpPr>
              <p:nvPr/>
            </p:nvSpPr>
            <p:spPr>
              <a:xfrm>
                <a:off x="381000" y="4114800"/>
                <a:ext cx="8458200" cy="2590800"/>
              </a:xfrm>
              <a:prstGeom prst="rect">
                <a:avLst/>
              </a:prstGeom>
              <a:blipFill rotWithShape="1">
                <a:blip r:embed="rId5"/>
                <a:stretch>
                  <a:fillRect l="-1875" t="-3059"/>
                </a:stretch>
              </a:blipFill>
            </p:spPr>
            <p:txBody>
              <a:bodyPr/>
              <a:lstStyle/>
              <a:p>
                <a:r>
                  <a:rPr lang="en-US">
                    <a:noFill/>
                  </a:rPr>
                  <a:t> </a:t>
                </a:r>
              </a:p>
            </p:txBody>
          </p:sp>
        </mc:Fallback>
      </mc:AlternateContent>
    </p:spTree>
    <p:extLst>
      <p:ext uri="{BB962C8B-B14F-4D97-AF65-F5344CB8AC3E}">
        <p14:creationId xmlns:p14="http://schemas.microsoft.com/office/powerpoint/2010/main" val="22436066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issues</a:t>
            </a:r>
            <a:endParaRPr lang="en-US" dirty="0"/>
          </a:p>
        </p:txBody>
      </p:sp>
      <p:pic>
        <p:nvPicPr>
          <p:cNvPr id="5122" name="Picture 2" descr="C:\Users\David\Documents\David\School\DavidLayTrafficCircle.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725" t="36817" r="12414"/>
          <a:stretch/>
        </p:blipFill>
        <p:spPr bwMode="auto">
          <a:xfrm>
            <a:off x="990600" y="1371600"/>
            <a:ext cx="3886200" cy="23783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5181600" y="1676400"/>
                <a:ext cx="3810000" cy="1742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4"/>
                                <m:mcJc m:val="center"/>
                              </m:mcPr>
                            </m:mc>
                          </m:mcs>
                          <m:ctrlPr>
                            <a:rPr lang="en-US" b="0" i="1" smtClean="0">
                              <a:latin typeface="Cambria Math"/>
                            </a:rPr>
                          </m:ctrlPr>
                        </m:mPr>
                        <m:mr>
                          <m:e>
                            <m:r>
                              <m:rPr>
                                <m:sty m:val="p"/>
                                <m:brk m:alnAt="7"/>
                              </m:rPr>
                              <a:rPr lang="en-US" b="0" i="0" smtClean="0">
                                <a:latin typeface="Cambria Math"/>
                              </a:rPr>
                              <m:t>A</m:t>
                            </m:r>
                            <m:r>
                              <m:rPr>
                                <m:brk m:alnAt="7"/>
                              </m:rPr>
                              <a:rPr lang="en-US" b="0" i="1" smtClean="0">
                                <a:latin typeface="Cambria Math"/>
                              </a:rPr>
                              <m:t> </m:t>
                            </m:r>
                            <m:r>
                              <a:rPr lang="en-US" b="0" i="1" smtClean="0">
                                <a:latin typeface="Cambria Math"/>
                              </a:rPr>
                              <m:t>  </m:t>
                            </m:r>
                          </m:e>
                          <m:e>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m:rPr>
                                    <m:brk m:alnAt="7"/>
                                  </m:rP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−60   </m:t>
                            </m:r>
                          </m:e>
                        </m:mr>
                        <m:mr>
                          <m:e>
                            <m:r>
                              <m:rPr>
                                <m:sty m:val="p"/>
                              </m:rPr>
                              <a:rPr lang="en-US" b="0" i="0" smtClean="0">
                                <a:latin typeface="Cambria Math"/>
                              </a:rPr>
                              <m:t>B</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2</m:t>
                                </m:r>
                              </m:sub>
                            </m:sSub>
                          </m:e>
                          <m:e>
                            <m:r>
                              <a:rPr lang="en-US" b="0" i="1" smtClean="0">
                                <a:latin typeface="Cambria Math"/>
                              </a:rPr>
                              <m:t>=</m:t>
                            </m:r>
                          </m:e>
                          <m:e>
                            <m:r>
                              <a:rPr lang="en-US" b="0" i="1" smtClean="0">
                                <a:latin typeface="Cambria Math"/>
                              </a:rPr>
                              <m:t>      70   </m:t>
                            </m:r>
                          </m:e>
                        </m:mr>
                        <m:mr>
                          <m:e>
                            <m:r>
                              <m:rPr>
                                <m:sty m:val="p"/>
                              </m:rPr>
                              <a:rPr lang="en-US" b="0" i="0" smtClean="0">
                                <a:latin typeface="Cambria Math"/>
                              </a:rPr>
                              <m:t>C</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e>
                            <m:r>
                              <a:rPr lang="en-US" b="0" i="1" smtClean="0">
                                <a:latin typeface="Cambria Math"/>
                              </a:rPr>
                              <m:t>=</m:t>
                            </m:r>
                          </m:e>
                          <m:e>
                            <m:r>
                              <a:rPr lang="en-US" b="0" i="1" smtClean="0">
                                <a:latin typeface="Cambria Math"/>
                              </a:rPr>
                              <m:t>−100   </m:t>
                            </m:r>
                          </m:e>
                        </m:mr>
                        <m:mr>
                          <m:e>
                            <m:r>
                              <m:rPr>
                                <m:sty m:val="p"/>
                              </m:rPr>
                              <a:rPr lang="en-US" b="0" i="0" smtClean="0">
                                <a:latin typeface="Cambria Math"/>
                              </a:rPr>
                              <m:t>D</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4</m:t>
                                </m:r>
                              </m:sub>
                            </m:sSub>
                          </m:e>
                          <m:e>
                            <m:r>
                              <a:rPr lang="en-US" b="0" i="1" smtClean="0">
                                <a:latin typeface="Cambria Math"/>
                              </a:rPr>
                              <m:t>=</m:t>
                            </m:r>
                          </m:e>
                          <m:e>
                            <m:r>
                              <a:rPr lang="en-US" b="0" i="1" smtClean="0">
                                <a:latin typeface="Cambria Math"/>
                              </a:rPr>
                              <m:t>      90   </m:t>
                            </m:r>
                          </m:e>
                        </m:mr>
                        <m:mr>
                          <m:e>
                            <m:r>
                              <m:rPr>
                                <m:sty m:val="p"/>
                              </m:rPr>
                              <a:rPr lang="en-US" b="0" i="0" smtClean="0">
                                <a:latin typeface="Cambria Math"/>
                              </a:rPr>
                              <m:t>E</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4</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5</m:t>
                                </m:r>
                              </m:sub>
                            </m:sSub>
                          </m:e>
                          <m:e>
                            <m:r>
                              <a:rPr lang="en-US" b="0" i="1" smtClean="0">
                                <a:latin typeface="Cambria Math"/>
                              </a:rPr>
                              <m:t>=</m:t>
                            </m:r>
                          </m:e>
                          <m:e>
                            <m:r>
                              <a:rPr lang="en-US" b="0" i="1" smtClean="0">
                                <a:latin typeface="Cambria Math"/>
                              </a:rPr>
                              <m:t>   −80   </m:t>
                            </m:r>
                          </m:e>
                        </m:mr>
                        <m:mr>
                          <m:e>
                            <m:r>
                              <m:rPr>
                                <m:sty m:val="p"/>
                              </m:rPr>
                              <a:rPr lang="en-US" b="0" i="0" smtClean="0">
                                <a:latin typeface="Cambria Math"/>
                              </a:rPr>
                              <m:t>F</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5</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80   </m:t>
                            </m:r>
                          </m:e>
                        </m:mr>
                      </m:m>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5181600" y="1676400"/>
                <a:ext cx="3810000" cy="1742913"/>
              </a:xfrm>
              <a:prstGeom prst="rect">
                <a:avLst/>
              </a:prstGeom>
              <a:blipFill rotWithShape="1">
                <a:blip r:embed="rId3"/>
                <a:stretch>
                  <a:fillRect/>
                </a:stretch>
              </a:blipFill>
            </p:spPr>
            <p:txBody>
              <a:bodyPr/>
              <a:lstStyle/>
              <a:p>
                <a:r>
                  <a:rPr lang="en-US">
                    <a:noFill/>
                  </a:rPr>
                  <a:t> </a:t>
                </a:r>
              </a:p>
            </p:txBody>
          </p:sp>
        </mc:Fallback>
      </mc:AlternateContent>
      <p:sp>
        <p:nvSpPr>
          <p:cNvPr id="5" name="Content Placeholder 2"/>
          <p:cNvSpPr txBox="1">
            <a:spLocks/>
          </p:cNvSpPr>
          <p:nvPr/>
        </p:nvSpPr>
        <p:spPr>
          <a:xfrm>
            <a:off x="381000" y="4114800"/>
            <a:ext cx="8610600"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Is there any pattern or formula to the solutions?</a:t>
            </a:r>
          </a:p>
          <a:p>
            <a:pPr marL="0" indent="0">
              <a:buNone/>
            </a:pPr>
            <a:r>
              <a:rPr lang="en-US" dirty="0" smtClean="0">
                <a:solidFill>
                  <a:schemeClr val="bg1"/>
                </a:solidFill>
              </a:rPr>
              <a:t>Does this pattern help us answer some of the previous questions? </a:t>
            </a:r>
            <a:endParaRPr lang="en-US" sz="3000" dirty="0">
              <a:solidFill>
                <a:schemeClr val="bg1"/>
              </a:solidFill>
            </a:endParaRPr>
          </a:p>
          <a:p>
            <a:pPr marL="0" indent="0">
              <a:buNone/>
            </a:pPr>
            <a:endParaRPr lang="en-US" dirty="0"/>
          </a:p>
        </p:txBody>
      </p:sp>
    </p:spTree>
    <p:extLst>
      <p:ext uri="{BB962C8B-B14F-4D97-AF65-F5344CB8AC3E}">
        <p14:creationId xmlns:p14="http://schemas.microsoft.com/office/powerpoint/2010/main" val="37199792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issues</a:t>
            </a:r>
            <a:endParaRPr lang="en-US" dirty="0"/>
          </a:p>
        </p:txBody>
      </p:sp>
      <p:pic>
        <p:nvPicPr>
          <p:cNvPr id="5122" name="Picture 2" descr="C:\Users\David\Documents\David\School\DavidLayTrafficCircle.pn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725" t="36817" r="12414"/>
          <a:stretch/>
        </p:blipFill>
        <p:spPr bwMode="auto">
          <a:xfrm>
            <a:off x="990600" y="1371600"/>
            <a:ext cx="3886200" cy="23783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5181600" y="1676400"/>
                <a:ext cx="3810000" cy="1742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4"/>
                                <m:mcJc m:val="center"/>
                              </m:mcPr>
                            </m:mc>
                          </m:mcs>
                          <m:ctrlPr>
                            <a:rPr lang="en-US" b="0" i="1" smtClean="0">
                              <a:latin typeface="Cambria Math"/>
                            </a:rPr>
                          </m:ctrlPr>
                        </m:mPr>
                        <m:mr>
                          <m:e>
                            <m:r>
                              <m:rPr>
                                <m:sty m:val="p"/>
                                <m:brk m:alnAt="7"/>
                              </m:rPr>
                              <a:rPr lang="en-US" b="0" i="0" smtClean="0">
                                <a:latin typeface="Cambria Math"/>
                              </a:rPr>
                              <m:t>A</m:t>
                            </m:r>
                            <m:r>
                              <m:rPr>
                                <m:brk m:alnAt="7"/>
                              </m:rPr>
                              <a:rPr lang="en-US" b="0" i="1" smtClean="0">
                                <a:latin typeface="Cambria Math"/>
                              </a:rPr>
                              <m:t> </m:t>
                            </m:r>
                            <m:r>
                              <a:rPr lang="en-US" b="0" i="1" smtClean="0">
                                <a:latin typeface="Cambria Math"/>
                              </a:rPr>
                              <m:t>  </m:t>
                            </m:r>
                          </m:e>
                          <m:e>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m:rPr>
                                    <m:brk m:alnAt="7"/>
                                  </m:rP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−60   </m:t>
                            </m:r>
                          </m:e>
                        </m:mr>
                        <m:mr>
                          <m:e>
                            <m:r>
                              <m:rPr>
                                <m:sty m:val="p"/>
                              </m:rPr>
                              <a:rPr lang="en-US" b="0" i="0" smtClean="0">
                                <a:latin typeface="Cambria Math"/>
                              </a:rPr>
                              <m:t>B</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2</m:t>
                                </m:r>
                              </m:sub>
                            </m:sSub>
                          </m:e>
                          <m:e>
                            <m:r>
                              <a:rPr lang="en-US" b="0" i="1" smtClean="0">
                                <a:latin typeface="Cambria Math"/>
                              </a:rPr>
                              <m:t>=</m:t>
                            </m:r>
                          </m:e>
                          <m:e>
                            <m:r>
                              <a:rPr lang="en-US" b="0" i="1" smtClean="0">
                                <a:latin typeface="Cambria Math"/>
                              </a:rPr>
                              <m:t>      70   </m:t>
                            </m:r>
                          </m:e>
                        </m:mr>
                        <m:mr>
                          <m:e>
                            <m:r>
                              <m:rPr>
                                <m:sty m:val="p"/>
                              </m:rPr>
                              <a:rPr lang="en-US" b="0" i="0" smtClean="0">
                                <a:latin typeface="Cambria Math"/>
                              </a:rPr>
                              <m:t>C</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e>
                            <m:r>
                              <a:rPr lang="en-US" b="0" i="1" smtClean="0">
                                <a:latin typeface="Cambria Math"/>
                              </a:rPr>
                              <m:t>=</m:t>
                            </m:r>
                          </m:e>
                          <m:e>
                            <m:r>
                              <a:rPr lang="en-US" b="0" i="1" smtClean="0">
                                <a:latin typeface="Cambria Math"/>
                              </a:rPr>
                              <m:t>−100   </m:t>
                            </m:r>
                          </m:e>
                        </m:mr>
                        <m:mr>
                          <m:e>
                            <m:r>
                              <m:rPr>
                                <m:sty m:val="p"/>
                              </m:rPr>
                              <a:rPr lang="en-US" b="0" i="0" smtClean="0">
                                <a:latin typeface="Cambria Math"/>
                              </a:rPr>
                              <m:t>D</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4</m:t>
                                </m:r>
                              </m:sub>
                            </m:sSub>
                          </m:e>
                          <m:e>
                            <m:r>
                              <a:rPr lang="en-US" b="0" i="1" smtClean="0">
                                <a:latin typeface="Cambria Math"/>
                              </a:rPr>
                              <m:t>=</m:t>
                            </m:r>
                          </m:e>
                          <m:e>
                            <m:r>
                              <a:rPr lang="en-US" b="0" i="1" smtClean="0">
                                <a:latin typeface="Cambria Math"/>
                              </a:rPr>
                              <m:t>      90   </m:t>
                            </m:r>
                          </m:e>
                        </m:mr>
                        <m:mr>
                          <m:e>
                            <m:r>
                              <m:rPr>
                                <m:sty m:val="p"/>
                              </m:rPr>
                              <a:rPr lang="en-US" b="0" i="0" smtClean="0">
                                <a:latin typeface="Cambria Math"/>
                              </a:rPr>
                              <m:t>E</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4</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5</m:t>
                                </m:r>
                              </m:sub>
                            </m:sSub>
                          </m:e>
                          <m:e>
                            <m:r>
                              <a:rPr lang="en-US" b="0" i="1" smtClean="0">
                                <a:latin typeface="Cambria Math"/>
                              </a:rPr>
                              <m:t>=</m:t>
                            </m:r>
                          </m:e>
                          <m:e>
                            <m:r>
                              <a:rPr lang="en-US" b="0" i="1" smtClean="0">
                                <a:latin typeface="Cambria Math"/>
                              </a:rPr>
                              <m:t>   −80   </m:t>
                            </m:r>
                          </m:e>
                        </m:mr>
                        <m:mr>
                          <m:e>
                            <m:r>
                              <m:rPr>
                                <m:sty m:val="p"/>
                              </m:rPr>
                              <a:rPr lang="en-US" b="0" i="0" smtClean="0">
                                <a:latin typeface="Cambria Math"/>
                              </a:rPr>
                              <m:t>F</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5</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80   </m:t>
                            </m:r>
                          </m:e>
                        </m:mr>
                      </m:m>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5181600" y="1676400"/>
                <a:ext cx="3810000" cy="1742913"/>
              </a:xfrm>
              <a:prstGeom prst="rect">
                <a:avLst/>
              </a:prstGeom>
              <a:blipFill rotWithShape="1">
                <a:blip r:embed="rId3"/>
                <a:stretch>
                  <a:fillRect/>
                </a:stretch>
              </a:blipFill>
            </p:spPr>
            <p:txBody>
              <a:bodyPr/>
              <a:lstStyle/>
              <a:p>
                <a:r>
                  <a:rPr lang="en-US">
                    <a:noFill/>
                  </a:rPr>
                  <a:t> </a:t>
                </a:r>
              </a:p>
            </p:txBody>
          </p:sp>
        </mc:Fallback>
      </mc:AlternateContent>
      <p:sp>
        <p:nvSpPr>
          <p:cNvPr id="5" name="Content Placeholder 2"/>
          <p:cNvSpPr txBox="1">
            <a:spLocks/>
          </p:cNvSpPr>
          <p:nvPr/>
        </p:nvSpPr>
        <p:spPr>
          <a:xfrm>
            <a:off x="381000" y="4114800"/>
            <a:ext cx="8610600"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Is there any pattern or formula to the solutions?</a:t>
            </a:r>
          </a:p>
          <a:p>
            <a:pPr marL="0" indent="0">
              <a:buNone/>
            </a:pPr>
            <a:r>
              <a:rPr lang="en-US" dirty="0" smtClean="0"/>
              <a:t>Is this pattern related to the pattern of the matrix?</a:t>
            </a:r>
          </a:p>
          <a:p>
            <a:pPr marL="0" indent="0">
              <a:buNone/>
            </a:pPr>
            <a:r>
              <a:rPr lang="en-US" dirty="0" smtClean="0">
                <a:solidFill>
                  <a:schemeClr val="bg1"/>
                </a:solidFill>
              </a:rPr>
              <a:t>Does this pattern help us answer some of the previous questions? </a:t>
            </a:r>
            <a:endParaRPr lang="en-US" sz="3000" dirty="0">
              <a:solidFill>
                <a:schemeClr val="bg1"/>
              </a:solidFill>
            </a:endParaRPr>
          </a:p>
          <a:p>
            <a:pPr marL="0" indent="0">
              <a:buNone/>
            </a:pPr>
            <a:endParaRPr lang="en-US" dirty="0"/>
          </a:p>
        </p:txBody>
      </p:sp>
    </p:spTree>
    <p:extLst>
      <p:ext uri="{BB962C8B-B14F-4D97-AF65-F5344CB8AC3E}">
        <p14:creationId xmlns:p14="http://schemas.microsoft.com/office/powerpoint/2010/main" val="11410961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issues</a:t>
            </a:r>
            <a:endParaRPr lang="en-US" dirty="0"/>
          </a:p>
        </p:txBody>
      </p:sp>
      <p:pic>
        <p:nvPicPr>
          <p:cNvPr id="5122" name="Picture 2" descr="C:\Users\David\Documents\David\School\DavidLayTrafficCircle.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725" t="36817" r="12414"/>
          <a:stretch/>
        </p:blipFill>
        <p:spPr bwMode="auto">
          <a:xfrm>
            <a:off x="990600" y="1371600"/>
            <a:ext cx="3886200" cy="23783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5181600" y="1676400"/>
                <a:ext cx="3810000" cy="1742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4"/>
                                <m:mcJc m:val="center"/>
                              </m:mcPr>
                            </m:mc>
                          </m:mcs>
                          <m:ctrlPr>
                            <a:rPr lang="en-US" b="0" i="1" smtClean="0">
                              <a:latin typeface="Cambria Math"/>
                            </a:rPr>
                          </m:ctrlPr>
                        </m:mPr>
                        <m:mr>
                          <m:e>
                            <m:r>
                              <m:rPr>
                                <m:sty m:val="p"/>
                                <m:brk m:alnAt="7"/>
                              </m:rPr>
                              <a:rPr lang="en-US" b="0" i="0" smtClean="0">
                                <a:latin typeface="Cambria Math"/>
                              </a:rPr>
                              <m:t>A</m:t>
                            </m:r>
                            <m:r>
                              <m:rPr>
                                <m:brk m:alnAt="7"/>
                              </m:rPr>
                              <a:rPr lang="en-US" b="0" i="1" smtClean="0">
                                <a:latin typeface="Cambria Math"/>
                              </a:rPr>
                              <m:t> </m:t>
                            </m:r>
                            <m:r>
                              <a:rPr lang="en-US" b="0" i="1" smtClean="0">
                                <a:latin typeface="Cambria Math"/>
                              </a:rPr>
                              <m:t>  </m:t>
                            </m:r>
                          </m:e>
                          <m:e>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m:rPr>
                                    <m:brk m:alnAt="7"/>
                                  </m:rP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−60   </m:t>
                            </m:r>
                          </m:e>
                        </m:mr>
                        <m:mr>
                          <m:e>
                            <m:r>
                              <m:rPr>
                                <m:sty m:val="p"/>
                              </m:rPr>
                              <a:rPr lang="en-US" b="0" i="0" smtClean="0">
                                <a:latin typeface="Cambria Math"/>
                              </a:rPr>
                              <m:t>B</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2</m:t>
                                </m:r>
                              </m:sub>
                            </m:sSub>
                          </m:e>
                          <m:e>
                            <m:r>
                              <a:rPr lang="en-US" b="0" i="1" smtClean="0">
                                <a:latin typeface="Cambria Math"/>
                              </a:rPr>
                              <m:t>=</m:t>
                            </m:r>
                          </m:e>
                          <m:e>
                            <m:r>
                              <a:rPr lang="en-US" b="0" i="1" smtClean="0">
                                <a:latin typeface="Cambria Math"/>
                              </a:rPr>
                              <m:t>      70   </m:t>
                            </m:r>
                          </m:e>
                        </m:mr>
                        <m:mr>
                          <m:e>
                            <m:r>
                              <m:rPr>
                                <m:sty m:val="p"/>
                              </m:rPr>
                              <a:rPr lang="en-US" b="0" i="0" smtClean="0">
                                <a:latin typeface="Cambria Math"/>
                              </a:rPr>
                              <m:t>C</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e>
                            <m:r>
                              <a:rPr lang="en-US" b="0" i="1" smtClean="0">
                                <a:latin typeface="Cambria Math"/>
                              </a:rPr>
                              <m:t>=</m:t>
                            </m:r>
                          </m:e>
                          <m:e>
                            <m:r>
                              <a:rPr lang="en-US" b="0" i="1" smtClean="0">
                                <a:latin typeface="Cambria Math"/>
                              </a:rPr>
                              <m:t>−100   </m:t>
                            </m:r>
                          </m:e>
                        </m:mr>
                        <m:mr>
                          <m:e>
                            <m:r>
                              <m:rPr>
                                <m:sty m:val="p"/>
                              </m:rPr>
                              <a:rPr lang="en-US" b="0" i="0" smtClean="0">
                                <a:latin typeface="Cambria Math"/>
                              </a:rPr>
                              <m:t>D</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4</m:t>
                                </m:r>
                              </m:sub>
                            </m:sSub>
                          </m:e>
                          <m:e>
                            <m:r>
                              <a:rPr lang="en-US" b="0" i="1" smtClean="0">
                                <a:latin typeface="Cambria Math"/>
                              </a:rPr>
                              <m:t>=</m:t>
                            </m:r>
                          </m:e>
                          <m:e>
                            <m:r>
                              <a:rPr lang="en-US" b="0" i="1" smtClean="0">
                                <a:latin typeface="Cambria Math"/>
                              </a:rPr>
                              <m:t>      90   </m:t>
                            </m:r>
                          </m:e>
                        </m:mr>
                        <m:mr>
                          <m:e>
                            <m:r>
                              <m:rPr>
                                <m:sty m:val="p"/>
                              </m:rPr>
                              <a:rPr lang="en-US" b="0" i="0" smtClean="0">
                                <a:latin typeface="Cambria Math"/>
                              </a:rPr>
                              <m:t>E</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4</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5</m:t>
                                </m:r>
                              </m:sub>
                            </m:sSub>
                          </m:e>
                          <m:e>
                            <m:r>
                              <a:rPr lang="en-US" b="0" i="1" smtClean="0">
                                <a:latin typeface="Cambria Math"/>
                              </a:rPr>
                              <m:t>=</m:t>
                            </m:r>
                          </m:e>
                          <m:e>
                            <m:r>
                              <a:rPr lang="en-US" b="0" i="1" smtClean="0">
                                <a:latin typeface="Cambria Math"/>
                              </a:rPr>
                              <m:t>   −80   </m:t>
                            </m:r>
                          </m:e>
                        </m:mr>
                        <m:mr>
                          <m:e>
                            <m:r>
                              <m:rPr>
                                <m:sty m:val="p"/>
                              </m:rPr>
                              <a:rPr lang="en-US" b="0" i="0" smtClean="0">
                                <a:latin typeface="Cambria Math"/>
                              </a:rPr>
                              <m:t>F</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5</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80   </m:t>
                            </m:r>
                          </m:e>
                        </m:mr>
                      </m:m>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5181600" y="1676400"/>
                <a:ext cx="3810000" cy="1742913"/>
              </a:xfrm>
              <a:prstGeom prst="rect">
                <a:avLst/>
              </a:prstGeom>
              <a:blipFill rotWithShape="1">
                <a:blip r:embed="rId4"/>
                <a:stretch>
                  <a:fillRect/>
                </a:stretch>
              </a:blipFill>
            </p:spPr>
            <p:txBody>
              <a:bodyPr/>
              <a:lstStyle/>
              <a:p>
                <a:r>
                  <a:rPr lang="en-US">
                    <a:noFill/>
                  </a:rPr>
                  <a:t> </a:t>
                </a:r>
              </a:p>
            </p:txBody>
          </p:sp>
        </mc:Fallback>
      </mc:AlternateContent>
      <p:sp>
        <p:nvSpPr>
          <p:cNvPr id="5" name="Content Placeholder 2"/>
          <p:cNvSpPr txBox="1">
            <a:spLocks/>
          </p:cNvSpPr>
          <p:nvPr/>
        </p:nvSpPr>
        <p:spPr>
          <a:xfrm>
            <a:off x="381000" y="4114800"/>
            <a:ext cx="8610600"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Is there any pattern or formula to the solutions?</a:t>
            </a:r>
          </a:p>
          <a:p>
            <a:pPr marL="0" indent="0">
              <a:buNone/>
            </a:pPr>
            <a:r>
              <a:rPr lang="en-US" dirty="0" smtClean="0"/>
              <a:t>Is this pattern related to the pattern of the matrix? </a:t>
            </a:r>
          </a:p>
          <a:p>
            <a:pPr marL="0" indent="0">
              <a:buNone/>
            </a:pPr>
            <a:r>
              <a:rPr lang="en-US" dirty="0" smtClean="0"/>
              <a:t>Does this pattern help us answer some of the previous questions? </a:t>
            </a:r>
            <a:endParaRPr lang="en-US" sz="3000" dirty="0"/>
          </a:p>
          <a:p>
            <a:pPr marL="0" indent="0">
              <a:buNone/>
            </a:pPr>
            <a:endParaRPr lang="en-US" dirty="0"/>
          </a:p>
        </p:txBody>
      </p:sp>
    </p:spTree>
    <p:extLst>
      <p:ext uri="{BB962C8B-B14F-4D97-AF65-F5344CB8AC3E}">
        <p14:creationId xmlns:p14="http://schemas.microsoft.com/office/powerpoint/2010/main" val="4207776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issues</a:t>
            </a:r>
            <a:endParaRPr lang="en-US" dirty="0"/>
          </a:p>
        </p:txBody>
      </p:sp>
      <p:pic>
        <p:nvPicPr>
          <p:cNvPr id="5122" name="Picture 2" descr="C:\Users\David\Documents\David\School\DavidLayTrafficCircle.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725" t="36817" r="12414"/>
          <a:stretch/>
        </p:blipFill>
        <p:spPr bwMode="auto">
          <a:xfrm>
            <a:off x="990600" y="1371600"/>
            <a:ext cx="3886200" cy="23783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5181600" y="1676400"/>
                <a:ext cx="3810000" cy="1742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4"/>
                                <m:mcJc m:val="center"/>
                              </m:mcPr>
                            </m:mc>
                          </m:mcs>
                          <m:ctrlPr>
                            <a:rPr lang="en-US" b="0" i="1" smtClean="0">
                              <a:latin typeface="Cambria Math"/>
                            </a:rPr>
                          </m:ctrlPr>
                        </m:mPr>
                        <m:mr>
                          <m:e>
                            <m:r>
                              <m:rPr>
                                <m:sty m:val="p"/>
                                <m:brk m:alnAt="7"/>
                              </m:rPr>
                              <a:rPr lang="en-US" b="0" i="0" smtClean="0">
                                <a:latin typeface="Cambria Math"/>
                              </a:rPr>
                              <m:t>A</m:t>
                            </m:r>
                            <m:r>
                              <m:rPr>
                                <m:brk m:alnAt="7"/>
                              </m:rPr>
                              <a:rPr lang="en-US" b="0" i="1" smtClean="0">
                                <a:latin typeface="Cambria Math"/>
                              </a:rPr>
                              <m:t> </m:t>
                            </m:r>
                            <m:r>
                              <a:rPr lang="en-US" b="0" i="1" smtClean="0">
                                <a:latin typeface="Cambria Math"/>
                              </a:rPr>
                              <m:t>  </m:t>
                            </m:r>
                          </m:e>
                          <m:e>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m:rPr>
                                    <m:brk m:alnAt="7"/>
                                  </m:rP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−60   </m:t>
                            </m:r>
                          </m:e>
                        </m:mr>
                        <m:mr>
                          <m:e>
                            <m:r>
                              <m:rPr>
                                <m:sty m:val="p"/>
                              </m:rPr>
                              <a:rPr lang="en-US" b="0" i="0" smtClean="0">
                                <a:latin typeface="Cambria Math"/>
                              </a:rPr>
                              <m:t>B</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2</m:t>
                                </m:r>
                              </m:sub>
                            </m:sSub>
                          </m:e>
                          <m:e>
                            <m:r>
                              <a:rPr lang="en-US" b="0" i="1" smtClean="0">
                                <a:latin typeface="Cambria Math"/>
                              </a:rPr>
                              <m:t>=</m:t>
                            </m:r>
                          </m:e>
                          <m:e>
                            <m:r>
                              <a:rPr lang="en-US" b="0" i="1" smtClean="0">
                                <a:latin typeface="Cambria Math"/>
                              </a:rPr>
                              <m:t>      70   </m:t>
                            </m:r>
                          </m:e>
                        </m:mr>
                        <m:mr>
                          <m:e>
                            <m:r>
                              <m:rPr>
                                <m:sty m:val="p"/>
                              </m:rPr>
                              <a:rPr lang="en-US" b="0" i="0" smtClean="0">
                                <a:latin typeface="Cambria Math"/>
                              </a:rPr>
                              <m:t>C</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e>
                            <m:r>
                              <a:rPr lang="en-US" b="0" i="1" smtClean="0">
                                <a:latin typeface="Cambria Math"/>
                              </a:rPr>
                              <m:t>=</m:t>
                            </m:r>
                          </m:e>
                          <m:e>
                            <m:r>
                              <a:rPr lang="en-US" b="0" i="1" smtClean="0">
                                <a:latin typeface="Cambria Math"/>
                              </a:rPr>
                              <m:t>−100   </m:t>
                            </m:r>
                          </m:e>
                        </m:mr>
                        <m:mr>
                          <m:e>
                            <m:r>
                              <m:rPr>
                                <m:sty m:val="p"/>
                              </m:rPr>
                              <a:rPr lang="en-US" b="0" i="0" smtClean="0">
                                <a:latin typeface="Cambria Math"/>
                              </a:rPr>
                              <m:t>D</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4</m:t>
                                </m:r>
                              </m:sub>
                            </m:sSub>
                          </m:e>
                          <m:e>
                            <m:r>
                              <a:rPr lang="en-US" b="0" i="1" smtClean="0">
                                <a:latin typeface="Cambria Math"/>
                              </a:rPr>
                              <m:t>=</m:t>
                            </m:r>
                          </m:e>
                          <m:e>
                            <m:r>
                              <a:rPr lang="en-US" b="0" i="1" smtClean="0">
                                <a:latin typeface="Cambria Math"/>
                              </a:rPr>
                              <m:t>      90   </m:t>
                            </m:r>
                          </m:e>
                        </m:mr>
                        <m:mr>
                          <m:e>
                            <m:r>
                              <m:rPr>
                                <m:sty m:val="p"/>
                              </m:rPr>
                              <a:rPr lang="en-US" b="0" i="0" smtClean="0">
                                <a:latin typeface="Cambria Math"/>
                              </a:rPr>
                              <m:t>E</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4</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5</m:t>
                                </m:r>
                              </m:sub>
                            </m:sSub>
                          </m:e>
                          <m:e>
                            <m:r>
                              <a:rPr lang="en-US" b="0" i="1" smtClean="0">
                                <a:latin typeface="Cambria Math"/>
                              </a:rPr>
                              <m:t>=</m:t>
                            </m:r>
                          </m:e>
                          <m:e>
                            <m:r>
                              <a:rPr lang="en-US" b="0" i="1" smtClean="0">
                                <a:latin typeface="Cambria Math"/>
                              </a:rPr>
                              <m:t>   −80   </m:t>
                            </m:r>
                          </m:e>
                        </m:mr>
                        <m:mr>
                          <m:e>
                            <m:r>
                              <m:rPr>
                                <m:sty m:val="p"/>
                              </m:rPr>
                              <a:rPr lang="en-US" b="0" i="0" smtClean="0">
                                <a:latin typeface="Cambria Math"/>
                              </a:rPr>
                              <m:t>F</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5</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80   </m:t>
                            </m:r>
                          </m:e>
                        </m:mr>
                      </m:m>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5181600" y="1676400"/>
                <a:ext cx="3810000" cy="1742913"/>
              </a:xfrm>
              <a:prstGeom prst="rect">
                <a:avLst/>
              </a:prstGeom>
              <a:blipFill rotWithShape="1">
                <a:blip r:embed="rId4"/>
                <a:stretch>
                  <a:fillRect/>
                </a:stretch>
              </a:blipFill>
            </p:spPr>
            <p:txBody>
              <a:bodyPr/>
              <a:lstStyle/>
              <a:p>
                <a:r>
                  <a:rPr lang="en-US">
                    <a:noFill/>
                  </a:rPr>
                  <a:t> </a:t>
                </a:r>
              </a:p>
            </p:txBody>
          </p:sp>
        </mc:Fallback>
      </mc:AlternateContent>
      <p:sp>
        <p:nvSpPr>
          <p:cNvPr id="5" name="Content Placeholder 2"/>
          <p:cNvSpPr txBox="1">
            <a:spLocks/>
          </p:cNvSpPr>
          <p:nvPr/>
        </p:nvSpPr>
        <p:spPr>
          <a:xfrm>
            <a:off x="381000" y="4114800"/>
            <a:ext cx="8458200"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Do some (most? all?) of the questions and answers arising in this traffic flow problem arise in other applications in which Linear Algebra is used, say in medical imaging or balancing chemical equations?</a:t>
            </a:r>
            <a:endParaRPr lang="en-US" dirty="0"/>
          </a:p>
        </p:txBody>
      </p:sp>
    </p:spTree>
    <p:extLst>
      <p:ext uri="{BB962C8B-B14F-4D97-AF65-F5344CB8AC3E}">
        <p14:creationId xmlns:p14="http://schemas.microsoft.com/office/powerpoint/2010/main" val="250219941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and issues</a:t>
            </a:r>
            <a:endParaRPr lang="en-US" dirty="0"/>
          </a:p>
        </p:txBody>
      </p:sp>
      <p:pic>
        <p:nvPicPr>
          <p:cNvPr id="5122" name="Picture 2" descr="C:\Users\David\Documents\David\School\DavidLayTrafficCircle.pn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0725" t="36817" r="12414"/>
          <a:stretch/>
        </p:blipFill>
        <p:spPr bwMode="auto">
          <a:xfrm>
            <a:off x="990600" y="1371600"/>
            <a:ext cx="3886200" cy="23783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5181600" y="1676400"/>
                <a:ext cx="3810000" cy="174291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mcs>
                            <m:mc>
                              <m:mcPr>
                                <m:count m:val="4"/>
                                <m:mcJc m:val="center"/>
                              </m:mcPr>
                            </m:mc>
                          </m:mcs>
                          <m:ctrlPr>
                            <a:rPr lang="en-US" b="0" i="1" smtClean="0">
                              <a:latin typeface="Cambria Math"/>
                            </a:rPr>
                          </m:ctrlPr>
                        </m:mPr>
                        <m:mr>
                          <m:e>
                            <m:r>
                              <m:rPr>
                                <m:sty m:val="p"/>
                                <m:brk m:alnAt="7"/>
                              </m:rPr>
                              <a:rPr lang="en-US" b="0" i="0" smtClean="0">
                                <a:latin typeface="Cambria Math"/>
                              </a:rPr>
                              <m:t>A</m:t>
                            </m:r>
                            <m:r>
                              <m:rPr>
                                <m:brk m:alnAt="7"/>
                              </m:rPr>
                              <a:rPr lang="en-US" b="0" i="1" smtClean="0">
                                <a:latin typeface="Cambria Math"/>
                              </a:rPr>
                              <m:t> </m:t>
                            </m:r>
                            <m:r>
                              <a:rPr lang="en-US" b="0" i="1" smtClean="0">
                                <a:latin typeface="Cambria Math"/>
                              </a:rPr>
                              <m:t>  </m:t>
                            </m:r>
                          </m:e>
                          <m:e>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m:rPr>
                                    <m:brk m:alnAt="7"/>
                                  </m:rP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−60   </m:t>
                            </m:r>
                          </m:e>
                        </m:mr>
                        <m:mr>
                          <m:e>
                            <m:r>
                              <m:rPr>
                                <m:sty m:val="p"/>
                              </m:rPr>
                              <a:rPr lang="en-US" b="0" i="0" smtClean="0">
                                <a:latin typeface="Cambria Math"/>
                              </a:rPr>
                              <m:t>B</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2</m:t>
                                </m:r>
                              </m:sub>
                            </m:sSub>
                          </m:e>
                          <m:e>
                            <m:r>
                              <a:rPr lang="en-US" b="0" i="1" smtClean="0">
                                <a:latin typeface="Cambria Math"/>
                              </a:rPr>
                              <m:t>=</m:t>
                            </m:r>
                          </m:e>
                          <m:e>
                            <m:r>
                              <a:rPr lang="en-US" b="0" i="1" smtClean="0">
                                <a:latin typeface="Cambria Math"/>
                              </a:rPr>
                              <m:t>      70   </m:t>
                            </m:r>
                          </m:e>
                        </m:mr>
                        <m:mr>
                          <m:e>
                            <m:r>
                              <m:rPr>
                                <m:sty m:val="p"/>
                              </m:rPr>
                              <a:rPr lang="en-US" b="0" i="0" smtClean="0">
                                <a:latin typeface="Cambria Math"/>
                              </a:rPr>
                              <m:t>C</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3</m:t>
                                </m:r>
                              </m:sub>
                            </m:sSub>
                          </m:e>
                          <m:e>
                            <m:r>
                              <a:rPr lang="en-US" b="0" i="1" smtClean="0">
                                <a:latin typeface="Cambria Math"/>
                              </a:rPr>
                              <m:t>=</m:t>
                            </m:r>
                          </m:e>
                          <m:e>
                            <m:r>
                              <a:rPr lang="en-US" b="0" i="1" smtClean="0">
                                <a:latin typeface="Cambria Math"/>
                              </a:rPr>
                              <m:t>−100   </m:t>
                            </m:r>
                          </m:e>
                        </m:mr>
                        <m:mr>
                          <m:e>
                            <m:r>
                              <m:rPr>
                                <m:sty m:val="p"/>
                              </m:rPr>
                              <a:rPr lang="en-US" b="0" i="0" smtClean="0">
                                <a:latin typeface="Cambria Math"/>
                              </a:rPr>
                              <m:t>D</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3</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4</m:t>
                                </m:r>
                              </m:sub>
                            </m:sSub>
                          </m:e>
                          <m:e>
                            <m:r>
                              <a:rPr lang="en-US" b="0" i="1" smtClean="0">
                                <a:latin typeface="Cambria Math"/>
                              </a:rPr>
                              <m:t>=</m:t>
                            </m:r>
                          </m:e>
                          <m:e>
                            <m:r>
                              <a:rPr lang="en-US" b="0" i="1" smtClean="0">
                                <a:latin typeface="Cambria Math"/>
                              </a:rPr>
                              <m:t>      90   </m:t>
                            </m:r>
                          </m:e>
                        </m:mr>
                        <m:mr>
                          <m:e>
                            <m:r>
                              <m:rPr>
                                <m:sty m:val="p"/>
                              </m:rPr>
                              <a:rPr lang="en-US" b="0" i="0" smtClean="0">
                                <a:latin typeface="Cambria Math"/>
                              </a:rPr>
                              <m:t>E</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4</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5</m:t>
                                </m:r>
                              </m:sub>
                            </m:sSub>
                          </m:e>
                          <m:e>
                            <m:r>
                              <a:rPr lang="en-US" b="0" i="1" smtClean="0">
                                <a:latin typeface="Cambria Math"/>
                              </a:rPr>
                              <m:t>=</m:t>
                            </m:r>
                          </m:e>
                          <m:e>
                            <m:r>
                              <a:rPr lang="en-US" b="0" i="1" smtClean="0">
                                <a:latin typeface="Cambria Math"/>
                              </a:rPr>
                              <m:t>   −80   </m:t>
                            </m:r>
                          </m:e>
                        </m:mr>
                        <m:mr>
                          <m:e>
                            <m:r>
                              <m:rPr>
                                <m:sty m:val="p"/>
                              </m:rPr>
                              <a:rPr lang="en-US" b="0" i="0" smtClean="0">
                                <a:latin typeface="Cambria Math"/>
                              </a:rPr>
                              <m:t>F</m:t>
                            </m:r>
                            <m:r>
                              <a:rPr lang="en-US" b="0" i="1" smtClean="0">
                                <a:latin typeface="Cambria Math"/>
                              </a:rPr>
                              <m:t>   </m:t>
                            </m:r>
                          </m:e>
                          <m:e>
                            <m:sSub>
                              <m:sSubPr>
                                <m:ctrlPr>
                                  <a:rPr lang="en-US" b="0" i="1" smtClean="0">
                                    <a:latin typeface="Cambria Math"/>
                                  </a:rPr>
                                </m:ctrlPr>
                              </m:sSubPr>
                              <m:e>
                                <m:r>
                                  <a:rPr lang="en-US" b="0" i="1" smtClean="0">
                                    <a:latin typeface="Cambria Math"/>
                                  </a:rPr>
                                  <m:t>𝑥</m:t>
                                </m:r>
                              </m:e>
                              <m:sub>
                                <m:r>
                                  <a:rPr lang="en-US" b="0" i="1" smtClean="0">
                                    <a:latin typeface="Cambria Math"/>
                                  </a:rPr>
                                  <m:t>5</m:t>
                                </m:r>
                              </m:sub>
                            </m:sSub>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6</m:t>
                                </m:r>
                              </m:sub>
                            </m:sSub>
                          </m:e>
                          <m:e>
                            <m:r>
                              <a:rPr lang="en-US" b="0" i="1" smtClean="0">
                                <a:latin typeface="Cambria Math"/>
                              </a:rPr>
                              <m:t>=</m:t>
                            </m:r>
                          </m:e>
                          <m:e>
                            <m:r>
                              <a:rPr lang="en-US" b="0" i="1" smtClean="0">
                                <a:latin typeface="Cambria Math"/>
                              </a:rPr>
                              <m:t>      80   </m:t>
                            </m:r>
                          </m:e>
                        </m:mr>
                      </m:m>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5181600" y="1676400"/>
                <a:ext cx="3810000" cy="1742913"/>
              </a:xfrm>
              <a:prstGeom prst="rect">
                <a:avLst/>
              </a:prstGeom>
              <a:blipFill rotWithShape="1">
                <a:blip r:embed="rId4"/>
                <a:stretch>
                  <a:fillRect/>
                </a:stretch>
              </a:blipFill>
            </p:spPr>
            <p:txBody>
              <a:bodyPr/>
              <a:lstStyle/>
              <a:p>
                <a:r>
                  <a:rPr lang="en-US">
                    <a:noFill/>
                  </a:rPr>
                  <a:t> </a:t>
                </a:r>
              </a:p>
            </p:txBody>
          </p:sp>
        </mc:Fallback>
      </mc:AlternateContent>
      <p:sp>
        <p:nvSpPr>
          <p:cNvPr id="5" name="Content Placeholder 2"/>
          <p:cNvSpPr txBox="1">
            <a:spLocks/>
          </p:cNvSpPr>
          <p:nvPr/>
        </p:nvSpPr>
        <p:spPr>
          <a:xfrm>
            <a:off x="381000" y="4114800"/>
            <a:ext cx="8458200" cy="2590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smtClean="0"/>
              <a:t>How does our understanding of the problem and its solutions help us understand the real issues of traffic flow at this intersection so that we can avoid traffic congestion and optimize traffic flow?</a:t>
            </a:r>
            <a:endParaRPr lang="en-US" dirty="0"/>
          </a:p>
        </p:txBody>
      </p:sp>
    </p:spTree>
    <p:extLst>
      <p:ext uri="{BB962C8B-B14F-4D97-AF65-F5344CB8AC3E}">
        <p14:creationId xmlns:p14="http://schemas.microsoft.com/office/powerpoint/2010/main" val="13882115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667000"/>
            <a:ext cx="9144000" cy="646331"/>
          </a:xfrm>
          <a:prstGeom prst="rect">
            <a:avLst/>
          </a:prstGeom>
          <a:solidFill>
            <a:schemeClr val="bg1">
              <a:alpha val="75000"/>
            </a:schemeClr>
          </a:solidFill>
        </p:spPr>
        <p:txBody>
          <a:bodyPr wrap="square" rtlCol="0">
            <a:spAutoFit/>
          </a:bodyPr>
          <a:lstStyle/>
          <a:p>
            <a:pPr algn="ctr"/>
            <a:r>
              <a:rPr lang="en-US" sz="3600" b="1" dirty="0" smtClean="0">
                <a:solidFill>
                  <a:srgbClr val="7030A0"/>
                </a:solidFill>
              </a:rPr>
              <a:t>Calculus</a:t>
            </a:r>
            <a:endParaRPr lang="en-US" sz="2000" b="1" dirty="0">
              <a:solidFill>
                <a:srgbClr val="7030A0"/>
              </a:solidFill>
            </a:endParaRPr>
          </a:p>
        </p:txBody>
      </p:sp>
      <p:sp>
        <p:nvSpPr>
          <p:cNvPr id="4" name="TextBox 3"/>
          <p:cNvSpPr txBox="1"/>
          <p:nvPr/>
        </p:nvSpPr>
        <p:spPr>
          <a:xfrm>
            <a:off x="1371600" y="2057400"/>
            <a:ext cx="2362200" cy="646331"/>
          </a:xfrm>
          <a:prstGeom prst="rect">
            <a:avLst/>
          </a:prstGeom>
          <a:solidFill>
            <a:schemeClr val="bg1">
              <a:alpha val="75000"/>
            </a:schemeClr>
          </a:solidFill>
        </p:spPr>
        <p:txBody>
          <a:bodyPr wrap="square" rtlCol="0">
            <a:spAutoFit/>
          </a:bodyPr>
          <a:lstStyle/>
          <a:p>
            <a:r>
              <a:rPr lang="en-US" sz="3600" b="1" dirty="0" smtClean="0">
                <a:solidFill>
                  <a:schemeClr val="accent5">
                    <a:lumMod val="50000"/>
                  </a:schemeClr>
                </a:solidFill>
              </a:rPr>
              <a:t>Probability</a:t>
            </a:r>
            <a:endParaRPr lang="en-US" sz="2000" b="1" dirty="0">
              <a:solidFill>
                <a:schemeClr val="accent5">
                  <a:lumMod val="50000"/>
                </a:schemeClr>
              </a:solidFill>
            </a:endParaRPr>
          </a:p>
        </p:txBody>
      </p:sp>
      <p:sp>
        <p:nvSpPr>
          <p:cNvPr id="5" name="TextBox 4"/>
          <p:cNvSpPr txBox="1"/>
          <p:nvPr/>
        </p:nvSpPr>
        <p:spPr>
          <a:xfrm>
            <a:off x="1676400" y="3239869"/>
            <a:ext cx="3733800" cy="646331"/>
          </a:xfrm>
          <a:prstGeom prst="rect">
            <a:avLst/>
          </a:prstGeom>
          <a:solidFill>
            <a:schemeClr val="bg1">
              <a:alpha val="75000"/>
            </a:schemeClr>
          </a:solidFill>
        </p:spPr>
        <p:txBody>
          <a:bodyPr wrap="square" rtlCol="0">
            <a:spAutoFit/>
          </a:bodyPr>
          <a:lstStyle/>
          <a:p>
            <a:r>
              <a:rPr lang="en-US" sz="3600" b="1" dirty="0" smtClean="0">
                <a:solidFill>
                  <a:schemeClr val="accent3">
                    <a:lumMod val="50000"/>
                  </a:schemeClr>
                </a:solidFill>
              </a:rPr>
              <a:t>Statistics</a:t>
            </a:r>
            <a:endParaRPr lang="en-US" sz="2000" b="1" dirty="0">
              <a:solidFill>
                <a:schemeClr val="accent3">
                  <a:lumMod val="50000"/>
                </a:schemeClr>
              </a:solidFill>
            </a:endParaRPr>
          </a:p>
        </p:txBody>
      </p:sp>
      <p:sp>
        <p:nvSpPr>
          <p:cNvPr id="6" name="TextBox 5"/>
          <p:cNvSpPr txBox="1"/>
          <p:nvPr/>
        </p:nvSpPr>
        <p:spPr>
          <a:xfrm>
            <a:off x="828040" y="3886200"/>
            <a:ext cx="3362960" cy="646331"/>
          </a:xfrm>
          <a:prstGeom prst="rect">
            <a:avLst/>
          </a:prstGeom>
          <a:solidFill>
            <a:schemeClr val="bg1">
              <a:alpha val="75000"/>
            </a:schemeClr>
          </a:solidFill>
        </p:spPr>
        <p:txBody>
          <a:bodyPr wrap="square" rtlCol="0">
            <a:spAutoFit/>
          </a:bodyPr>
          <a:lstStyle/>
          <a:p>
            <a:r>
              <a:rPr lang="en-US" sz="3600" b="1" dirty="0" smtClean="0">
                <a:solidFill>
                  <a:srgbClr val="A50021"/>
                </a:solidFill>
              </a:rPr>
              <a:t>Combinatorics</a:t>
            </a:r>
            <a:endParaRPr lang="en-US" sz="2000" b="1" dirty="0">
              <a:solidFill>
                <a:srgbClr val="A50021"/>
              </a:solidFill>
            </a:endParaRPr>
          </a:p>
        </p:txBody>
      </p:sp>
      <p:sp>
        <p:nvSpPr>
          <p:cNvPr id="7" name="TextBox 6"/>
          <p:cNvSpPr txBox="1"/>
          <p:nvPr/>
        </p:nvSpPr>
        <p:spPr>
          <a:xfrm>
            <a:off x="2209800" y="3544669"/>
            <a:ext cx="2819400" cy="646331"/>
          </a:xfrm>
          <a:prstGeom prst="rect">
            <a:avLst/>
          </a:prstGeom>
          <a:solidFill>
            <a:schemeClr val="bg1">
              <a:alpha val="75000"/>
            </a:schemeClr>
          </a:solidFill>
        </p:spPr>
        <p:txBody>
          <a:bodyPr wrap="square" rtlCol="0">
            <a:spAutoFit/>
          </a:bodyPr>
          <a:lstStyle/>
          <a:p>
            <a:r>
              <a:rPr lang="en-US" sz="3600" b="1" dirty="0" smtClean="0"/>
              <a:t>Cryptography</a:t>
            </a:r>
            <a:endParaRPr lang="en-US" sz="2000" b="1" dirty="0"/>
          </a:p>
        </p:txBody>
      </p:sp>
      <p:sp>
        <p:nvSpPr>
          <p:cNvPr id="8" name="TextBox 7"/>
          <p:cNvSpPr txBox="1"/>
          <p:nvPr/>
        </p:nvSpPr>
        <p:spPr>
          <a:xfrm>
            <a:off x="1219200" y="5105400"/>
            <a:ext cx="3276600" cy="646331"/>
          </a:xfrm>
          <a:prstGeom prst="rect">
            <a:avLst/>
          </a:prstGeom>
          <a:solidFill>
            <a:schemeClr val="bg1">
              <a:alpha val="75000"/>
            </a:schemeClr>
          </a:solidFill>
        </p:spPr>
        <p:txBody>
          <a:bodyPr wrap="square" rtlCol="0">
            <a:spAutoFit/>
          </a:bodyPr>
          <a:lstStyle/>
          <a:p>
            <a:r>
              <a:rPr lang="en-US" sz="3600" b="1" dirty="0" smtClean="0">
                <a:solidFill>
                  <a:srgbClr val="003366"/>
                </a:solidFill>
              </a:rPr>
              <a:t>Number Theory</a:t>
            </a:r>
            <a:endParaRPr lang="en-US" sz="2000" b="1" dirty="0">
              <a:solidFill>
                <a:srgbClr val="003366"/>
              </a:solidFill>
            </a:endParaRPr>
          </a:p>
        </p:txBody>
      </p:sp>
      <p:sp>
        <p:nvSpPr>
          <p:cNvPr id="9" name="TextBox 8"/>
          <p:cNvSpPr txBox="1"/>
          <p:nvPr/>
        </p:nvSpPr>
        <p:spPr>
          <a:xfrm>
            <a:off x="3886200" y="672812"/>
            <a:ext cx="2562860" cy="646331"/>
          </a:xfrm>
          <a:prstGeom prst="rect">
            <a:avLst/>
          </a:prstGeom>
          <a:solidFill>
            <a:schemeClr val="bg1">
              <a:alpha val="75000"/>
            </a:schemeClr>
          </a:solidFill>
        </p:spPr>
        <p:txBody>
          <a:bodyPr wrap="square" rtlCol="0">
            <a:spAutoFit/>
          </a:bodyPr>
          <a:lstStyle/>
          <a:p>
            <a:r>
              <a:rPr lang="en-US" sz="3600" b="1" dirty="0" smtClean="0">
                <a:solidFill>
                  <a:schemeClr val="tx2">
                    <a:lumMod val="50000"/>
                  </a:schemeClr>
                </a:solidFill>
              </a:rPr>
              <a:t>Criminology</a:t>
            </a:r>
            <a:endParaRPr lang="en-US" sz="2000" b="1" dirty="0">
              <a:solidFill>
                <a:schemeClr val="tx2">
                  <a:lumMod val="50000"/>
                </a:schemeClr>
              </a:solidFill>
            </a:endParaRPr>
          </a:p>
        </p:txBody>
      </p:sp>
      <p:sp>
        <p:nvSpPr>
          <p:cNvPr id="10" name="TextBox 9"/>
          <p:cNvSpPr txBox="1"/>
          <p:nvPr/>
        </p:nvSpPr>
        <p:spPr>
          <a:xfrm>
            <a:off x="5746750" y="3008531"/>
            <a:ext cx="2863850" cy="646331"/>
          </a:xfrm>
          <a:prstGeom prst="rect">
            <a:avLst/>
          </a:prstGeom>
          <a:solidFill>
            <a:schemeClr val="bg1">
              <a:alpha val="75000"/>
            </a:schemeClr>
          </a:solidFill>
        </p:spPr>
        <p:txBody>
          <a:bodyPr wrap="square" rtlCol="0">
            <a:spAutoFit/>
          </a:bodyPr>
          <a:lstStyle/>
          <a:p>
            <a:r>
              <a:rPr lang="en-US" sz="3600" b="1" dirty="0" smtClean="0">
                <a:solidFill>
                  <a:schemeClr val="tx2">
                    <a:lumMod val="50000"/>
                  </a:schemeClr>
                </a:solidFill>
              </a:rPr>
              <a:t>Graph Theory</a:t>
            </a:r>
            <a:endParaRPr lang="en-US" sz="2000" b="1" dirty="0">
              <a:solidFill>
                <a:schemeClr val="tx2">
                  <a:lumMod val="50000"/>
                </a:schemeClr>
              </a:solidFill>
            </a:endParaRPr>
          </a:p>
        </p:txBody>
      </p:sp>
      <p:sp>
        <p:nvSpPr>
          <p:cNvPr id="11" name="TextBox 10"/>
          <p:cNvSpPr txBox="1"/>
          <p:nvPr/>
        </p:nvSpPr>
        <p:spPr>
          <a:xfrm>
            <a:off x="4191000" y="1320225"/>
            <a:ext cx="3733800" cy="646331"/>
          </a:xfrm>
          <a:prstGeom prst="rect">
            <a:avLst/>
          </a:prstGeom>
          <a:solidFill>
            <a:schemeClr val="bg1">
              <a:alpha val="75000"/>
            </a:schemeClr>
          </a:solidFill>
        </p:spPr>
        <p:txBody>
          <a:bodyPr wrap="square" rtlCol="0">
            <a:spAutoFit/>
          </a:bodyPr>
          <a:lstStyle/>
          <a:p>
            <a:r>
              <a:rPr lang="en-US" sz="3600" b="1" dirty="0" smtClean="0"/>
              <a:t>Actuarial Science</a:t>
            </a:r>
            <a:endParaRPr lang="en-US" sz="2000" b="1" dirty="0"/>
          </a:p>
        </p:txBody>
      </p:sp>
      <p:sp>
        <p:nvSpPr>
          <p:cNvPr id="12" name="TextBox 11"/>
          <p:cNvSpPr txBox="1"/>
          <p:nvPr/>
        </p:nvSpPr>
        <p:spPr>
          <a:xfrm>
            <a:off x="471170" y="5992721"/>
            <a:ext cx="4786630" cy="646331"/>
          </a:xfrm>
          <a:prstGeom prst="rect">
            <a:avLst/>
          </a:prstGeom>
          <a:solidFill>
            <a:schemeClr val="bg1">
              <a:alpha val="75000"/>
            </a:schemeClr>
          </a:solidFill>
        </p:spPr>
        <p:txBody>
          <a:bodyPr wrap="square" rtlCol="0">
            <a:spAutoFit/>
          </a:bodyPr>
          <a:lstStyle/>
          <a:p>
            <a:r>
              <a:rPr lang="en-US" sz="3600" b="1" dirty="0" smtClean="0">
                <a:solidFill>
                  <a:schemeClr val="accent6">
                    <a:lumMod val="75000"/>
                  </a:schemeClr>
                </a:solidFill>
              </a:rPr>
              <a:t>Mathematical Modeling</a:t>
            </a:r>
            <a:endParaRPr lang="en-US" sz="2000" b="1" dirty="0">
              <a:solidFill>
                <a:schemeClr val="accent6">
                  <a:lumMod val="75000"/>
                </a:schemeClr>
              </a:solidFill>
            </a:endParaRPr>
          </a:p>
        </p:txBody>
      </p:sp>
      <p:sp>
        <p:nvSpPr>
          <p:cNvPr id="13" name="TextBox 12"/>
          <p:cNvSpPr txBox="1"/>
          <p:nvPr/>
        </p:nvSpPr>
        <p:spPr>
          <a:xfrm>
            <a:off x="609600" y="5562600"/>
            <a:ext cx="2987040" cy="646331"/>
          </a:xfrm>
          <a:prstGeom prst="rect">
            <a:avLst/>
          </a:prstGeom>
          <a:solidFill>
            <a:schemeClr val="bg1">
              <a:alpha val="75000"/>
            </a:schemeClr>
          </a:solidFill>
        </p:spPr>
        <p:txBody>
          <a:bodyPr wrap="square" rtlCol="0">
            <a:spAutoFit/>
          </a:bodyPr>
          <a:lstStyle/>
          <a:p>
            <a:r>
              <a:rPr lang="en-US" sz="3600" b="1" dirty="0" smtClean="0">
                <a:solidFill>
                  <a:schemeClr val="tx2">
                    <a:lumMod val="50000"/>
                  </a:schemeClr>
                </a:solidFill>
              </a:rPr>
              <a:t>Voting Theory</a:t>
            </a:r>
            <a:endParaRPr lang="en-US" sz="2000" b="1" dirty="0">
              <a:solidFill>
                <a:schemeClr val="tx2">
                  <a:lumMod val="50000"/>
                </a:schemeClr>
              </a:solidFill>
            </a:endParaRPr>
          </a:p>
        </p:txBody>
      </p:sp>
      <p:sp>
        <p:nvSpPr>
          <p:cNvPr id="14" name="TextBox 13"/>
          <p:cNvSpPr txBox="1"/>
          <p:nvPr/>
        </p:nvSpPr>
        <p:spPr>
          <a:xfrm>
            <a:off x="4406900" y="1777425"/>
            <a:ext cx="2832100" cy="646331"/>
          </a:xfrm>
          <a:prstGeom prst="rect">
            <a:avLst/>
          </a:prstGeom>
          <a:solidFill>
            <a:schemeClr val="bg1">
              <a:alpha val="75000"/>
            </a:schemeClr>
          </a:solidFill>
        </p:spPr>
        <p:txBody>
          <a:bodyPr wrap="square" rtlCol="0">
            <a:spAutoFit/>
          </a:bodyPr>
          <a:lstStyle/>
          <a:p>
            <a:r>
              <a:rPr lang="en-US" sz="3600" b="1" dirty="0" smtClean="0">
                <a:solidFill>
                  <a:srgbClr val="7030A0"/>
                </a:solidFill>
              </a:rPr>
              <a:t>Game Theory</a:t>
            </a:r>
            <a:endParaRPr lang="en-US" sz="2000" b="1" dirty="0">
              <a:solidFill>
                <a:srgbClr val="7030A0"/>
              </a:solidFill>
            </a:endParaRPr>
          </a:p>
        </p:txBody>
      </p:sp>
      <p:sp>
        <p:nvSpPr>
          <p:cNvPr id="15" name="TextBox 14"/>
          <p:cNvSpPr txBox="1"/>
          <p:nvPr/>
        </p:nvSpPr>
        <p:spPr>
          <a:xfrm>
            <a:off x="5190490" y="6135469"/>
            <a:ext cx="3267710" cy="646331"/>
          </a:xfrm>
          <a:prstGeom prst="rect">
            <a:avLst/>
          </a:prstGeom>
          <a:solidFill>
            <a:schemeClr val="bg1">
              <a:alpha val="75000"/>
            </a:schemeClr>
          </a:solidFill>
        </p:spPr>
        <p:txBody>
          <a:bodyPr wrap="square" rtlCol="0">
            <a:spAutoFit/>
          </a:bodyPr>
          <a:lstStyle/>
          <a:p>
            <a:r>
              <a:rPr lang="en-US" sz="3600" b="1" dirty="0" smtClean="0">
                <a:solidFill>
                  <a:srgbClr val="F0EA00"/>
                </a:solidFill>
              </a:rPr>
              <a:t>Imaging Science</a:t>
            </a:r>
            <a:endParaRPr lang="en-US" sz="2000" b="1" dirty="0">
              <a:solidFill>
                <a:srgbClr val="F0EA00"/>
              </a:solidFill>
            </a:endParaRPr>
          </a:p>
        </p:txBody>
      </p:sp>
      <p:sp>
        <p:nvSpPr>
          <p:cNvPr id="17" name="TextBox 16"/>
          <p:cNvSpPr txBox="1"/>
          <p:nvPr/>
        </p:nvSpPr>
        <p:spPr>
          <a:xfrm>
            <a:off x="5029200" y="2266254"/>
            <a:ext cx="4191000" cy="646331"/>
          </a:xfrm>
          <a:prstGeom prst="rect">
            <a:avLst/>
          </a:prstGeom>
          <a:solidFill>
            <a:schemeClr val="bg1">
              <a:alpha val="75000"/>
            </a:schemeClr>
          </a:solidFill>
        </p:spPr>
        <p:txBody>
          <a:bodyPr wrap="square" rtlCol="0">
            <a:spAutoFit/>
          </a:bodyPr>
          <a:lstStyle/>
          <a:p>
            <a:r>
              <a:rPr lang="en-US" sz="3600" b="1" dirty="0" smtClean="0">
                <a:solidFill>
                  <a:schemeClr val="accent6">
                    <a:lumMod val="75000"/>
                  </a:schemeClr>
                </a:solidFill>
              </a:rPr>
              <a:t>Operations Research</a:t>
            </a:r>
          </a:p>
        </p:txBody>
      </p:sp>
      <p:sp>
        <p:nvSpPr>
          <p:cNvPr id="18" name="TextBox 17"/>
          <p:cNvSpPr txBox="1"/>
          <p:nvPr/>
        </p:nvSpPr>
        <p:spPr>
          <a:xfrm>
            <a:off x="386080" y="4419600"/>
            <a:ext cx="4566920" cy="646331"/>
          </a:xfrm>
          <a:prstGeom prst="rect">
            <a:avLst/>
          </a:prstGeom>
          <a:solidFill>
            <a:schemeClr val="bg1">
              <a:alpha val="75000"/>
            </a:schemeClr>
          </a:solidFill>
        </p:spPr>
        <p:txBody>
          <a:bodyPr wrap="square" rtlCol="0">
            <a:spAutoFit/>
          </a:bodyPr>
          <a:lstStyle/>
          <a:p>
            <a:r>
              <a:rPr lang="en-US" sz="3600" b="1" dirty="0" smtClean="0">
                <a:solidFill>
                  <a:schemeClr val="accent3">
                    <a:lumMod val="50000"/>
                  </a:schemeClr>
                </a:solidFill>
              </a:rPr>
              <a:t>Mathematical Physics</a:t>
            </a:r>
            <a:endParaRPr lang="en-US" sz="2000" b="1" dirty="0">
              <a:solidFill>
                <a:schemeClr val="accent3">
                  <a:lumMod val="50000"/>
                </a:schemeClr>
              </a:solidFill>
            </a:endParaRPr>
          </a:p>
        </p:txBody>
      </p:sp>
      <p:sp>
        <p:nvSpPr>
          <p:cNvPr id="19" name="TextBox 18"/>
          <p:cNvSpPr txBox="1"/>
          <p:nvPr/>
        </p:nvSpPr>
        <p:spPr>
          <a:xfrm>
            <a:off x="4080289" y="3709481"/>
            <a:ext cx="4420870" cy="646331"/>
          </a:xfrm>
          <a:prstGeom prst="rect">
            <a:avLst/>
          </a:prstGeom>
          <a:solidFill>
            <a:schemeClr val="bg1">
              <a:alpha val="75000"/>
            </a:schemeClr>
          </a:solidFill>
        </p:spPr>
        <p:txBody>
          <a:bodyPr wrap="square" rtlCol="0">
            <a:spAutoFit/>
          </a:bodyPr>
          <a:lstStyle/>
          <a:p>
            <a:r>
              <a:rPr lang="en-US" sz="3600" b="1" dirty="0" smtClean="0">
                <a:solidFill>
                  <a:schemeClr val="accent3">
                    <a:lumMod val="50000"/>
                  </a:schemeClr>
                </a:solidFill>
              </a:rPr>
              <a:t>Mathematical Biology</a:t>
            </a:r>
            <a:endParaRPr lang="en-US" sz="2000" b="1" dirty="0">
              <a:solidFill>
                <a:schemeClr val="accent3">
                  <a:lumMod val="50000"/>
                </a:schemeClr>
              </a:solidFill>
            </a:endParaRPr>
          </a:p>
        </p:txBody>
      </p:sp>
      <p:sp>
        <p:nvSpPr>
          <p:cNvPr id="20" name="TextBox 19"/>
          <p:cNvSpPr txBox="1"/>
          <p:nvPr/>
        </p:nvSpPr>
        <p:spPr>
          <a:xfrm>
            <a:off x="1676400" y="1091889"/>
            <a:ext cx="2009140" cy="646331"/>
          </a:xfrm>
          <a:prstGeom prst="rect">
            <a:avLst/>
          </a:prstGeom>
          <a:solidFill>
            <a:schemeClr val="bg1">
              <a:alpha val="75000"/>
            </a:schemeClr>
          </a:solidFill>
        </p:spPr>
        <p:txBody>
          <a:bodyPr wrap="square" rtlCol="0">
            <a:spAutoFit/>
          </a:bodyPr>
          <a:lstStyle/>
          <a:p>
            <a:r>
              <a:rPr lang="en-US" sz="3600" b="1" dirty="0" smtClean="0">
                <a:solidFill>
                  <a:srgbClr val="A50021"/>
                </a:solidFill>
              </a:rPr>
              <a:t>Topology</a:t>
            </a:r>
            <a:endParaRPr lang="en-US" sz="2000" b="1" dirty="0">
              <a:solidFill>
                <a:srgbClr val="A50021"/>
              </a:solidFill>
            </a:endParaRPr>
          </a:p>
        </p:txBody>
      </p:sp>
      <p:sp>
        <p:nvSpPr>
          <p:cNvPr id="21" name="TextBox 20"/>
          <p:cNvSpPr txBox="1"/>
          <p:nvPr/>
        </p:nvSpPr>
        <p:spPr>
          <a:xfrm>
            <a:off x="5562600" y="5427692"/>
            <a:ext cx="2753360" cy="646331"/>
          </a:xfrm>
          <a:prstGeom prst="rect">
            <a:avLst/>
          </a:prstGeom>
          <a:solidFill>
            <a:schemeClr val="bg1">
              <a:alpha val="75000"/>
            </a:schemeClr>
          </a:solidFill>
        </p:spPr>
        <p:txBody>
          <a:bodyPr wrap="square" rtlCol="0">
            <a:spAutoFit/>
          </a:bodyPr>
          <a:lstStyle/>
          <a:p>
            <a:r>
              <a:rPr lang="en-US" sz="3600" b="1" dirty="0" smtClean="0">
                <a:solidFill>
                  <a:srgbClr val="003366"/>
                </a:solidFill>
              </a:rPr>
              <a:t>Data Analysis</a:t>
            </a:r>
            <a:endParaRPr lang="en-US" sz="2000" b="1" dirty="0">
              <a:solidFill>
                <a:srgbClr val="003366"/>
              </a:solidFill>
            </a:endParaRPr>
          </a:p>
        </p:txBody>
      </p:sp>
      <p:sp>
        <p:nvSpPr>
          <p:cNvPr id="22" name="TextBox 21"/>
          <p:cNvSpPr txBox="1"/>
          <p:nvPr/>
        </p:nvSpPr>
        <p:spPr>
          <a:xfrm>
            <a:off x="4648200" y="4648200"/>
            <a:ext cx="4356100" cy="646331"/>
          </a:xfrm>
          <a:prstGeom prst="rect">
            <a:avLst/>
          </a:prstGeom>
          <a:solidFill>
            <a:schemeClr val="bg1">
              <a:alpha val="75000"/>
            </a:schemeClr>
          </a:solidFill>
        </p:spPr>
        <p:txBody>
          <a:bodyPr wrap="square" rtlCol="0">
            <a:spAutoFit/>
          </a:bodyPr>
          <a:lstStyle/>
          <a:p>
            <a:r>
              <a:rPr lang="en-US" sz="3600" b="1" dirty="0" smtClean="0"/>
              <a:t>Differential Equations</a:t>
            </a:r>
            <a:endParaRPr lang="en-US" sz="2000" b="1" dirty="0"/>
          </a:p>
        </p:txBody>
      </p:sp>
      <p:sp>
        <p:nvSpPr>
          <p:cNvPr id="23" name="TextBox 22"/>
          <p:cNvSpPr txBox="1"/>
          <p:nvPr/>
        </p:nvSpPr>
        <p:spPr>
          <a:xfrm>
            <a:off x="170622" y="680845"/>
            <a:ext cx="3861352" cy="646331"/>
          </a:xfrm>
          <a:prstGeom prst="rect">
            <a:avLst/>
          </a:prstGeom>
          <a:solidFill>
            <a:schemeClr val="bg1">
              <a:alpha val="75000"/>
            </a:schemeClr>
          </a:solidFill>
        </p:spPr>
        <p:txBody>
          <a:bodyPr wrap="square" rtlCol="0">
            <a:spAutoFit/>
          </a:bodyPr>
          <a:lstStyle/>
          <a:p>
            <a:r>
              <a:rPr lang="en-US" sz="3600" b="1" dirty="0" smtClean="0">
                <a:solidFill>
                  <a:srgbClr val="7030A0"/>
                </a:solidFill>
              </a:rPr>
              <a:t>Dynamical Systems</a:t>
            </a:r>
            <a:endParaRPr lang="en-US" sz="2000" b="1" dirty="0">
              <a:solidFill>
                <a:srgbClr val="7030A0"/>
              </a:solidFill>
            </a:endParaRPr>
          </a:p>
        </p:txBody>
      </p:sp>
      <p:sp>
        <p:nvSpPr>
          <p:cNvPr id="24" name="TextBox 23"/>
          <p:cNvSpPr txBox="1"/>
          <p:nvPr/>
        </p:nvSpPr>
        <p:spPr>
          <a:xfrm>
            <a:off x="4725670" y="1037422"/>
            <a:ext cx="3733800" cy="646331"/>
          </a:xfrm>
          <a:prstGeom prst="rect">
            <a:avLst/>
          </a:prstGeom>
          <a:solidFill>
            <a:schemeClr val="bg1">
              <a:alpha val="75000"/>
            </a:schemeClr>
          </a:solidFill>
        </p:spPr>
        <p:txBody>
          <a:bodyPr wrap="square" rtlCol="0">
            <a:spAutoFit/>
          </a:bodyPr>
          <a:lstStyle/>
          <a:p>
            <a:r>
              <a:rPr lang="en-US" sz="3600" b="1" dirty="0" smtClean="0">
                <a:solidFill>
                  <a:schemeClr val="tx2">
                    <a:lumMod val="50000"/>
                  </a:schemeClr>
                </a:solidFill>
              </a:rPr>
              <a:t>Data Compression</a:t>
            </a:r>
            <a:endParaRPr lang="en-US" sz="2000" b="1" dirty="0">
              <a:solidFill>
                <a:schemeClr val="tx2">
                  <a:lumMod val="50000"/>
                </a:schemeClr>
              </a:solidFill>
            </a:endParaRPr>
          </a:p>
        </p:txBody>
      </p:sp>
      <p:sp>
        <p:nvSpPr>
          <p:cNvPr id="25" name="TextBox 24"/>
          <p:cNvSpPr txBox="1"/>
          <p:nvPr/>
        </p:nvSpPr>
        <p:spPr>
          <a:xfrm>
            <a:off x="5029200" y="152399"/>
            <a:ext cx="4038600" cy="646331"/>
          </a:xfrm>
          <a:prstGeom prst="rect">
            <a:avLst/>
          </a:prstGeom>
          <a:solidFill>
            <a:schemeClr val="bg1">
              <a:alpha val="75000"/>
            </a:schemeClr>
          </a:solidFill>
        </p:spPr>
        <p:txBody>
          <a:bodyPr wrap="square" rtlCol="0">
            <a:spAutoFit/>
          </a:bodyPr>
          <a:lstStyle/>
          <a:p>
            <a:r>
              <a:rPr lang="en-US" sz="3600" b="1" dirty="0" smtClean="0">
                <a:solidFill>
                  <a:srgbClr val="F0EA00"/>
                </a:solidFill>
              </a:rPr>
              <a:t>Speech Recognition</a:t>
            </a:r>
            <a:endParaRPr lang="en-US" sz="2000" b="1" dirty="0">
              <a:solidFill>
                <a:srgbClr val="F0EA00"/>
              </a:solidFill>
            </a:endParaRPr>
          </a:p>
        </p:txBody>
      </p:sp>
      <p:sp>
        <p:nvSpPr>
          <p:cNvPr id="26" name="TextBox 25"/>
          <p:cNvSpPr txBox="1"/>
          <p:nvPr/>
        </p:nvSpPr>
        <p:spPr>
          <a:xfrm>
            <a:off x="0" y="1447800"/>
            <a:ext cx="4734560" cy="646331"/>
          </a:xfrm>
          <a:prstGeom prst="rect">
            <a:avLst/>
          </a:prstGeom>
          <a:solidFill>
            <a:schemeClr val="bg1">
              <a:alpha val="75000"/>
            </a:schemeClr>
          </a:solidFill>
        </p:spPr>
        <p:txBody>
          <a:bodyPr wrap="square" rtlCol="0">
            <a:spAutoFit/>
          </a:bodyPr>
          <a:lstStyle/>
          <a:p>
            <a:r>
              <a:rPr lang="en-US" sz="3600" b="1" dirty="0" smtClean="0">
                <a:solidFill>
                  <a:srgbClr val="7030A0"/>
                </a:solidFill>
              </a:rPr>
              <a:t>Mathematical Finance</a:t>
            </a:r>
            <a:endParaRPr lang="en-US" sz="2000" b="1" dirty="0">
              <a:solidFill>
                <a:srgbClr val="7030A0"/>
              </a:solidFill>
            </a:endParaRPr>
          </a:p>
        </p:txBody>
      </p:sp>
      <p:sp>
        <p:nvSpPr>
          <p:cNvPr id="27" name="TextBox 26"/>
          <p:cNvSpPr txBox="1"/>
          <p:nvPr/>
        </p:nvSpPr>
        <p:spPr>
          <a:xfrm>
            <a:off x="294640" y="381000"/>
            <a:ext cx="4582160" cy="646331"/>
          </a:xfrm>
          <a:prstGeom prst="rect">
            <a:avLst/>
          </a:prstGeom>
          <a:solidFill>
            <a:schemeClr val="bg1">
              <a:alpha val="75000"/>
            </a:schemeClr>
          </a:solidFill>
        </p:spPr>
        <p:txBody>
          <a:bodyPr wrap="square" rtlCol="0">
            <a:spAutoFit/>
          </a:bodyPr>
          <a:lstStyle/>
          <a:p>
            <a:r>
              <a:rPr lang="en-US" sz="3600" b="1" dirty="0" smtClean="0">
                <a:solidFill>
                  <a:schemeClr val="accent3">
                    <a:lumMod val="50000"/>
                  </a:schemeClr>
                </a:solidFill>
              </a:rPr>
              <a:t>Mathematical Geology</a:t>
            </a:r>
            <a:endParaRPr lang="en-US" sz="2000" b="1" dirty="0">
              <a:solidFill>
                <a:schemeClr val="accent3">
                  <a:lumMod val="50000"/>
                </a:schemeClr>
              </a:solidFill>
            </a:endParaRPr>
          </a:p>
        </p:txBody>
      </p:sp>
      <p:sp>
        <p:nvSpPr>
          <p:cNvPr id="28" name="TextBox 27"/>
          <p:cNvSpPr txBox="1"/>
          <p:nvPr/>
        </p:nvSpPr>
        <p:spPr>
          <a:xfrm>
            <a:off x="396240" y="2897852"/>
            <a:ext cx="3947160" cy="646331"/>
          </a:xfrm>
          <a:prstGeom prst="rect">
            <a:avLst/>
          </a:prstGeom>
          <a:solidFill>
            <a:schemeClr val="bg1">
              <a:alpha val="75000"/>
            </a:schemeClr>
          </a:solidFill>
        </p:spPr>
        <p:txBody>
          <a:bodyPr wrap="square" rtlCol="0">
            <a:spAutoFit/>
          </a:bodyPr>
          <a:lstStyle/>
          <a:p>
            <a:r>
              <a:rPr lang="en-US" sz="3600" b="1" dirty="0" smtClean="0">
                <a:solidFill>
                  <a:schemeClr val="accent3">
                    <a:lumMod val="50000"/>
                  </a:schemeClr>
                </a:solidFill>
              </a:rPr>
              <a:t>Mathematical Logic</a:t>
            </a:r>
            <a:endParaRPr lang="en-US" sz="2000" b="1" dirty="0">
              <a:solidFill>
                <a:schemeClr val="accent3">
                  <a:lumMod val="50000"/>
                </a:schemeClr>
              </a:solidFill>
            </a:endParaRPr>
          </a:p>
        </p:txBody>
      </p:sp>
      <p:sp>
        <p:nvSpPr>
          <p:cNvPr id="29" name="TextBox 28"/>
          <p:cNvSpPr txBox="1"/>
          <p:nvPr/>
        </p:nvSpPr>
        <p:spPr>
          <a:xfrm>
            <a:off x="2792178" y="1715869"/>
            <a:ext cx="3579964" cy="646331"/>
          </a:xfrm>
          <a:prstGeom prst="rect">
            <a:avLst/>
          </a:prstGeom>
          <a:solidFill>
            <a:schemeClr val="bg1">
              <a:alpha val="75000"/>
            </a:schemeClr>
          </a:solidFill>
        </p:spPr>
        <p:txBody>
          <a:bodyPr wrap="square" rtlCol="0">
            <a:spAutoFit/>
          </a:bodyPr>
          <a:lstStyle/>
          <a:p>
            <a:r>
              <a:rPr lang="en-US" sz="3600" b="1" dirty="0" smtClean="0">
                <a:solidFill>
                  <a:srgbClr val="A50021"/>
                </a:solidFill>
              </a:rPr>
              <a:t>Complex Analysis</a:t>
            </a:r>
            <a:endParaRPr lang="en-US" sz="2000" b="1" dirty="0">
              <a:solidFill>
                <a:srgbClr val="A50021"/>
              </a:solidFill>
            </a:endParaRPr>
          </a:p>
        </p:txBody>
      </p:sp>
      <p:sp>
        <p:nvSpPr>
          <p:cNvPr id="2" name="TextBox 1"/>
          <p:cNvSpPr txBox="1"/>
          <p:nvPr/>
        </p:nvSpPr>
        <p:spPr>
          <a:xfrm>
            <a:off x="3048000" y="2630269"/>
            <a:ext cx="3242724" cy="646331"/>
          </a:xfrm>
          <a:prstGeom prst="rect">
            <a:avLst/>
          </a:prstGeom>
          <a:solidFill>
            <a:schemeClr val="bg1">
              <a:alpha val="75000"/>
            </a:schemeClr>
          </a:solidFill>
        </p:spPr>
        <p:txBody>
          <a:bodyPr wrap="square" rtlCol="0">
            <a:spAutoFit/>
          </a:bodyPr>
          <a:lstStyle/>
          <a:p>
            <a:pPr algn="ctr"/>
            <a:r>
              <a:rPr lang="en-US" sz="3600" b="1" dirty="0" smtClean="0">
                <a:solidFill>
                  <a:schemeClr val="tx2">
                    <a:lumMod val="50000"/>
                  </a:schemeClr>
                </a:solidFill>
              </a:rPr>
              <a:t>Linear Algebra</a:t>
            </a:r>
            <a:endParaRPr lang="en-US" sz="3600" b="1" dirty="0">
              <a:solidFill>
                <a:schemeClr val="tx2">
                  <a:lumMod val="50000"/>
                </a:schemeClr>
              </a:solidFill>
            </a:endParaRPr>
          </a:p>
        </p:txBody>
      </p:sp>
      <p:sp>
        <p:nvSpPr>
          <p:cNvPr id="16" name="TextBox 15"/>
          <p:cNvSpPr txBox="1"/>
          <p:nvPr/>
        </p:nvSpPr>
        <p:spPr>
          <a:xfrm>
            <a:off x="4963160" y="4191000"/>
            <a:ext cx="3342640" cy="646331"/>
          </a:xfrm>
          <a:prstGeom prst="rect">
            <a:avLst/>
          </a:prstGeom>
          <a:solidFill>
            <a:schemeClr val="bg1">
              <a:alpha val="75000"/>
            </a:schemeClr>
          </a:solidFill>
        </p:spPr>
        <p:txBody>
          <a:bodyPr wrap="square" rtlCol="0">
            <a:spAutoFit/>
          </a:bodyPr>
          <a:lstStyle/>
          <a:p>
            <a:r>
              <a:rPr lang="en-US" sz="3600" b="1" dirty="0" smtClean="0">
                <a:solidFill>
                  <a:srgbClr val="A50021"/>
                </a:solidFill>
              </a:rPr>
              <a:t>Fourier Analysis</a:t>
            </a:r>
            <a:endParaRPr lang="en-US" sz="2000" b="1" dirty="0">
              <a:solidFill>
                <a:srgbClr val="A50021"/>
              </a:solidFill>
            </a:endParaRPr>
          </a:p>
        </p:txBody>
      </p:sp>
      <p:sp>
        <p:nvSpPr>
          <p:cNvPr id="30" name="Title 1"/>
          <p:cNvSpPr txBox="1">
            <a:spLocks/>
          </p:cNvSpPr>
          <p:nvPr/>
        </p:nvSpPr>
        <p:spPr>
          <a:xfrm>
            <a:off x="0" y="762000"/>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smtClean="0"/>
              <a:t>There is infinitely more </a:t>
            </a:r>
          </a:p>
          <a:p>
            <a:r>
              <a:rPr lang="en-US" sz="3600" dirty="0" smtClean="0"/>
              <a:t>to mathematics </a:t>
            </a:r>
          </a:p>
          <a:p>
            <a:r>
              <a:rPr lang="en-US" sz="3600" dirty="0" smtClean="0"/>
              <a:t>beyond</a:t>
            </a:r>
            <a:r>
              <a:rPr lang="en-US" dirty="0" smtClean="0"/>
              <a:t> </a:t>
            </a:r>
          </a:p>
        </p:txBody>
      </p:sp>
    </p:spTree>
    <p:extLst>
      <p:ext uri="{BB962C8B-B14F-4D97-AF65-F5344CB8AC3E}">
        <p14:creationId xmlns:p14="http://schemas.microsoft.com/office/powerpoint/2010/main" val="49696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
                                        <p:tgtEl>
                                          <p:spTgt spid="3"/>
                                        </p:tgtEl>
                                      </p:cBhvr>
                                    </p:animEffect>
                                  </p:childTnLst>
                                </p:cTn>
                              </p:par>
                            </p:childTnLst>
                          </p:cTn>
                        </p:par>
                        <p:par>
                          <p:cTn id="8" fill="hold">
                            <p:stCondLst>
                              <p:cond delay="10"/>
                            </p:stCondLst>
                            <p:childTnLst>
                              <p:par>
                                <p:cTn id="9" presetID="10" presetClass="exit" presetSubtype="0" fill="hold" grpId="0" nodeType="afterEffect">
                                  <p:stCondLst>
                                    <p:cond delay="3000"/>
                                  </p:stCondLst>
                                  <p:childTnLst>
                                    <p:animEffect transition="out" filter="fade">
                                      <p:cBhvr>
                                        <p:cTn id="10" dur="1000"/>
                                        <p:tgtEl>
                                          <p:spTgt spid="30"/>
                                        </p:tgtEl>
                                      </p:cBhvr>
                                    </p:animEffect>
                                    <p:set>
                                      <p:cBhvr>
                                        <p:cTn id="11" dur="1" fill="hold">
                                          <p:stCondLst>
                                            <p:cond delay="999"/>
                                          </p:stCondLst>
                                        </p:cTn>
                                        <p:tgtEl>
                                          <p:spTgt spid="30"/>
                                        </p:tgtEl>
                                        <p:attrNameLst>
                                          <p:attrName>style.visibility</p:attrName>
                                        </p:attrNameLst>
                                      </p:cBhvr>
                                      <p:to>
                                        <p:strVal val="hidden"/>
                                      </p:to>
                                    </p:set>
                                  </p:childTnLst>
                                </p:cTn>
                              </p:par>
                            </p:childTnLst>
                          </p:cTn>
                        </p:par>
                        <p:par>
                          <p:cTn id="12" fill="hold">
                            <p:stCondLst>
                              <p:cond delay="4010"/>
                            </p:stCondLst>
                            <p:childTnLst>
                              <p:par>
                                <p:cTn id="13" presetID="10" presetClass="entr" presetSubtype="0" fill="hold" grpId="0" nodeType="after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750"/>
                                        <p:tgtEl>
                                          <p:spTgt spid="4"/>
                                        </p:tgtEl>
                                      </p:cBhvr>
                                    </p:animEffect>
                                  </p:childTnLst>
                                </p:cTn>
                              </p:par>
                            </p:childTnLst>
                          </p:cTn>
                        </p:par>
                        <p:par>
                          <p:cTn id="16" fill="hold">
                            <p:stCondLst>
                              <p:cond delay="576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626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676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726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776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826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876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par>
                          <p:cTn id="44" fill="hold">
                            <p:stCondLst>
                              <p:cond delay="926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par>
                          <p:cTn id="48" fill="hold">
                            <p:stCondLst>
                              <p:cond delay="9760"/>
                            </p:stCondLst>
                            <p:childTnLst>
                              <p:par>
                                <p:cTn id="49" presetID="10" presetClass="entr" presetSubtype="0"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par>
                          <p:cTn id="52" fill="hold">
                            <p:stCondLst>
                              <p:cond delay="10260"/>
                            </p:stCondLst>
                            <p:childTnLst>
                              <p:par>
                                <p:cTn id="53" presetID="10" presetClass="entr" presetSubtype="0"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par>
                          <p:cTn id="56" fill="hold">
                            <p:stCondLst>
                              <p:cond delay="10760"/>
                            </p:stCondLst>
                            <p:childTnLst>
                              <p:par>
                                <p:cTn id="57" presetID="10" presetClass="entr" presetSubtype="0" fill="hold" grpId="0"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500"/>
                                        <p:tgtEl>
                                          <p:spTgt spid="15"/>
                                        </p:tgtEl>
                                      </p:cBhvr>
                                    </p:animEffect>
                                  </p:childTnLst>
                                </p:cTn>
                              </p:par>
                            </p:childTnLst>
                          </p:cTn>
                        </p:par>
                        <p:par>
                          <p:cTn id="60" fill="hold">
                            <p:stCondLst>
                              <p:cond delay="11260"/>
                            </p:stCondLst>
                            <p:childTnLst>
                              <p:par>
                                <p:cTn id="61" presetID="10" presetClass="entr" presetSubtype="0" fill="hold" grpId="0"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1176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par>
                          <p:cTn id="68" fill="hold">
                            <p:stCondLst>
                              <p:cond delay="12260"/>
                            </p:stCondLst>
                            <p:childTnLst>
                              <p:par>
                                <p:cTn id="69" presetID="10" presetClass="entr" presetSubtype="0" fill="hold" grpId="0" nodeType="after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childTnLst>
                          </p:cTn>
                        </p:par>
                        <p:par>
                          <p:cTn id="72" fill="hold">
                            <p:stCondLst>
                              <p:cond delay="12760"/>
                            </p:stCondLst>
                            <p:childTnLst>
                              <p:par>
                                <p:cTn id="73" presetID="10" presetClass="entr" presetSubtype="0"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fade">
                                      <p:cBhvr>
                                        <p:cTn id="75" dur="500"/>
                                        <p:tgtEl>
                                          <p:spTgt spid="20"/>
                                        </p:tgtEl>
                                      </p:cBhvr>
                                    </p:animEffect>
                                  </p:childTnLst>
                                </p:cTn>
                              </p:par>
                            </p:childTnLst>
                          </p:cTn>
                        </p:par>
                        <p:par>
                          <p:cTn id="76" fill="hold">
                            <p:stCondLst>
                              <p:cond delay="13260"/>
                            </p:stCondLst>
                            <p:childTnLst>
                              <p:par>
                                <p:cTn id="77" presetID="10" presetClass="entr" presetSubtype="0" fill="hold" grpId="0" nodeType="after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childTnLst>
                          </p:cTn>
                        </p:par>
                        <p:par>
                          <p:cTn id="80" fill="hold">
                            <p:stCondLst>
                              <p:cond delay="13760"/>
                            </p:stCondLst>
                            <p:childTnLst>
                              <p:par>
                                <p:cTn id="81" presetID="10" presetClass="entr" presetSubtype="0" fill="hold" grpId="0" nodeType="after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fade">
                                      <p:cBhvr>
                                        <p:cTn id="83" dur="500"/>
                                        <p:tgtEl>
                                          <p:spTgt spid="2"/>
                                        </p:tgtEl>
                                      </p:cBhvr>
                                    </p:animEffect>
                                  </p:childTnLst>
                                </p:cTn>
                              </p:par>
                            </p:childTnLst>
                          </p:cTn>
                        </p:par>
                        <p:par>
                          <p:cTn id="84" fill="hold">
                            <p:stCondLst>
                              <p:cond delay="14260"/>
                            </p:stCondLst>
                            <p:childTnLst>
                              <p:par>
                                <p:cTn id="85" presetID="10" presetClass="entr" presetSubtype="0" fill="hold" grpId="0" nodeType="after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500"/>
                                        <p:tgtEl>
                                          <p:spTgt spid="22"/>
                                        </p:tgtEl>
                                      </p:cBhvr>
                                    </p:animEffect>
                                  </p:childTnLst>
                                </p:cTn>
                              </p:par>
                            </p:childTnLst>
                          </p:cTn>
                        </p:par>
                        <p:par>
                          <p:cTn id="88" fill="hold">
                            <p:stCondLst>
                              <p:cond delay="14760"/>
                            </p:stCondLst>
                            <p:childTnLst>
                              <p:par>
                                <p:cTn id="89" presetID="10" presetClass="entr" presetSubtype="0"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500"/>
                                        <p:tgtEl>
                                          <p:spTgt spid="23"/>
                                        </p:tgtEl>
                                      </p:cBhvr>
                                    </p:animEffect>
                                  </p:childTnLst>
                                </p:cTn>
                              </p:par>
                            </p:childTnLst>
                          </p:cTn>
                        </p:par>
                        <p:par>
                          <p:cTn id="92" fill="hold">
                            <p:stCondLst>
                              <p:cond delay="15260"/>
                            </p:stCondLst>
                            <p:childTnLst>
                              <p:par>
                                <p:cTn id="93" presetID="10" presetClass="entr" presetSubtype="0" fill="hold" grpId="0" nodeType="after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500"/>
                                        <p:tgtEl>
                                          <p:spTgt spid="24"/>
                                        </p:tgtEl>
                                      </p:cBhvr>
                                    </p:animEffect>
                                  </p:childTnLst>
                                </p:cTn>
                              </p:par>
                            </p:childTnLst>
                          </p:cTn>
                        </p:par>
                        <p:par>
                          <p:cTn id="96" fill="hold">
                            <p:stCondLst>
                              <p:cond delay="15760"/>
                            </p:stCondLst>
                            <p:childTnLst>
                              <p:par>
                                <p:cTn id="97" presetID="10" presetClass="entr" presetSubtype="0" fill="hold" grpId="0" nodeType="after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500"/>
                                        <p:tgtEl>
                                          <p:spTgt spid="25"/>
                                        </p:tgtEl>
                                      </p:cBhvr>
                                    </p:animEffect>
                                  </p:childTnLst>
                                </p:cTn>
                              </p:par>
                            </p:childTnLst>
                          </p:cTn>
                        </p:par>
                        <p:par>
                          <p:cTn id="100" fill="hold">
                            <p:stCondLst>
                              <p:cond delay="16260"/>
                            </p:stCondLst>
                            <p:childTnLst>
                              <p:par>
                                <p:cTn id="101" presetID="10" presetClass="entr" presetSubtype="0" fill="hold" grpId="0" nodeType="afterEffect">
                                  <p:stCondLst>
                                    <p:cond delay="0"/>
                                  </p:stCondLst>
                                  <p:childTnLst>
                                    <p:set>
                                      <p:cBhvr>
                                        <p:cTn id="102" dur="1" fill="hold">
                                          <p:stCondLst>
                                            <p:cond delay="0"/>
                                          </p:stCondLst>
                                        </p:cTn>
                                        <p:tgtEl>
                                          <p:spTgt spid="27"/>
                                        </p:tgtEl>
                                        <p:attrNameLst>
                                          <p:attrName>style.visibility</p:attrName>
                                        </p:attrNameLst>
                                      </p:cBhvr>
                                      <p:to>
                                        <p:strVal val="visible"/>
                                      </p:to>
                                    </p:set>
                                    <p:animEffect transition="in" filter="fade">
                                      <p:cBhvr>
                                        <p:cTn id="103" dur="500"/>
                                        <p:tgtEl>
                                          <p:spTgt spid="27"/>
                                        </p:tgtEl>
                                      </p:cBhvr>
                                    </p:animEffect>
                                  </p:childTnLst>
                                </p:cTn>
                              </p:par>
                            </p:childTnLst>
                          </p:cTn>
                        </p:par>
                        <p:par>
                          <p:cTn id="104" fill="hold">
                            <p:stCondLst>
                              <p:cond delay="16760"/>
                            </p:stCondLst>
                            <p:childTnLst>
                              <p:par>
                                <p:cTn id="105" presetID="10" presetClass="entr" presetSubtype="0" fill="hold" grpId="0" nodeType="after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fade">
                                      <p:cBhvr>
                                        <p:cTn id="107" dur="500"/>
                                        <p:tgtEl>
                                          <p:spTgt spid="28"/>
                                        </p:tgtEl>
                                      </p:cBhvr>
                                    </p:animEffect>
                                  </p:childTnLst>
                                </p:cTn>
                              </p:par>
                            </p:childTnLst>
                          </p:cTn>
                        </p:par>
                        <p:par>
                          <p:cTn id="108" fill="hold">
                            <p:stCondLst>
                              <p:cond delay="17260"/>
                            </p:stCondLst>
                            <p:childTnLst>
                              <p:par>
                                <p:cTn id="109" presetID="10" presetClass="entr" presetSubtype="0" fill="hold" grpId="0" nodeType="afterEffect">
                                  <p:stCondLst>
                                    <p:cond delay="500"/>
                                  </p:stCondLst>
                                  <p:childTnLst>
                                    <p:set>
                                      <p:cBhvr>
                                        <p:cTn id="110" dur="1" fill="hold">
                                          <p:stCondLst>
                                            <p:cond delay="0"/>
                                          </p:stCondLst>
                                        </p:cTn>
                                        <p:tgtEl>
                                          <p:spTgt spid="29"/>
                                        </p:tgtEl>
                                        <p:attrNameLst>
                                          <p:attrName>style.visibility</p:attrName>
                                        </p:attrNameLst>
                                      </p:cBhvr>
                                      <p:to>
                                        <p:strVal val="visible"/>
                                      </p:to>
                                    </p:set>
                                    <p:animEffect transition="in" filter="fade">
                                      <p:cBhvr>
                                        <p:cTn id="111" dur="500"/>
                                        <p:tgtEl>
                                          <p:spTgt spid="29"/>
                                        </p:tgtEl>
                                      </p:cBhvr>
                                    </p:animEffect>
                                  </p:childTnLst>
                                </p:cTn>
                              </p:par>
                            </p:childTnLst>
                          </p:cTn>
                        </p:par>
                        <p:par>
                          <p:cTn id="112" fill="hold">
                            <p:stCondLst>
                              <p:cond delay="18260"/>
                            </p:stCondLst>
                            <p:childTnLst>
                              <p:par>
                                <p:cTn id="113" presetID="10" presetClass="entr" presetSubtype="0" fill="hold" grpId="0" nodeType="afterEffect">
                                  <p:stCondLst>
                                    <p:cond delay="0"/>
                                  </p:stCondLst>
                                  <p:childTnLst>
                                    <p:set>
                                      <p:cBhvr>
                                        <p:cTn id="114" dur="1" fill="hold">
                                          <p:stCondLst>
                                            <p:cond delay="0"/>
                                          </p:stCondLst>
                                        </p:cTn>
                                        <p:tgtEl>
                                          <p:spTgt spid="16"/>
                                        </p:tgtEl>
                                        <p:attrNameLst>
                                          <p:attrName>style.visibility</p:attrName>
                                        </p:attrNameLst>
                                      </p:cBhvr>
                                      <p:to>
                                        <p:strVal val="visible"/>
                                      </p:to>
                                    </p:set>
                                    <p:animEffect transition="in" filter="fade">
                                      <p:cBhvr>
                                        <p:cTn id="115" dur="500"/>
                                        <p:tgtEl>
                                          <p:spTgt spid="16"/>
                                        </p:tgtEl>
                                      </p:cBhvr>
                                    </p:animEffect>
                                  </p:childTnLst>
                                </p:cTn>
                              </p:par>
                            </p:childTnLst>
                          </p:cTn>
                        </p:par>
                        <p:par>
                          <p:cTn id="116" fill="hold">
                            <p:stCondLst>
                              <p:cond delay="18760"/>
                            </p:stCondLst>
                            <p:childTnLst>
                              <p:par>
                                <p:cTn id="117" presetID="10" presetClass="entr" presetSubtype="0" fill="hold" grpId="0" nodeType="afterEffect">
                                  <p:stCondLst>
                                    <p:cond delay="500"/>
                                  </p:stCondLst>
                                  <p:childTnLst>
                                    <p:set>
                                      <p:cBhvr>
                                        <p:cTn id="118" dur="1" fill="hold">
                                          <p:stCondLst>
                                            <p:cond delay="0"/>
                                          </p:stCondLst>
                                        </p:cTn>
                                        <p:tgtEl>
                                          <p:spTgt spid="26"/>
                                        </p:tgtEl>
                                        <p:attrNameLst>
                                          <p:attrName>style.visibility</p:attrName>
                                        </p:attrNameLst>
                                      </p:cBhvr>
                                      <p:to>
                                        <p:strVal val="visible"/>
                                      </p:to>
                                    </p:set>
                                    <p:animEffect transition="in" filter="fade">
                                      <p:cBhvr>
                                        <p:cTn id="1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2" grpId="0" animBg="1"/>
      <p:bldP spid="16" grpId="0" animBg="1"/>
      <p:bldP spid="3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details on this presentation</a:t>
            </a:r>
            <a:endParaRPr lang="en-US" dirty="0"/>
          </a:p>
        </p:txBody>
      </p:sp>
      <p:sp>
        <p:nvSpPr>
          <p:cNvPr id="3" name="Content Placeholder 2"/>
          <p:cNvSpPr>
            <a:spLocks noGrp="1"/>
          </p:cNvSpPr>
          <p:nvPr>
            <p:ph idx="1"/>
          </p:nvPr>
        </p:nvSpPr>
        <p:spPr>
          <a:xfrm>
            <a:off x="457200" y="1600200"/>
            <a:ext cx="8534400" cy="5029200"/>
          </a:xfrm>
        </p:spPr>
        <p:txBody>
          <a:bodyPr>
            <a:normAutofit/>
          </a:bodyPr>
          <a:lstStyle/>
          <a:p>
            <a:r>
              <a:rPr lang="en-US" dirty="0" smtClean="0"/>
              <a:t>I’m putting together a spreadsheet for this intersection which would allow students to experiment with other entrance/exit values   and corresponding solutions.</a:t>
            </a:r>
          </a:p>
          <a:p>
            <a:r>
              <a:rPr lang="en-US" dirty="0" smtClean="0"/>
              <a:t>Students could think about other types of intersections and make conjectures and try to come up with answers for their own questions.</a:t>
            </a:r>
          </a:p>
          <a:p>
            <a:r>
              <a:rPr lang="en-US" dirty="0" smtClean="0"/>
              <a:t>The goal is to get them interested and involved.</a:t>
            </a:r>
          </a:p>
        </p:txBody>
      </p:sp>
    </p:spTree>
    <p:extLst>
      <p:ext uri="{BB962C8B-B14F-4D97-AF65-F5344CB8AC3E}">
        <p14:creationId xmlns:p14="http://schemas.microsoft.com/office/powerpoint/2010/main" val="25365584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details on this presentation</a:t>
            </a:r>
            <a:endParaRPr lang="en-US" dirty="0"/>
          </a:p>
        </p:txBody>
      </p:sp>
      <p:sp>
        <p:nvSpPr>
          <p:cNvPr id="3" name="Content Placeholder 2"/>
          <p:cNvSpPr>
            <a:spLocks noGrp="1"/>
          </p:cNvSpPr>
          <p:nvPr>
            <p:ph idx="1"/>
          </p:nvPr>
        </p:nvSpPr>
        <p:spPr>
          <a:xfrm>
            <a:off x="457200" y="1600200"/>
            <a:ext cx="8534400" cy="5029200"/>
          </a:xfrm>
        </p:spPr>
        <p:txBody>
          <a:bodyPr>
            <a:normAutofit/>
          </a:bodyPr>
          <a:lstStyle/>
          <a:p>
            <a:r>
              <a:rPr lang="en-US" dirty="0" smtClean="0"/>
              <a:t>I’m also going to include the basic Linear Algebra ideas that arise in two or three other applications.</a:t>
            </a:r>
          </a:p>
          <a:p>
            <a:r>
              <a:rPr lang="en-US" dirty="0" smtClean="0"/>
              <a:t>Obviously there is much more to Linear Algebra than we can attempt to show in a simple presentation like this.  We don’t want to overwhelm students with ideas that don’t  normally show up until two or three months in.  We want to pique their interest.</a:t>
            </a:r>
          </a:p>
        </p:txBody>
      </p:sp>
    </p:spTree>
    <p:extLst>
      <p:ext uri="{BB962C8B-B14F-4D97-AF65-F5344CB8AC3E}">
        <p14:creationId xmlns:p14="http://schemas.microsoft.com/office/powerpoint/2010/main" val="27898369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and other presentations</a:t>
            </a:r>
            <a:endParaRPr lang="en-US" dirty="0"/>
          </a:p>
        </p:txBody>
      </p:sp>
      <p:sp>
        <p:nvSpPr>
          <p:cNvPr id="3" name="Content Placeholder 2"/>
          <p:cNvSpPr>
            <a:spLocks noGrp="1"/>
          </p:cNvSpPr>
          <p:nvPr>
            <p:ph idx="1"/>
          </p:nvPr>
        </p:nvSpPr>
        <p:spPr>
          <a:xfrm>
            <a:off x="457200" y="1600200"/>
            <a:ext cx="8229600" cy="5105400"/>
          </a:xfrm>
        </p:spPr>
        <p:txBody>
          <a:bodyPr>
            <a:normAutofit/>
          </a:bodyPr>
          <a:lstStyle/>
          <a:p>
            <a:r>
              <a:rPr lang="en-US" dirty="0" smtClean="0"/>
              <a:t>I’m planning to have an AV specialist (perhaps someone familiar with doing animation, film, etc.) help improve the use of color, animation, music, flow and overall presentation.</a:t>
            </a:r>
          </a:p>
          <a:p>
            <a:r>
              <a:rPr lang="en-US" dirty="0" smtClean="0"/>
              <a:t>The goal is to create a presentation that is interesting, entertaining and even captivating, like a good film.</a:t>
            </a:r>
            <a:endParaRPr lang="en-US" dirty="0"/>
          </a:p>
        </p:txBody>
      </p:sp>
    </p:spTree>
    <p:extLst>
      <p:ext uri="{BB962C8B-B14F-4D97-AF65-F5344CB8AC3E}">
        <p14:creationId xmlns:p14="http://schemas.microsoft.com/office/powerpoint/2010/main" val="9121579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5365584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Results are in: the top career is…</a:t>
            </a:r>
            <a:endParaRPr lang="en-US" dirty="0"/>
          </a:p>
        </p:txBody>
      </p:sp>
      <p:pic>
        <p:nvPicPr>
          <p:cNvPr id="1029" name="Picture 5"/>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0355" r="36079"/>
          <a:stretch/>
        </p:blipFill>
        <p:spPr bwMode="auto">
          <a:xfrm>
            <a:off x="2057400" y="1216152"/>
            <a:ext cx="4904831" cy="5532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09264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Mathematician</a:t>
            </a:r>
            <a:endParaRPr lang="en-US" dirty="0"/>
          </a:p>
        </p:txBody>
      </p:sp>
      <p:pic>
        <p:nvPicPr>
          <p:cNvPr id="2051"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0456" r="37290"/>
          <a:stretch/>
        </p:blipFill>
        <p:spPr bwMode="auto">
          <a:xfrm>
            <a:off x="2149504" y="1219200"/>
            <a:ext cx="4784696" cy="5532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7587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81400" y="2667000"/>
            <a:ext cx="1866900" cy="646331"/>
          </a:xfrm>
          <a:prstGeom prst="rect">
            <a:avLst/>
          </a:prstGeom>
          <a:solidFill>
            <a:schemeClr val="bg1">
              <a:alpha val="75000"/>
            </a:schemeClr>
          </a:solidFill>
        </p:spPr>
        <p:txBody>
          <a:bodyPr wrap="square" rtlCol="0">
            <a:spAutoFit/>
          </a:bodyPr>
          <a:lstStyle/>
          <a:p>
            <a:r>
              <a:rPr lang="en-US" sz="3600" b="1" dirty="0" smtClean="0">
                <a:solidFill>
                  <a:srgbClr val="7030A0"/>
                </a:solidFill>
              </a:rPr>
              <a:t>Calculus</a:t>
            </a:r>
            <a:endParaRPr lang="en-US" sz="2000" b="1" dirty="0">
              <a:solidFill>
                <a:srgbClr val="7030A0"/>
              </a:solidFill>
            </a:endParaRPr>
          </a:p>
        </p:txBody>
      </p:sp>
      <p:sp>
        <p:nvSpPr>
          <p:cNvPr id="4" name="TextBox 3"/>
          <p:cNvSpPr txBox="1"/>
          <p:nvPr/>
        </p:nvSpPr>
        <p:spPr>
          <a:xfrm>
            <a:off x="1371600" y="2057400"/>
            <a:ext cx="2362200" cy="646331"/>
          </a:xfrm>
          <a:prstGeom prst="rect">
            <a:avLst/>
          </a:prstGeom>
          <a:solidFill>
            <a:schemeClr val="bg1">
              <a:alpha val="75000"/>
            </a:schemeClr>
          </a:solidFill>
        </p:spPr>
        <p:txBody>
          <a:bodyPr wrap="square" rtlCol="0">
            <a:spAutoFit/>
          </a:bodyPr>
          <a:lstStyle/>
          <a:p>
            <a:r>
              <a:rPr lang="en-US" sz="3600" b="1" dirty="0" smtClean="0"/>
              <a:t>Probability</a:t>
            </a:r>
            <a:endParaRPr lang="en-US" sz="2000" b="1" dirty="0"/>
          </a:p>
        </p:txBody>
      </p:sp>
      <p:sp>
        <p:nvSpPr>
          <p:cNvPr id="5" name="TextBox 4"/>
          <p:cNvSpPr txBox="1"/>
          <p:nvPr/>
        </p:nvSpPr>
        <p:spPr>
          <a:xfrm>
            <a:off x="1676400" y="3239869"/>
            <a:ext cx="3733800" cy="646331"/>
          </a:xfrm>
          <a:prstGeom prst="rect">
            <a:avLst/>
          </a:prstGeom>
          <a:solidFill>
            <a:schemeClr val="bg1">
              <a:alpha val="75000"/>
            </a:schemeClr>
          </a:solidFill>
        </p:spPr>
        <p:txBody>
          <a:bodyPr wrap="square" rtlCol="0">
            <a:spAutoFit/>
          </a:bodyPr>
          <a:lstStyle/>
          <a:p>
            <a:r>
              <a:rPr lang="en-US" sz="3600" b="1" dirty="0" smtClean="0">
                <a:solidFill>
                  <a:schemeClr val="accent3">
                    <a:lumMod val="50000"/>
                  </a:schemeClr>
                </a:solidFill>
              </a:rPr>
              <a:t>Statistics</a:t>
            </a:r>
            <a:endParaRPr lang="en-US" sz="2000" b="1" dirty="0">
              <a:solidFill>
                <a:schemeClr val="accent3">
                  <a:lumMod val="50000"/>
                </a:schemeClr>
              </a:solidFill>
            </a:endParaRPr>
          </a:p>
        </p:txBody>
      </p:sp>
      <p:sp>
        <p:nvSpPr>
          <p:cNvPr id="6" name="TextBox 5"/>
          <p:cNvSpPr txBox="1"/>
          <p:nvPr/>
        </p:nvSpPr>
        <p:spPr>
          <a:xfrm>
            <a:off x="828040" y="3886200"/>
            <a:ext cx="3362960" cy="646331"/>
          </a:xfrm>
          <a:prstGeom prst="rect">
            <a:avLst/>
          </a:prstGeom>
          <a:solidFill>
            <a:schemeClr val="bg1">
              <a:alpha val="75000"/>
            </a:schemeClr>
          </a:solidFill>
        </p:spPr>
        <p:txBody>
          <a:bodyPr wrap="square" rtlCol="0">
            <a:spAutoFit/>
          </a:bodyPr>
          <a:lstStyle/>
          <a:p>
            <a:r>
              <a:rPr lang="en-US" sz="3600" b="1" dirty="0" smtClean="0">
                <a:solidFill>
                  <a:srgbClr val="A50021"/>
                </a:solidFill>
              </a:rPr>
              <a:t>Combinatorics</a:t>
            </a:r>
            <a:endParaRPr lang="en-US" sz="2000" b="1" dirty="0">
              <a:solidFill>
                <a:srgbClr val="A50021"/>
              </a:solidFill>
            </a:endParaRPr>
          </a:p>
        </p:txBody>
      </p:sp>
      <p:sp>
        <p:nvSpPr>
          <p:cNvPr id="7" name="TextBox 6"/>
          <p:cNvSpPr txBox="1"/>
          <p:nvPr/>
        </p:nvSpPr>
        <p:spPr>
          <a:xfrm>
            <a:off x="2383845" y="3386315"/>
            <a:ext cx="2819400" cy="646331"/>
          </a:xfrm>
          <a:prstGeom prst="rect">
            <a:avLst/>
          </a:prstGeom>
          <a:solidFill>
            <a:schemeClr val="bg1">
              <a:alpha val="75000"/>
            </a:schemeClr>
          </a:solidFill>
        </p:spPr>
        <p:txBody>
          <a:bodyPr wrap="square" rtlCol="0">
            <a:spAutoFit/>
          </a:bodyPr>
          <a:lstStyle/>
          <a:p>
            <a:r>
              <a:rPr lang="en-US" sz="3600" b="1" dirty="0" smtClean="0"/>
              <a:t>Cryptography</a:t>
            </a:r>
            <a:endParaRPr lang="en-US" sz="2000" b="1" dirty="0"/>
          </a:p>
        </p:txBody>
      </p:sp>
      <p:sp>
        <p:nvSpPr>
          <p:cNvPr id="8" name="TextBox 7"/>
          <p:cNvSpPr txBox="1"/>
          <p:nvPr/>
        </p:nvSpPr>
        <p:spPr>
          <a:xfrm>
            <a:off x="1219200" y="5105400"/>
            <a:ext cx="3276600" cy="646331"/>
          </a:xfrm>
          <a:prstGeom prst="rect">
            <a:avLst/>
          </a:prstGeom>
          <a:solidFill>
            <a:schemeClr val="bg1">
              <a:alpha val="75000"/>
            </a:schemeClr>
          </a:solidFill>
        </p:spPr>
        <p:txBody>
          <a:bodyPr wrap="square" rtlCol="0">
            <a:spAutoFit/>
          </a:bodyPr>
          <a:lstStyle/>
          <a:p>
            <a:r>
              <a:rPr lang="en-US" sz="3600" b="1" dirty="0" smtClean="0">
                <a:solidFill>
                  <a:srgbClr val="003366"/>
                </a:solidFill>
              </a:rPr>
              <a:t>Number Theory</a:t>
            </a:r>
            <a:endParaRPr lang="en-US" sz="2000" b="1" dirty="0">
              <a:solidFill>
                <a:srgbClr val="003366"/>
              </a:solidFill>
            </a:endParaRPr>
          </a:p>
        </p:txBody>
      </p:sp>
      <p:sp>
        <p:nvSpPr>
          <p:cNvPr id="9" name="TextBox 8"/>
          <p:cNvSpPr txBox="1"/>
          <p:nvPr/>
        </p:nvSpPr>
        <p:spPr>
          <a:xfrm>
            <a:off x="3886200" y="672812"/>
            <a:ext cx="2562860" cy="646331"/>
          </a:xfrm>
          <a:prstGeom prst="rect">
            <a:avLst/>
          </a:prstGeom>
          <a:solidFill>
            <a:schemeClr val="bg1">
              <a:alpha val="75000"/>
            </a:schemeClr>
          </a:solidFill>
        </p:spPr>
        <p:txBody>
          <a:bodyPr wrap="square" rtlCol="0">
            <a:spAutoFit/>
          </a:bodyPr>
          <a:lstStyle/>
          <a:p>
            <a:r>
              <a:rPr lang="en-US" sz="3600" b="1" dirty="0" smtClean="0">
                <a:solidFill>
                  <a:schemeClr val="tx2">
                    <a:lumMod val="50000"/>
                  </a:schemeClr>
                </a:solidFill>
              </a:rPr>
              <a:t>Criminology</a:t>
            </a:r>
            <a:endParaRPr lang="en-US" sz="2000" b="1" dirty="0">
              <a:solidFill>
                <a:schemeClr val="tx2">
                  <a:lumMod val="50000"/>
                </a:schemeClr>
              </a:solidFill>
            </a:endParaRPr>
          </a:p>
        </p:txBody>
      </p:sp>
      <p:sp>
        <p:nvSpPr>
          <p:cNvPr id="10" name="TextBox 9"/>
          <p:cNvSpPr txBox="1"/>
          <p:nvPr/>
        </p:nvSpPr>
        <p:spPr>
          <a:xfrm>
            <a:off x="5746750" y="3008531"/>
            <a:ext cx="2863850" cy="646331"/>
          </a:xfrm>
          <a:prstGeom prst="rect">
            <a:avLst/>
          </a:prstGeom>
          <a:solidFill>
            <a:schemeClr val="bg1">
              <a:alpha val="75000"/>
            </a:schemeClr>
          </a:solidFill>
        </p:spPr>
        <p:txBody>
          <a:bodyPr wrap="square" rtlCol="0">
            <a:spAutoFit/>
          </a:bodyPr>
          <a:lstStyle/>
          <a:p>
            <a:r>
              <a:rPr lang="en-US" sz="3600" b="1" dirty="0" smtClean="0">
                <a:solidFill>
                  <a:schemeClr val="tx2">
                    <a:lumMod val="50000"/>
                  </a:schemeClr>
                </a:solidFill>
              </a:rPr>
              <a:t>Graph Theory</a:t>
            </a:r>
            <a:endParaRPr lang="en-US" sz="2000" b="1" dirty="0">
              <a:solidFill>
                <a:schemeClr val="tx2">
                  <a:lumMod val="50000"/>
                </a:schemeClr>
              </a:solidFill>
            </a:endParaRPr>
          </a:p>
        </p:txBody>
      </p:sp>
      <p:sp>
        <p:nvSpPr>
          <p:cNvPr id="11" name="TextBox 10"/>
          <p:cNvSpPr txBox="1"/>
          <p:nvPr/>
        </p:nvSpPr>
        <p:spPr>
          <a:xfrm>
            <a:off x="4191000" y="1320225"/>
            <a:ext cx="3733800" cy="646331"/>
          </a:xfrm>
          <a:prstGeom prst="rect">
            <a:avLst/>
          </a:prstGeom>
          <a:solidFill>
            <a:schemeClr val="bg1">
              <a:alpha val="75000"/>
            </a:schemeClr>
          </a:solidFill>
        </p:spPr>
        <p:txBody>
          <a:bodyPr wrap="square" rtlCol="0">
            <a:spAutoFit/>
          </a:bodyPr>
          <a:lstStyle/>
          <a:p>
            <a:r>
              <a:rPr lang="en-US" sz="3600" b="1" dirty="0" smtClean="0"/>
              <a:t>Actuarial Science</a:t>
            </a:r>
            <a:endParaRPr lang="en-US" sz="2000" b="1" dirty="0"/>
          </a:p>
        </p:txBody>
      </p:sp>
      <p:sp>
        <p:nvSpPr>
          <p:cNvPr id="12" name="TextBox 11"/>
          <p:cNvSpPr txBox="1"/>
          <p:nvPr/>
        </p:nvSpPr>
        <p:spPr>
          <a:xfrm>
            <a:off x="471170" y="5992721"/>
            <a:ext cx="4786630" cy="646331"/>
          </a:xfrm>
          <a:prstGeom prst="rect">
            <a:avLst/>
          </a:prstGeom>
          <a:solidFill>
            <a:schemeClr val="bg1">
              <a:alpha val="75000"/>
            </a:schemeClr>
          </a:solidFill>
        </p:spPr>
        <p:txBody>
          <a:bodyPr wrap="square" rtlCol="0">
            <a:spAutoFit/>
          </a:bodyPr>
          <a:lstStyle/>
          <a:p>
            <a:r>
              <a:rPr lang="en-US" sz="3600" b="1" dirty="0" smtClean="0">
                <a:solidFill>
                  <a:schemeClr val="accent6">
                    <a:lumMod val="75000"/>
                  </a:schemeClr>
                </a:solidFill>
              </a:rPr>
              <a:t>Mathematical Modeling</a:t>
            </a:r>
            <a:endParaRPr lang="en-US" sz="2000" b="1" dirty="0">
              <a:solidFill>
                <a:schemeClr val="accent6">
                  <a:lumMod val="75000"/>
                </a:schemeClr>
              </a:solidFill>
            </a:endParaRPr>
          </a:p>
        </p:txBody>
      </p:sp>
      <p:sp>
        <p:nvSpPr>
          <p:cNvPr id="13" name="TextBox 12"/>
          <p:cNvSpPr txBox="1"/>
          <p:nvPr/>
        </p:nvSpPr>
        <p:spPr>
          <a:xfrm>
            <a:off x="609600" y="5562600"/>
            <a:ext cx="2987040" cy="646331"/>
          </a:xfrm>
          <a:prstGeom prst="rect">
            <a:avLst/>
          </a:prstGeom>
          <a:solidFill>
            <a:schemeClr val="bg1">
              <a:alpha val="75000"/>
            </a:schemeClr>
          </a:solidFill>
        </p:spPr>
        <p:txBody>
          <a:bodyPr wrap="square" rtlCol="0">
            <a:spAutoFit/>
          </a:bodyPr>
          <a:lstStyle/>
          <a:p>
            <a:r>
              <a:rPr lang="en-US" sz="3600" b="1" dirty="0" smtClean="0">
                <a:solidFill>
                  <a:schemeClr val="tx2">
                    <a:lumMod val="50000"/>
                  </a:schemeClr>
                </a:solidFill>
              </a:rPr>
              <a:t>Voting Theory</a:t>
            </a:r>
            <a:endParaRPr lang="en-US" sz="2000" b="1" dirty="0">
              <a:solidFill>
                <a:schemeClr val="tx2">
                  <a:lumMod val="50000"/>
                </a:schemeClr>
              </a:solidFill>
            </a:endParaRPr>
          </a:p>
        </p:txBody>
      </p:sp>
      <p:sp>
        <p:nvSpPr>
          <p:cNvPr id="14" name="TextBox 13"/>
          <p:cNvSpPr txBox="1"/>
          <p:nvPr/>
        </p:nvSpPr>
        <p:spPr>
          <a:xfrm>
            <a:off x="4406900" y="1777425"/>
            <a:ext cx="2832100" cy="646331"/>
          </a:xfrm>
          <a:prstGeom prst="rect">
            <a:avLst/>
          </a:prstGeom>
          <a:solidFill>
            <a:schemeClr val="bg1">
              <a:alpha val="75000"/>
            </a:schemeClr>
          </a:solidFill>
        </p:spPr>
        <p:txBody>
          <a:bodyPr wrap="square" rtlCol="0">
            <a:spAutoFit/>
          </a:bodyPr>
          <a:lstStyle/>
          <a:p>
            <a:r>
              <a:rPr lang="en-US" sz="3600" b="1" dirty="0" smtClean="0">
                <a:solidFill>
                  <a:srgbClr val="7030A0"/>
                </a:solidFill>
              </a:rPr>
              <a:t>Game Theory</a:t>
            </a:r>
            <a:endParaRPr lang="en-US" sz="2000" b="1" dirty="0">
              <a:solidFill>
                <a:srgbClr val="7030A0"/>
              </a:solidFill>
            </a:endParaRPr>
          </a:p>
        </p:txBody>
      </p:sp>
      <p:sp>
        <p:nvSpPr>
          <p:cNvPr id="15" name="TextBox 14"/>
          <p:cNvSpPr txBox="1"/>
          <p:nvPr/>
        </p:nvSpPr>
        <p:spPr>
          <a:xfrm>
            <a:off x="4876800" y="6135469"/>
            <a:ext cx="3267710" cy="646331"/>
          </a:xfrm>
          <a:prstGeom prst="rect">
            <a:avLst/>
          </a:prstGeom>
          <a:solidFill>
            <a:schemeClr val="bg1">
              <a:alpha val="75000"/>
            </a:schemeClr>
          </a:solidFill>
        </p:spPr>
        <p:txBody>
          <a:bodyPr wrap="square" rtlCol="0">
            <a:spAutoFit/>
          </a:bodyPr>
          <a:lstStyle/>
          <a:p>
            <a:r>
              <a:rPr lang="en-US" sz="3600" b="1" dirty="0" smtClean="0">
                <a:solidFill>
                  <a:srgbClr val="F0EA00"/>
                </a:solidFill>
              </a:rPr>
              <a:t>Imaging Science</a:t>
            </a:r>
            <a:endParaRPr lang="en-US" sz="2000" b="1" dirty="0">
              <a:solidFill>
                <a:srgbClr val="F0EA00"/>
              </a:solidFill>
            </a:endParaRPr>
          </a:p>
        </p:txBody>
      </p:sp>
      <p:sp>
        <p:nvSpPr>
          <p:cNvPr id="17" name="TextBox 16"/>
          <p:cNvSpPr txBox="1"/>
          <p:nvPr/>
        </p:nvSpPr>
        <p:spPr>
          <a:xfrm>
            <a:off x="5029200" y="2266254"/>
            <a:ext cx="4191000" cy="646331"/>
          </a:xfrm>
          <a:prstGeom prst="rect">
            <a:avLst/>
          </a:prstGeom>
          <a:solidFill>
            <a:schemeClr val="bg1">
              <a:alpha val="75000"/>
            </a:schemeClr>
          </a:solidFill>
        </p:spPr>
        <p:txBody>
          <a:bodyPr wrap="square" rtlCol="0">
            <a:spAutoFit/>
          </a:bodyPr>
          <a:lstStyle/>
          <a:p>
            <a:r>
              <a:rPr lang="en-US" sz="3600" b="1" dirty="0" smtClean="0">
                <a:solidFill>
                  <a:schemeClr val="accent6">
                    <a:lumMod val="75000"/>
                  </a:schemeClr>
                </a:solidFill>
              </a:rPr>
              <a:t>Operations Research</a:t>
            </a:r>
          </a:p>
        </p:txBody>
      </p:sp>
      <p:sp>
        <p:nvSpPr>
          <p:cNvPr id="18" name="TextBox 17"/>
          <p:cNvSpPr txBox="1"/>
          <p:nvPr/>
        </p:nvSpPr>
        <p:spPr>
          <a:xfrm>
            <a:off x="386080" y="4419600"/>
            <a:ext cx="4566920" cy="646331"/>
          </a:xfrm>
          <a:prstGeom prst="rect">
            <a:avLst/>
          </a:prstGeom>
          <a:solidFill>
            <a:schemeClr val="bg1">
              <a:alpha val="75000"/>
            </a:schemeClr>
          </a:solidFill>
        </p:spPr>
        <p:txBody>
          <a:bodyPr wrap="square" rtlCol="0">
            <a:spAutoFit/>
          </a:bodyPr>
          <a:lstStyle/>
          <a:p>
            <a:r>
              <a:rPr lang="en-US" sz="3600" b="1" dirty="0" smtClean="0">
                <a:solidFill>
                  <a:schemeClr val="accent3">
                    <a:lumMod val="50000"/>
                  </a:schemeClr>
                </a:solidFill>
              </a:rPr>
              <a:t>Mathematical Physics</a:t>
            </a:r>
            <a:endParaRPr lang="en-US" sz="2000" b="1" dirty="0">
              <a:solidFill>
                <a:schemeClr val="accent3">
                  <a:lumMod val="50000"/>
                </a:schemeClr>
              </a:solidFill>
            </a:endParaRPr>
          </a:p>
        </p:txBody>
      </p:sp>
      <p:sp>
        <p:nvSpPr>
          <p:cNvPr id="19" name="TextBox 18"/>
          <p:cNvSpPr txBox="1"/>
          <p:nvPr/>
        </p:nvSpPr>
        <p:spPr>
          <a:xfrm>
            <a:off x="4080289" y="3709481"/>
            <a:ext cx="4420870" cy="646331"/>
          </a:xfrm>
          <a:prstGeom prst="rect">
            <a:avLst/>
          </a:prstGeom>
          <a:solidFill>
            <a:schemeClr val="bg1">
              <a:alpha val="75000"/>
            </a:schemeClr>
          </a:solidFill>
        </p:spPr>
        <p:txBody>
          <a:bodyPr wrap="square" rtlCol="0">
            <a:spAutoFit/>
          </a:bodyPr>
          <a:lstStyle/>
          <a:p>
            <a:r>
              <a:rPr lang="en-US" sz="3600" b="1" dirty="0" smtClean="0">
                <a:solidFill>
                  <a:schemeClr val="accent3">
                    <a:lumMod val="50000"/>
                  </a:schemeClr>
                </a:solidFill>
              </a:rPr>
              <a:t>Mathematical Biology</a:t>
            </a:r>
            <a:endParaRPr lang="en-US" sz="2000" b="1" dirty="0">
              <a:solidFill>
                <a:schemeClr val="accent3">
                  <a:lumMod val="50000"/>
                </a:schemeClr>
              </a:solidFill>
            </a:endParaRPr>
          </a:p>
        </p:txBody>
      </p:sp>
      <p:sp>
        <p:nvSpPr>
          <p:cNvPr id="20" name="TextBox 19"/>
          <p:cNvSpPr txBox="1"/>
          <p:nvPr/>
        </p:nvSpPr>
        <p:spPr>
          <a:xfrm>
            <a:off x="1676400" y="1091889"/>
            <a:ext cx="2009140" cy="646331"/>
          </a:xfrm>
          <a:prstGeom prst="rect">
            <a:avLst/>
          </a:prstGeom>
          <a:solidFill>
            <a:schemeClr val="bg1">
              <a:alpha val="75000"/>
            </a:schemeClr>
          </a:solidFill>
        </p:spPr>
        <p:txBody>
          <a:bodyPr wrap="square" rtlCol="0">
            <a:spAutoFit/>
          </a:bodyPr>
          <a:lstStyle/>
          <a:p>
            <a:r>
              <a:rPr lang="en-US" sz="3600" b="1" dirty="0" smtClean="0">
                <a:solidFill>
                  <a:srgbClr val="A50021"/>
                </a:solidFill>
              </a:rPr>
              <a:t>Topology</a:t>
            </a:r>
            <a:endParaRPr lang="en-US" sz="2000" b="1" dirty="0">
              <a:solidFill>
                <a:srgbClr val="A50021"/>
              </a:solidFill>
            </a:endParaRPr>
          </a:p>
        </p:txBody>
      </p:sp>
      <p:sp>
        <p:nvSpPr>
          <p:cNvPr id="21" name="TextBox 20"/>
          <p:cNvSpPr txBox="1"/>
          <p:nvPr/>
        </p:nvSpPr>
        <p:spPr>
          <a:xfrm>
            <a:off x="5562600" y="5427692"/>
            <a:ext cx="2753360" cy="646331"/>
          </a:xfrm>
          <a:prstGeom prst="rect">
            <a:avLst/>
          </a:prstGeom>
          <a:solidFill>
            <a:schemeClr val="bg1">
              <a:alpha val="75000"/>
            </a:schemeClr>
          </a:solidFill>
        </p:spPr>
        <p:txBody>
          <a:bodyPr wrap="square" rtlCol="0">
            <a:spAutoFit/>
          </a:bodyPr>
          <a:lstStyle/>
          <a:p>
            <a:r>
              <a:rPr lang="en-US" sz="3600" b="1" dirty="0" smtClean="0">
                <a:solidFill>
                  <a:srgbClr val="003366"/>
                </a:solidFill>
              </a:rPr>
              <a:t>Data Analysis</a:t>
            </a:r>
            <a:endParaRPr lang="en-US" sz="2000" b="1" dirty="0">
              <a:solidFill>
                <a:srgbClr val="003366"/>
              </a:solidFill>
            </a:endParaRPr>
          </a:p>
        </p:txBody>
      </p:sp>
      <p:sp>
        <p:nvSpPr>
          <p:cNvPr id="22" name="TextBox 21"/>
          <p:cNvSpPr txBox="1"/>
          <p:nvPr/>
        </p:nvSpPr>
        <p:spPr>
          <a:xfrm>
            <a:off x="4648200" y="4648200"/>
            <a:ext cx="4356100" cy="646331"/>
          </a:xfrm>
          <a:prstGeom prst="rect">
            <a:avLst/>
          </a:prstGeom>
          <a:solidFill>
            <a:schemeClr val="bg1">
              <a:alpha val="75000"/>
            </a:schemeClr>
          </a:solidFill>
        </p:spPr>
        <p:txBody>
          <a:bodyPr wrap="square" rtlCol="0">
            <a:spAutoFit/>
          </a:bodyPr>
          <a:lstStyle/>
          <a:p>
            <a:r>
              <a:rPr lang="en-US" sz="3600" b="1" dirty="0" smtClean="0"/>
              <a:t>Differential Equations</a:t>
            </a:r>
            <a:endParaRPr lang="en-US" sz="2000" b="1" dirty="0"/>
          </a:p>
        </p:txBody>
      </p:sp>
      <p:sp>
        <p:nvSpPr>
          <p:cNvPr id="23" name="TextBox 22"/>
          <p:cNvSpPr txBox="1"/>
          <p:nvPr/>
        </p:nvSpPr>
        <p:spPr>
          <a:xfrm>
            <a:off x="170622" y="680845"/>
            <a:ext cx="3861352" cy="646331"/>
          </a:xfrm>
          <a:prstGeom prst="rect">
            <a:avLst/>
          </a:prstGeom>
          <a:solidFill>
            <a:schemeClr val="bg1">
              <a:alpha val="75000"/>
            </a:schemeClr>
          </a:solidFill>
        </p:spPr>
        <p:txBody>
          <a:bodyPr wrap="square" rtlCol="0">
            <a:spAutoFit/>
          </a:bodyPr>
          <a:lstStyle/>
          <a:p>
            <a:r>
              <a:rPr lang="en-US" sz="3600" b="1" dirty="0" smtClean="0">
                <a:solidFill>
                  <a:srgbClr val="7030A0"/>
                </a:solidFill>
              </a:rPr>
              <a:t>Dynamical Systems</a:t>
            </a:r>
            <a:endParaRPr lang="en-US" sz="2000" b="1" dirty="0">
              <a:solidFill>
                <a:srgbClr val="7030A0"/>
              </a:solidFill>
            </a:endParaRPr>
          </a:p>
        </p:txBody>
      </p:sp>
      <p:sp>
        <p:nvSpPr>
          <p:cNvPr id="24" name="TextBox 23"/>
          <p:cNvSpPr txBox="1"/>
          <p:nvPr/>
        </p:nvSpPr>
        <p:spPr>
          <a:xfrm>
            <a:off x="4725670" y="1037422"/>
            <a:ext cx="3733800" cy="646331"/>
          </a:xfrm>
          <a:prstGeom prst="rect">
            <a:avLst/>
          </a:prstGeom>
          <a:solidFill>
            <a:schemeClr val="bg1">
              <a:alpha val="75000"/>
            </a:schemeClr>
          </a:solidFill>
        </p:spPr>
        <p:txBody>
          <a:bodyPr wrap="square" rtlCol="0">
            <a:spAutoFit/>
          </a:bodyPr>
          <a:lstStyle/>
          <a:p>
            <a:r>
              <a:rPr lang="en-US" sz="3600" b="1" dirty="0" smtClean="0">
                <a:solidFill>
                  <a:schemeClr val="tx2">
                    <a:lumMod val="50000"/>
                  </a:schemeClr>
                </a:solidFill>
              </a:rPr>
              <a:t>Data Compression</a:t>
            </a:r>
            <a:endParaRPr lang="en-US" sz="2000" b="1" dirty="0">
              <a:solidFill>
                <a:schemeClr val="tx2">
                  <a:lumMod val="50000"/>
                </a:schemeClr>
              </a:solidFill>
            </a:endParaRPr>
          </a:p>
        </p:txBody>
      </p:sp>
      <p:sp>
        <p:nvSpPr>
          <p:cNvPr id="25" name="TextBox 24"/>
          <p:cNvSpPr txBox="1"/>
          <p:nvPr/>
        </p:nvSpPr>
        <p:spPr>
          <a:xfrm>
            <a:off x="5029200" y="152399"/>
            <a:ext cx="4038600" cy="646331"/>
          </a:xfrm>
          <a:prstGeom prst="rect">
            <a:avLst/>
          </a:prstGeom>
          <a:solidFill>
            <a:schemeClr val="bg1">
              <a:alpha val="75000"/>
            </a:schemeClr>
          </a:solidFill>
        </p:spPr>
        <p:txBody>
          <a:bodyPr wrap="square" rtlCol="0">
            <a:spAutoFit/>
          </a:bodyPr>
          <a:lstStyle/>
          <a:p>
            <a:r>
              <a:rPr lang="en-US" sz="3600" b="1" dirty="0" smtClean="0">
                <a:solidFill>
                  <a:srgbClr val="F0EA00"/>
                </a:solidFill>
              </a:rPr>
              <a:t>Speech Recognition</a:t>
            </a:r>
            <a:endParaRPr lang="en-US" sz="2000" b="1" dirty="0">
              <a:solidFill>
                <a:srgbClr val="F0EA00"/>
              </a:solidFill>
            </a:endParaRPr>
          </a:p>
        </p:txBody>
      </p:sp>
      <p:sp>
        <p:nvSpPr>
          <p:cNvPr id="26" name="TextBox 25"/>
          <p:cNvSpPr txBox="1"/>
          <p:nvPr/>
        </p:nvSpPr>
        <p:spPr>
          <a:xfrm>
            <a:off x="0" y="1447800"/>
            <a:ext cx="4734560" cy="646331"/>
          </a:xfrm>
          <a:prstGeom prst="rect">
            <a:avLst/>
          </a:prstGeom>
          <a:solidFill>
            <a:schemeClr val="bg1">
              <a:alpha val="75000"/>
            </a:schemeClr>
          </a:solidFill>
        </p:spPr>
        <p:txBody>
          <a:bodyPr wrap="square" rtlCol="0">
            <a:spAutoFit/>
          </a:bodyPr>
          <a:lstStyle/>
          <a:p>
            <a:r>
              <a:rPr lang="en-US" sz="3600" b="1" dirty="0" smtClean="0">
                <a:solidFill>
                  <a:srgbClr val="7030A0"/>
                </a:solidFill>
              </a:rPr>
              <a:t>Mathematical Finance</a:t>
            </a:r>
            <a:endParaRPr lang="en-US" sz="2000" b="1" dirty="0">
              <a:solidFill>
                <a:srgbClr val="7030A0"/>
              </a:solidFill>
            </a:endParaRPr>
          </a:p>
        </p:txBody>
      </p:sp>
      <p:sp>
        <p:nvSpPr>
          <p:cNvPr id="27" name="TextBox 26"/>
          <p:cNvSpPr txBox="1"/>
          <p:nvPr/>
        </p:nvSpPr>
        <p:spPr>
          <a:xfrm>
            <a:off x="294640" y="381000"/>
            <a:ext cx="4582160" cy="646331"/>
          </a:xfrm>
          <a:prstGeom prst="rect">
            <a:avLst/>
          </a:prstGeom>
          <a:solidFill>
            <a:schemeClr val="bg1">
              <a:alpha val="75000"/>
            </a:schemeClr>
          </a:solidFill>
        </p:spPr>
        <p:txBody>
          <a:bodyPr wrap="square" rtlCol="0">
            <a:spAutoFit/>
          </a:bodyPr>
          <a:lstStyle/>
          <a:p>
            <a:r>
              <a:rPr lang="en-US" sz="3600" b="1" dirty="0" smtClean="0">
                <a:solidFill>
                  <a:schemeClr val="accent3">
                    <a:lumMod val="50000"/>
                  </a:schemeClr>
                </a:solidFill>
              </a:rPr>
              <a:t>Mathematical Geology</a:t>
            </a:r>
            <a:endParaRPr lang="en-US" sz="2000" b="1" dirty="0">
              <a:solidFill>
                <a:schemeClr val="accent3">
                  <a:lumMod val="50000"/>
                </a:schemeClr>
              </a:solidFill>
            </a:endParaRPr>
          </a:p>
        </p:txBody>
      </p:sp>
      <p:sp>
        <p:nvSpPr>
          <p:cNvPr id="28" name="TextBox 27"/>
          <p:cNvSpPr txBox="1"/>
          <p:nvPr/>
        </p:nvSpPr>
        <p:spPr>
          <a:xfrm>
            <a:off x="396240" y="2897852"/>
            <a:ext cx="3947160" cy="646331"/>
          </a:xfrm>
          <a:prstGeom prst="rect">
            <a:avLst/>
          </a:prstGeom>
          <a:solidFill>
            <a:schemeClr val="bg1">
              <a:alpha val="75000"/>
            </a:schemeClr>
          </a:solidFill>
        </p:spPr>
        <p:txBody>
          <a:bodyPr wrap="square" rtlCol="0">
            <a:spAutoFit/>
          </a:bodyPr>
          <a:lstStyle/>
          <a:p>
            <a:r>
              <a:rPr lang="en-US" sz="3600" b="1" dirty="0" smtClean="0">
                <a:solidFill>
                  <a:schemeClr val="accent3">
                    <a:lumMod val="50000"/>
                  </a:schemeClr>
                </a:solidFill>
              </a:rPr>
              <a:t>Mathematical Logic</a:t>
            </a:r>
            <a:endParaRPr lang="en-US" sz="2000" b="1" dirty="0">
              <a:solidFill>
                <a:schemeClr val="accent3">
                  <a:lumMod val="50000"/>
                </a:schemeClr>
              </a:solidFill>
            </a:endParaRPr>
          </a:p>
        </p:txBody>
      </p:sp>
      <p:sp>
        <p:nvSpPr>
          <p:cNvPr id="29" name="TextBox 28"/>
          <p:cNvSpPr txBox="1"/>
          <p:nvPr/>
        </p:nvSpPr>
        <p:spPr>
          <a:xfrm>
            <a:off x="2792178" y="1715869"/>
            <a:ext cx="3579964" cy="646331"/>
          </a:xfrm>
          <a:prstGeom prst="rect">
            <a:avLst/>
          </a:prstGeom>
          <a:solidFill>
            <a:schemeClr val="bg1">
              <a:alpha val="75000"/>
            </a:schemeClr>
          </a:solidFill>
        </p:spPr>
        <p:txBody>
          <a:bodyPr wrap="square" rtlCol="0">
            <a:spAutoFit/>
          </a:bodyPr>
          <a:lstStyle/>
          <a:p>
            <a:r>
              <a:rPr lang="en-US" sz="3600" b="1" dirty="0" smtClean="0">
                <a:solidFill>
                  <a:srgbClr val="A50021"/>
                </a:solidFill>
              </a:rPr>
              <a:t>Complex Analysis</a:t>
            </a:r>
            <a:endParaRPr lang="en-US" sz="2000" b="1" dirty="0">
              <a:solidFill>
                <a:srgbClr val="A50021"/>
              </a:solidFill>
            </a:endParaRPr>
          </a:p>
        </p:txBody>
      </p:sp>
      <p:sp>
        <p:nvSpPr>
          <p:cNvPr id="2" name="TextBox 1"/>
          <p:cNvSpPr txBox="1"/>
          <p:nvPr/>
        </p:nvSpPr>
        <p:spPr>
          <a:xfrm>
            <a:off x="3048000" y="2590800"/>
            <a:ext cx="3242724" cy="707886"/>
          </a:xfrm>
          <a:prstGeom prst="rect">
            <a:avLst/>
          </a:prstGeom>
          <a:solidFill>
            <a:schemeClr val="bg1"/>
          </a:solidFill>
        </p:spPr>
        <p:txBody>
          <a:bodyPr wrap="square" rtlCol="0">
            <a:spAutoFit/>
          </a:bodyPr>
          <a:lstStyle/>
          <a:p>
            <a:r>
              <a:rPr lang="en-US" sz="4000" b="1" dirty="0" smtClean="0">
                <a:solidFill>
                  <a:schemeClr val="tx2">
                    <a:lumMod val="50000"/>
                  </a:schemeClr>
                </a:solidFill>
              </a:rPr>
              <a:t>Linear Algebra</a:t>
            </a:r>
            <a:endParaRPr lang="en-US" sz="2400" b="1" dirty="0">
              <a:solidFill>
                <a:schemeClr val="tx2">
                  <a:lumMod val="50000"/>
                </a:schemeClr>
              </a:solidFill>
            </a:endParaRPr>
          </a:p>
        </p:txBody>
      </p:sp>
      <p:sp>
        <p:nvSpPr>
          <p:cNvPr id="16" name="TextBox 15"/>
          <p:cNvSpPr txBox="1"/>
          <p:nvPr/>
        </p:nvSpPr>
        <p:spPr>
          <a:xfrm>
            <a:off x="4886960" y="4078069"/>
            <a:ext cx="3342640" cy="646331"/>
          </a:xfrm>
          <a:prstGeom prst="rect">
            <a:avLst/>
          </a:prstGeom>
          <a:solidFill>
            <a:schemeClr val="bg1">
              <a:alpha val="75000"/>
            </a:schemeClr>
          </a:solidFill>
        </p:spPr>
        <p:txBody>
          <a:bodyPr wrap="square" rtlCol="0">
            <a:spAutoFit/>
          </a:bodyPr>
          <a:lstStyle/>
          <a:p>
            <a:r>
              <a:rPr lang="en-US" sz="3600" b="1" dirty="0" smtClean="0">
                <a:solidFill>
                  <a:srgbClr val="A50021"/>
                </a:solidFill>
              </a:rPr>
              <a:t>Fourier Analysis</a:t>
            </a:r>
            <a:endParaRPr lang="en-US" sz="2000" b="1" dirty="0">
              <a:solidFill>
                <a:srgbClr val="A50021"/>
              </a:solidFill>
            </a:endParaRPr>
          </a:p>
        </p:txBody>
      </p:sp>
    </p:spTree>
    <p:extLst>
      <p:ext uri="{BB962C8B-B14F-4D97-AF65-F5344CB8AC3E}">
        <p14:creationId xmlns:p14="http://schemas.microsoft.com/office/powerpoint/2010/main" val="867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25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10" presetClass="exit" presetSubtype="0" fill="hold" grpId="0" nodeType="withEffect">
                                  <p:stCondLst>
                                    <p:cond delay="250"/>
                                  </p:stCondLst>
                                  <p:childTnLst>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par>
                                <p:cTn id="11" presetID="10" presetClass="exit" presetSubtype="0" fill="hold" grpId="0" nodeType="withEffect">
                                  <p:stCondLst>
                                    <p:cond delay="250"/>
                                  </p:stCondLst>
                                  <p:childTnLst>
                                    <p:animEffect transition="out" filter="fade">
                                      <p:cBhvr>
                                        <p:cTn id="12" dur="750"/>
                                        <p:tgtEl>
                                          <p:spTgt spid="5"/>
                                        </p:tgtEl>
                                      </p:cBhvr>
                                    </p:animEffect>
                                    <p:set>
                                      <p:cBhvr>
                                        <p:cTn id="13" dur="1" fill="hold">
                                          <p:stCondLst>
                                            <p:cond delay="749"/>
                                          </p:stCondLst>
                                        </p:cTn>
                                        <p:tgtEl>
                                          <p:spTgt spid="5"/>
                                        </p:tgtEl>
                                        <p:attrNameLst>
                                          <p:attrName>style.visibility</p:attrName>
                                        </p:attrNameLst>
                                      </p:cBhvr>
                                      <p:to>
                                        <p:strVal val="hidden"/>
                                      </p:to>
                                    </p:set>
                                  </p:childTnLst>
                                </p:cTn>
                              </p:par>
                              <p:par>
                                <p:cTn id="14" presetID="10" presetClass="exit" presetSubtype="0" fill="hold" grpId="0" nodeType="withEffect">
                                  <p:stCondLst>
                                    <p:cond delay="750"/>
                                  </p:stCondLst>
                                  <p:childTnLst>
                                    <p:animEffect transition="out" filter="fade">
                                      <p:cBhvr>
                                        <p:cTn id="15" dur="1000"/>
                                        <p:tgtEl>
                                          <p:spTgt spid="6"/>
                                        </p:tgtEl>
                                      </p:cBhvr>
                                    </p:animEffect>
                                    <p:set>
                                      <p:cBhvr>
                                        <p:cTn id="16" dur="1" fill="hold">
                                          <p:stCondLst>
                                            <p:cond delay="999"/>
                                          </p:stCondLst>
                                        </p:cTn>
                                        <p:tgtEl>
                                          <p:spTgt spid="6"/>
                                        </p:tgtEl>
                                        <p:attrNameLst>
                                          <p:attrName>style.visibility</p:attrName>
                                        </p:attrNameLst>
                                      </p:cBhvr>
                                      <p:to>
                                        <p:strVal val="hidden"/>
                                      </p:to>
                                    </p:set>
                                  </p:childTnLst>
                                </p:cTn>
                              </p:par>
                              <p:par>
                                <p:cTn id="17" presetID="10" presetClass="exit" presetSubtype="0" fill="hold" grpId="0" nodeType="withEffect">
                                  <p:stCondLst>
                                    <p:cond delay="750"/>
                                  </p:stCondLst>
                                  <p:childTnLst>
                                    <p:animEffect transition="out" filter="fade">
                                      <p:cBhvr>
                                        <p:cTn id="18" dur="1000"/>
                                        <p:tgtEl>
                                          <p:spTgt spid="7"/>
                                        </p:tgtEl>
                                      </p:cBhvr>
                                    </p:animEffect>
                                    <p:set>
                                      <p:cBhvr>
                                        <p:cTn id="19" dur="1" fill="hold">
                                          <p:stCondLst>
                                            <p:cond delay="999"/>
                                          </p:stCondLst>
                                        </p:cTn>
                                        <p:tgtEl>
                                          <p:spTgt spid="7"/>
                                        </p:tgtEl>
                                        <p:attrNameLst>
                                          <p:attrName>style.visibility</p:attrName>
                                        </p:attrNameLst>
                                      </p:cBhvr>
                                      <p:to>
                                        <p:strVal val="hidden"/>
                                      </p:to>
                                    </p:set>
                                  </p:childTnLst>
                                </p:cTn>
                              </p:par>
                              <p:par>
                                <p:cTn id="20" presetID="10" presetClass="exit" presetSubtype="0" fill="hold" grpId="0" nodeType="withEffect">
                                  <p:stCondLst>
                                    <p:cond delay="500"/>
                                  </p:stCondLst>
                                  <p:childTnLst>
                                    <p:animEffect transition="out" filter="fade">
                                      <p:cBhvr>
                                        <p:cTn id="21" dur="250"/>
                                        <p:tgtEl>
                                          <p:spTgt spid="8"/>
                                        </p:tgtEl>
                                      </p:cBhvr>
                                    </p:animEffect>
                                    <p:set>
                                      <p:cBhvr>
                                        <p:cTn id="22" dur="1" fill="hold">
                                          <p:stCondLst>
                                            <p:cond delay="249"/>
                                          </p:stCondLst>
                                        </p:cTn>
                                        <p:tgtEl>
                                          <p:spTgt spid="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9"/>
                                        </p:tgtEl>
                                      </p:cBhvr>
                                    </p:animEffect>
                                    <p:set>
                                      <p:cBhvr>
                                        <p:cTn id="25" dur="1" fill="hold">
                                          <p:stCondLst>
                                            <p:cond delay="999"/>
                                          </p:stCondLst>
                                        </p:cTn>
                                        <p:tgtEl>
                                          <p:spTgt spid="9"/>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750"/>
                                        <p:tgtEl>
                                          <p:spTgt spid="10"/>
                                        </p:tgtEl>
                                      </p:cBhvr>
                                    </p:animEffect>
                                    <p:set>
                                      <p:cBhvr>
                                        <p:cTn id="28" dur="1" fill="hold">
                                          <p:stCondLst>
                                            <p:cond delay="749"/>
                                          </p:stCondLst>
                                        </p:cTn>
                                        <p:tgtEl>
                                          <p:spTgt spid="10"/>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000"/>
                                        <p:tgtEl>
                                          <p:spTgt spid="11"/>
                                        </p:tgtEl>
                                      </p:cBhvr>
                                    </p:animEffect>
                                    <p:set>
                                      <p:cBhvr>
                                        <p:cTn id="31" dur="1" fill="hold">
                                          <p:stCondLst>
                                            <p:cond delay="999"/>
                                          </p:stCondLst>
                                        </p:cTn>
                                        <p:tgtEl>
                                          <p:spTgt spid="1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00"/>
                                        <p:tgtEl>
                                          <p:spTgt spid="12"/>
                                        </p:tgtEl>
                                      </p:cBhvr>
                                    </p:animEffect>
                                    <p:set>
                                      <p:cBhvr>
                                        <p:cTn id="34" dur="1" fill="hold">
                                          <p:stCondLst>
                                            <p:cond delay="999"/>
                                          </p:stCondLst>
                                        </p:cTn>
                                        <p:tgtEl>
                                          <p:spTgt spid="12"/>
                                        </p:tgtEl>
                                        <p:attrNameLst>
                                          <p:attrName>style.visibility</p:attrName>
                                        </p:attrNameLst>
                                      </p:cBhvr>
                                      <p:to>
                                        <p:strVal val="hidden"/>
                                      </p:to>
                                    </p:set>
                                  </p:childTnLst>
                                </p:cTn>
                              </p:par>
                              <p:par>
                                <p:cTn id="35" presetID="10" presetClass="exit" presetSubtype="0" fill="hold" grpId="0" nodeType="withEffect">
                                  <p:stCondLst>
                                    <p:cond delay="500"/>
                                  </p:stCondLst>
                                  <p:childTnLst>
                                    <p:animEffect transition="out" filter="fade">
                                      <p:cBhvr>
                                        <p:cTn id="36" dur="250"/>
                                        <p:tgtEl>
                                          <p:spTgt spid="13"/>
                                        </p:tgtEl>
                                      </p:cBhvr>
                                    </p:animEffect>
                                    <p:set>
                                      <p:cBhvr>
                                        <p:cTn id="37" dur="1" fill="hold">
                                          <p:stCondLst>
                                            <p:cond delay="249"/>
                                          </p:stCondLst>
                                        </p:cTn>
                                        <p:tgtEl>
                                          <p:spTgt spid="13"/>
                                        </p:tgtEl>
                                        <p:attrNameLst>
                                          <p:attrName>style.visibility</p:attrName>
                                        </p:attrNameLst>
                                      </p:cBhvr>
                                      <p:to>
                                        <p:strVal val="hidden"/>
                                      </p:to>
                                    </p:set>
                                  </p:childTnLst>
                                </p:cTn>
                              </p:par>
                            </p:childTnLst>
                          </p:cTn>
                        </p:par>
                        <p:par>
                          <p:cTn id="38" fill="hold">
                            <p:stCondLst>
                              <p:cond delay="1750"/>
                            </p:stCondLst>
                            <p:childTnLst>
                              <p:par>
                                <p:cTn id="39" presetID="10" presetClass="exit" presetSubtype="0" fill="hold" grpId="0" nodeType="afterEffect">
                                  <p:stCondLst>
                                    <p:cond delay="0"/>
                                  </p:stCondLst>
                                  <p:childTnLst>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par>
                                <p:cTn id="42" presetID="10" presetClass="exit" presetSubtype="0" fill="hold" grpId="0" nodeType="withEffect">
                                  <p:stCondLst>
                                    <p:cond delay="250"/>
                                  </p:stCondLst>
                                  <p:childTnLst>
                                    <p:animEffect transition="out" filter="fade">
                                      <p:cBhvr>
                                        <p:cTn id="43" dur="1500"/>
                                        <p:tgtEl>
                                          <p:spTgt spid="15"/>
                                        </p:tgtEl>
                                      </p:cBhvr>
                                    </p:animEffect>
                                    <p:set>
                                      <p:cBhvr>
                                        <p:cTn id="44" dur="1" fill="hold">
                                          <p:stCondLst>
                                            <p:cond delay="1499"/>
                                          </p:stCondLst>
                                        </p:cTn>
                                        <p:tgtEl>
                                          <p:spTgt spid="15"/>
                                        </p:tgtEl>
                                        <p:attrNameLst>
                                          <p:attrName>style.visibility</p:attrName>
                                        </p:attrNameLst>
                                      </p:cBhvr>
                                      <p:to>
                                        <p:strVal val="hidden"/>
                                      </p:to>
                                    </p:set>
                                  </p:childTnLst>
                                </p:cTn>
                              </p:par>
                              <p:par>
                                <p:cTn id="45" presetID="10" presetClass="exit" presetSubtype="0" fill="hold" grpId="0" nodeType="withEffect">
                                  <p:stCondLst>
                                    <p:cond delay="125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par>
                                <p:cTn id="48" presetID="10" presetClass="exit" presetSubtype="0" fill="hold" grpId="0" nodeType="withEffect">
                                  <p:stCondLst>
                                    <p:cond delay="250"/>
                                  </p:stCondLst>
                                  <p:childTnLst>
                                    <p:animEffect transition="out" filter="fade">
                                      <p:cBhvr>
                                        <p:cTn id="49" dur="1000"/>
                                        <p:tgtEl>
                                          <p:spTgt spid="18"/>
                                        </p:tgtEl>
                                      </p:cBhvr>
                                    </p:animEffect>
                                    <p:set>
                                      <p:cBhvr>
                                        <p:cTn id="50" dur="1" fill="hold">
                                          <p:stCondLst>
                                            <p:cond delay="999"/>
                                          </p:stCondLst>
                                        </p:cTn>
                                        <p:tgtEl>
                                          <p:spTgt spid="18"/>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1000"/>
                                        <p:tgtEl>
                                          <p:spTgt spid="19"/>
                                        </p:tgtEl>
                                      </p:cBhvr>
                                    </p:animEffect>
                                    <p:set>
                                      <p:cBhvr>
                                        <p:cTn id="53" dur="1" fill="hold">
                                          <p:stCondLst>
                                            <p:cond delay="999"/>
                                          </p:stCondLst>
                                        </p:cTn>
                                        <p:tgtEl>
                                          <p:spTgt spid="19"/>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00"/>
                                        <p:tgtEl>
                                          <p:spTgt spid="20"/>
                                        </p:tgtEl>
                                      </p:cBhvr>
                                    </p:animEffect>
                                    <p:set>
                                      <p:cBhvr>
                                        <p:cTn id="56" dur="1" fill="hold">
                                          <p:stCondLst>
                                            <p:cond delay="999"/>
                                          </p:stCondLst>
                                        </p:cTn>
                                        <p:tgtEl>
                                          <p:spTgt spid="20"/>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1000"/>
                                        <p:tgtEl>
                                          <p:spTgt spid="21"/>
                                        </p:tgtEl>
                                      </p:cBhvr>
                                    </p:animEffect>
                                    <p:set>
                                      <p:cBhvr>
                                        <p:cTn id="59" dur="1" fill="hold">
                                          <p:stCondLst>
                                            <p:cond delay="999"/>
                                          </p:stCondLst>
                                        </p:cTn>
                                        <p:tgtEl>
                                          <p:spTgt spid="21"/>
                                        </p:tgtEl>
                                        <p:attrNameLst>
                                          <p:attrName>style.visibility</p:attrName>
                                        </p:attrNameLst>
                                      </p:cBhvr>
                                      <p:to>
                                        <p:strVal val="hidden"/>
                                      </p:to>
                                    </p:set>
                                  </p:childTnLst>
                                </p:cTn>
                              </p:par>
                            </p:childTnLst>
                          </p:cTn>
                        </p:par>
                        <p:par>
                          <p:cTn id="60" fill="hold">
                            <p:stCondLst>
                              <p:cond delay="3500"/>
                            </p:stCondLst>
                            <p:childTnLst>
                              <p:par>
                                <p:cTn id="61" presetID="10" presetClass="exit" presetSubtype="0" fill="hold" grpId="0" nodeType="afterEffect">
                                  <p:stCondLst>
                                    <p:cond delay="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par>
                                <p:cTn id="64" presetID="10" presetClass="exit" presetSubtype="0" fill="hold" grpId="0" nodeType="withEffect">
                                  <p:stCondLst>
                                    <p:cond delay="500"/>
                                  </p:stCondLst>
                                  <p:childTnLst>
                                    <p:animEffect transition="out" filter="fade">
                                      <p:cBhvr>
                                        <p:cTn id="65" dur="750"/>
                                        <p:tgtEl>
                                          <p:spTgt spid="23"/>
                                        </p:tgtEl>
                                      </p:cBhvr>
                                    </p:animEffect>
                                    <p:set>
                                      <p:cBhvr>
                                        <p:cTn id="66" dur="1" fill="hold">
                                          <p:stCondLst>
                                            <p:cond delay="749"/>
                                          </p:stCondLst>
                                        </p:cTn>
                                        <p:tgtEl>
                                          <p:spTgt spid="23"/>
                                        </p:tgtEl>
                                        <p:attrNameLst>
                                          <p:attrName>style.visibility</p:attrName>
                                        </p:attrNameLst>
                                      </p:cBhvr>
                                      <p:to>
                                        <p:strVal val="hidden"/>
                                      </p:to>
                                    </p:set>
                                  </p:childTnLst>
                                </p:cTn>
                              </p:par>
                              <p:par>
                                <p:cTn id="67" presetID="10" presetClass="exit" presetSubtype="0" fill="hold" grpId="0" nodeType="withEffect">
                                  <p:stCondLst>
                                    <p:cond delay="500"/>
                                  </p:stCondLst>
                                  <p:childTnLst>
                                    <p:animEffect transition="out" filter="fade">
                                      <p:cBhvr>
                                        <p:cTn id="68" dur="750"/>
                                        <p:tgtEl>
                                          <p:spTgt spid="24"/>
                                        </p:tgtEl>
                                      </p:cBhvr>
                                    </p:animEffect>
                                    <p:set>
                                      <p:cBhvr>
                                        <p:cTn id="69" dur="1" fill="hold">
                                          <p:stCondLst>
                                            <p:cond delay="749"/>
                                          </p:stCondLst>
                                        </p:cTn>
                                        <p:tgtEl>
                                          <p:spTgt spid="24"/>
                                        </p:tgtEl>
                                        <p:attrNameLst>
                                          <p:attrName>style.visibility</p:attrName>
                                        </p:attrNameLst>
                                      </p:cBhvr>
                                      <p:to>
                                        <p:strVal val="hidden"/>
                                      </p:to>
                                    </p:set>
                                  </p:childTnLst>
                                </p:cTn>
                              </p:par>
                              <p:par>
                                <p:cTn id="70" presetID="10" presetClass="exit" presetSubtype="0" fill="hold" grpId="0" nodeType="withEffect">
                                  <p:stCondLst>
                                    <p:cond delay="2500"/>
                                  </p:stCondLst>
                                  <p:childTnLst>
                                    <p:animEffect transition="out" filter="fade">
                                      <p:cBhvr>
                                        <p:cTn id="71" dur="750"/>
                                        <p:tgtEl>
                                          <p:spTgt spid="25"/>
                                        </p:tgtEl>
                                      </p:cBhvr>
                                    </p:animEffect>
                                    <p:set>
                                      <p:cBhvr>
                                        <p:cTn id="72" dur="1" fill="hold">
                                          <p:stCondLst>
                                            <p:cond delay="749"/>
                                          </p:stCondLst>
                                        </p:cTn>
                                        <p:tgtEl>
                                          <p:spTgt spid="25"/>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00"/>
                                        <p:tgtEl>
                                          <p:spTgt spid="27"/>
                                        </p:tgtEl>
                                      </p:cBhvr>
                                    </p:animEffect>
                                    <p:set>
                                      <p:cBhvr>
                                        <p:cTn id="75" dur="1" fill="hold">
                                          <p:stCondLst>
                                            <p:cond delay="999"/>
                                          </p:stCondLst>
                                        </p:cTn>
                                        <p:tgtEl>
                                          <p:spTgt spid="27"/>
                                        </p:tgtEl>
                                        <p:attrNameLst>
                                          <p:attrName>style.visibility</p:attrName>
                                        </p:attrNameLst>
                                      </p:cBhvr>
                                      <p:to>
                                        <p:strVal val="hidden"/>
                                      </p:to>
                                    </p:set>
                                  </p:childTnLst>
                                </p:cTn>
                              </p:par>
                              <p:par>
                                <p:cTn id="76" presetID="10" presetClass="exit" presetSubtype="0" fill="hold" grpId="0" nodeType="withEffect">
                                  <p:stCondLst>
                                    <p:cond delay="1250"/>
                                  </p:stCondLst>
                                  <p:childTnLst>
                                    <p:animEffect transition="out" filter="fade">
                                      <p:cBhvr>
                                        <p:cTn id="77" dur="1000"/>
                                        <p:tgtEl>
                                          <p:spTgt spid="28"/>
                                        </p:tgtEl>
                                      </p:cBhvr>
                                    </p:animEffect>
                                    <p:set>
                                      <p:cBhvr>
                                        <p:cTn id="78" dur="1" fill="hold">
                                          <p:stCondLst>
                                            <p:cond delay="999"/>
                                          </p:stCondLst>
                                        </p:cTn>
                                        <p:tgtEl>
                                          <p:spTgt spid="28"/>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1000"/>
                                        <p:tgtEl>
                                          <p:spTgt spid="29"/>
                                        </p:tgtEl>
                                      </p:cBhvr>
                                    </p:animEffect>
                                    <p:set>
                                      <p:cBhvr>
                                        <p:cTn id="81" dur="1" fill="hold">
                                          <p:stCondLst>
                                            <p:cond delay="999"/>
                                          </p:stCondLst>
                                        </p:cTn>
                                        <p:tgtEl>
                                          <p:spTgt spid="29"/>
                                        </p:tgtEl>
                                        <p:attrNameLst>
                                          <p:attrName>style.visibility</p:attrName>
                                        </p:attrNameLst>
                                      </p:cBhvr>
                                      <p:to>
                                        <p:strVal val="hidden"/>
                                      </p:to>
                                    </p:set>
                                  </p:childTnLst>
                                </p:cTn>
                              </p:par>
                              <p:par>
                                <p:cTn id="82" presetID="10" presetClass="exit" presetSubtype="0" fill="hold" grpId="0" nodeType="withEffect">
                                  <p:stCondLst>
                                    <p:cond delay="500"/>
                                  </p:stCondLst>
                                  <p:childTnLst>
                                    <p:animEffect transition="out" filter="fade">
                                      <p:cBhvr>
                                        <p:cTn id="83" dur="750"/>
                                        <p:tgtEl>
                                          <p:spTgt spid="16"/>
                                        </p:tgtEl>
                                      </p:cBhvr>
                                    </p:animEffect>
                                    <p:set>
                                      <p:cBhvr>
                                        <p:cTn id="84" dur="1" fill="hold">
                                          <p:stCondLst>
                                            <p:cond delay="749"/>
                                          </p:stCondLst>
                                        </p:cTn>
                                        <p:tgtEl>
                                          <p:spTgt spid="16"/>
                                        </p:tgtEl>
                                        <p:attrNameLst>
                                          <p:attrName>style.visibility</p:attrName>
                                        </p:attrNameLst>
                                      </p:cBhvr>
                                      <p:to>
                                        <p:strVal val="hidden"/>
                                      </p:to>
                                    </p:set>
                                  </p:childTnLst>
                                </p:cTn>
                              </p:par>
                              <p:par>
                                <p:cTn id="85" presetID="10" presetClass="exit" presetSubtype="0" fill="hold" grpId="0" nodeType="withEffect">
                                  <p:stCondLst>
                                    <p:cond delay="2000"/>
                                  </p:stCondLst>
                                  <p:childTnLst>
                                    <p:animEffect transition="out" filter="fade">
                                      <p:cBhvr>
                                        <p:cTn id="86" dur="1000"/>
                                        <p:tgtEl>
                                          <p:spTgt spid="26"/>
                                        </p:tgtEl>
                                      </p:cBhvr>
                                    </p:animEffect>
                                    <p:set>
                                      <p:cBhvr>
                                        <p:cTn id="87" dur="1" fill="hold">
                                          <p:stCondLst>
                                            <p:cond delay="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0" y="2590800"/>
            <a:ext cx="3242724" cy="707886"/>
          </a:xfrm>
          <a:prstGeom prst="rect">
            <a:avLst/>
          </a:prstGeom>
          <a:solidFill>
            <a:schemeClr val="bg1"/>
          </a:solidFill>
        </p:spPr>
        <p:txBody>
          <a:bodyPr wrap="square" rtlCol="0">
            <a:spAutoFit/>
          </a:bodyPr>
          <a:lstStyle/>
          <a:p>
            <a:r>
              <a:rPr lang="en-US" sz="4000" b="1" dirty="0" smtClean="0">
                <a:solidFill>
                  <a:schemeClr val="tx2">
                    <a:lumMod val="50000"/>
                  </a:schemeClr>
                </a:solidFill>
              </a:rPr>
              <a:t>Linear Algebra</a:t>
            </a:r>
            <a:endParaRPr lang="en-US" sz="2400" b="1" dirty="0">
              <a:solidFill>
                <a:schemeClr val="tx2">
                  <a:lumMod val="50000"/>
                </a:schemeClr>
              </a:solidFill>
            </a:endParaRPr>
          </a:p>
        </p:txBody>
      </p:sp>
      <p:sp>
        <p:nvSpPr>
          <p:cNvPr id="30" name="TextBox 29"/>
          <p:cNvSpPr txBox="1"/>
          <p:nvPr/>
        </p:nvSpPr>
        <p:spPr>
          <a:xfrm>
            <a:off x="1600200" y="1806714"/>
            <a:ext cx="6172200" cy="707886"/>
          </a:xfrm>
          <a:prstGeom prst="rect">
            <a:avLst/>
          </a:prstGeom>
          <a:noFill/>
        </p:spPr>
        <p:txBody>
          <a:bodyPr wrap="square" rtlCol="0">
            <a:spAutoFit/>
          </a:bodyPr>
          <a:lstStyle/>
          <a:p>
            <a:pPr algn="ctr"/>
            <a:r>
              <a:rPr lang="en-US" sz="4000" dirty="0" smtClean="0"/>
              <a:t>Some applications of</a:t>
            </a:r>
            <a:endParaRPr lang="en-US" sz="4000" dirty="0"/>
          </a:p>
        </p:txBody>
      </p:sp>
    </p:spTree>
    <p:extLst>
      <p:ext uri="{BB962C8B-B14F-4D97-AF65-F5344CB8AC3E}">
        <p14:creationId xmlns:p14="http://schemas.microsoft.com/office/powerpoint/2010/main" val="117755439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7118</TotalTime>
  <Words>4472</Words>
  <Application>Microsoft Office PowerPoint</Application>
  <PresentationFormat>On-screen Show (4:3)</PresentationFormat>
  <Paragraphs>279</Paragraphs>
  <Slides>53</Slides>
  <Notes>32</Notes>
  <HiddenSlides>0</HiddenSlides>
  <MMClips>4</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An Introduction  to Linear Algebra</vt:lpstr>
      <vt:lpstr>Imagine a musical world of only pianos...</vt:lpstr>
      <vt:lpstr>…thank goodness for other instruments!</vt:lpstr>
      <vt:lpstr>Imagine a mathematical world of only Calculus… </vt:lpstr>
      <vt:lpstr>PowerPoint Presentation</vt:lpstr>
      <vt:lpstr>Results are in: the top career is…</vt:lpstr>
      <vt:lpstr>Mathematician</vt:lpstr>
      <vt:lpstr>PowerPoint Presentation</vt:lpstr>
      <vt:lpstr>PowerPoint Presentation</vt:lpstr>
      <vt:lpstr>Linear Algebra: Medical Imaging</vt:lpstr>
      <vt:lpstr>Linear Algebra: Data Fitting</vt:lpstr>
      <vt:lpstr>Linear Algebra: Finance</vt:lpstr>
      <vt:lpstr>Linear Algebra: Chemistry</vt:lpstr>
      <vt:lpstr>Linear Algebra: Digital Animation</vt:lpstr>
      <vt:lpstr>Linear Algebra: Predator/Prey Models</vt:lpstr>
      <vt:lpstr>Linear Algebra: Traffic Flow</vt:lpstr>
      <vt:lpstr>Arc de Triomphe, Paris</vt:lpstr>
      <vt:lpstr>Arc de Triomphe, Paris</vt:lpstr>
      <vt:lpstr>Piazza del Colosseo, Rome</vt:lpstr>
      <vt:lpstr>Piazza del Colosseo, Rome</vt:lpstr>
      <vt:lpstr>A simple roundabout</vt:lpstr>
      <vt:lpstr>A simple roundabout</vt:lpstr>
      <vt:lpstr>A simple roundabout</vt:lpstr>
      <vt:lpstr>A simple roundabout</vt:lpstr>
      <vt:lpstr>A simple roundabout</vt:lpstr>
      <vt:lpstr>A simple roundabout</vt:lpstr>
      <vt:lpstr>A simple roundabout</vt:lpstr>
      <vt:lpstr>A simple roundabout</vt:lpstr>
      <vt:lpstr>A simple roundabout</vt:lpstr>
      <vt:lpstr>A simple roundabout</vt:lpstr>
      <vt:lpstr>A simple roundabout</vt:lpstr>
      <vt:lpstr>A simple roundabout</vt:lpstr>
      <vt:lpstr>Six equations, six unknowns</vt:lpstr>
      <vt:lpstr>Matrix representation</vt:lpstr>
      <vt:lpstr>Questions and issues</vt:lpstr>
      <vt:lpstr>Questions and issues</vt:lpstr>
      <vt:lpstr>Questions and issues</vt:lpstr>
      <vt:lpstr>Questions and issues</vt:lpstr>
      <vt:lpstr>Questions and issues</vt:lpstr>
      <vt:lpstr>Questions and issues</vt:lpstr>
      <vt:lpstr>Questions and issues</vt:lpstr>
      <vt:lpstr>Questions and issues</vt:lpstr>
      <vt:lpstr>Questions and issues</vt:lpstr>
      <vt:lpstr>Questions and issues</vt:lpstr>
      <vt:lpstr>Questions and issues</vt:lpstr>
      <vt:lpstr>Questions and issues</vt:lpstr>
      <vt:lpstr>Questions and issues</vt:lpstr>
      <vt:lpstr>Questions and issues</vt:lpstr>
      <vt:lpstr>Questions and issues</vt:lpstr>
      <vt:lpstr>More details on this presentation</vt:lpstr>
      <vt:lpstr>More details on this presentation</vt:lpstr>
      <vt:lpstr>This and other presentations</vt:lpstr>
      <vt:lpstr>Questions?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dc:creator>
  <cp:lastModifiedBy>David</cp:lastModifiedBy>
  <cp:revision>139</cp:revision>
  <dcterms:created xsi:type="dcterms:W3CDTF">2014-08-14T00:00:26Z</dcterms:created>
  <dcterms:modified xsi:type="dcterms:W3CDTF">2015-01-21T05:18:13Z</dcterms:modified>
</cp:coreProperties>
</file>