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-151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2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04DA-D129-4CBF-9B46-8EEB63BFDDF8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CEE3-3F18-44C7-B6A6-4A1308F1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nc.edu/~marzuola/Math547_S13/Math547_S13_Projects/R_Doyle_Section001_Cryptograph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algebra/matrix-multiplying.html" TargetMode="External"/><Relationship Id="rId2" Type="http://schemas.openxmlformats.org/officeDocument/2006/relationships/hyperlink" Target="https://www.khanacademy.org/math/algebra2/alg2-matrices/matrix-multiplication-alg2/e/multiplying_a_matrix_by_a_matri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of Equations as Matrices and Hill Cipher.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Annela Kelly</a:t>
            </a:r>
          </a:p>
          <a:p>
            <a:r>
              <a:rPr lang="en-US" dirty="0" smtClean="0"/>
              <a:t>Bridgewater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3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in Hill Cipher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Convert numbers into letters:</a:t>
                </a:r>
              </a:p>
              <a:p>
                <a:r>
                  <a:rPr lang="en-US" dirty="0" smtClean="0"/>
                  <a:t>Multiply decoding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with the vectors:</a:t>
                </a:r>
              </a:p>
              <a:p>
                <a:r>
                  <a:rPr lang="en-US" dirty="0" smtClean="0"/>
                  <a:t>Convert numbers into letters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Worksheet on encoding and decoding!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66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Exchanging secrets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MESSAGE:     </a:t>
                </a:r>
                <a:r>
                  <a:rPr lang="en-US" i="1" dirty="0" smtClean="0"/>
                  <a:t>CALCULUS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		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3200" dirty="0" smtClean="0"/>
                  <a:t>CODE:          </a:t>
                </a:r>
                <a:r>
                  <a:rPr lang="en-US" b="1" dirty="0"/>
                  <a:t>EGUPDAWC</a:t>
                </a:r>
                <a:endParaRPr lang="en-US" sz="3200" dirty="0" smtClean="0"/>
              </a:p>
              <a:p>
                <a:pPr marL="2286000" lvl="5" indent="0">
                  <a:buNone/>
                </a:pPr>
                <a:r>
                  <a:rPr lang="en-US" sz="3200" dirty="0" smtClean="0"/>
                  <a:t>			  </a:t>
                </a:r>
                <a:r>
                  <a:rPr lang="en-US" sz="2100" dirty="0" smtClean="0"/>
                  <a:t>-1</a:t>
                </a:r>
                <a:endParaRPr lang="en-US" sz="2100" dirty="0"/>
              </a:p>
              <a:p>
                <a:pPr marL="2286000" lvl="5" indent="0">
                  <a:buNone/>
                </a:pPr>
                <a:r>
                  <a:rPr lang="en-US" sz="3200" dirty="0" smtClean="0"/>
                  <a:t>		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300" dirty="0"/>
              </a:p>
              <a:p>
                <a:pPr marL="2286000" lvl="5" indent="0">
                  <a:buNone/>
                </a:pPr>
                <a:endParaRPr lang="en-US" sz="3200" dirty="0"/>
              </a:p>
              <a:p>
                <a:pPr marL="2286000" lvl="5" indent="0">
                  <a:buNone/>
                </a:pPr>
                <a:r>
                  <a:rPr lang="en-US" sz="3200" dirty="0" smtClean="0"/>
                  <a:t>DECODED MESSAGE: </a:t>
                </a:r>
                <a:r>
                  <a:rPr lang="en-US" sz="3200" i="1" dirty="0" smtClean="0"/>
                  <a:t>CALCULUS</a:t>
                </a:r>
              </a:p>
              <a:p>
                <a:pPr marL="2286000" lvl="5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dirty="0" smtClean="0"/>
                  <a:t>More info on Hill Ciphers at:</a:t>
                </a:r>
                <a:endParaRPr lang="en-US" dirty="0"/>
              </a:p>
              <a:p>
                <a:pPr marL="0" indent="0">
                  <a:buNone/>
                </a:pPr>
                <a:endParaRPr lang="en-US" sz="1200" dirty="0" smtClean="0">
                  <a:hlinkClick r:id="rId2"/>
                </a:endParaRPr>
              </a:p>
              <a:p>
                <a:endParaRPr lang="en-US" sz="1200" dirty="0" smtClean="0">
                  <a:hlinkClick r:id="rId2"/>
                </a:endParaRPr>
              </a:p>
              <a:p>
                <a:r>
                  <a:rPr lang="en-US" sz="1200" dirty="0" smtClean="0">
                    <a:hlinkClick r:id="rId2"/>
                  </a:rPr>
                  <a:t>http</a:t>
                </a:r>
                <a:r>
                  <a:rPr lang="en-US" sz="1200" dirty="0">
                    <a:hlinkClick r:id="rId2"/>
                  </a:rPr>
                  <a:t>://www.unc.edu/~</a:t>
                </a:r>
                <a:r>
                  <a:rPr lang="en-US" sz="1200" dirty="0" smtClean="0">
                    <a:hlinkClick r:id="rId2"/>
                  </a:rPr>
                  <a:t>marzuola/Math547_S13/Math547_S13_Projects/R_Doyle_Section001_Cryptography.pdf</a:t>
                </a:r>
                <a:endParaRPr lang="en-US" sz="1200" dirty="0" smtClean="0"/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3"/>
                <a:stretch>
                  <a:fillRect l="-1185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505200" y="1447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08829" y="3048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5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Matrix multiplication review applet at: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hlinkClick r:id="rId2"/>
              </a:rPr>
              <a:t>https://www.khanacademy.org/math/algebra2/alg2-matrices/matrix-multiplication-alg2/e/multiplying_a_matrix_by_a_matrix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000" dirty="0" smtClean="0"/>
              <a:t>or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hlinkClick r:id="rId3"/>
              </a:rPr>
              <a:t>http://www.mathsisfun.com/algebra/matrix-multiplying.html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762000"/>
          </a:xfrm>
        </p:spPr>
        <p:txBody>
          <a:bodyPr/>
          <a:lstStyle/>
          <a:p>
            <a:r>
              <a:rPr lang="en-US" u="sng" dirty="0" smtClean="0"/>
              <a:t>Algebra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174875"/>
                <a:ext cx="3962400" cy="2778125"/>
              </a:xfrm>
            </p:spPr>
            <p:txBody>
              <a:bodyPr/>
              <a:lstStyle/>
              <a:p>
                <a:r>
                  <a:rPr lang="en-US" dirty="0" smtClean="0"/>
                  <a:t>ax=b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5x=3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3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174875"/>
                <a:ext cx="3962400" cy="2778125"/>
              </a:xfrm>
              <a:blipFill rotWithShape="1">
                <a:blip r:embed="rId4"/>
                <a:stretch>
                  <a:fillRect l="-2000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838200"/>
          </a:xfrm>
        </p:spPr>
        <p:txBody>
          <a:bodyPr/>
          <a:lstStyle/>
          <a:p>
            <a:r>
              <a:rPr lang="en-US" u="sng" dirty="0" smtClean="0"/>
              <a:t>Matrix Algebra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00600" y="2174875"/>
                <a:ext cx="3886200" cy="3082925"/>
              </a:xfrm>
            </p:spPr>
            <p:txBody>
              <a:bodyPr/>
              <a:lstStyle/>
              <a:p>
                <a:r>
                  <a:rPr lang="en-US" dirty="0" smtClean="0"/>
                  <a:t>Ax=b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 ?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00600" y="2174875"/>
                <a:ext cx="3886200" cy="3082925"/>
              </a:xfrm>
              <a:blipFill rotWithShape="1">
                <a:blip r:embed="rId5"/>
                <a:stretch>
                  <a:fillRect l="-2198"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53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Matrix inverse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65564"/>
            <a:ext cx="8153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Matrix inverse for 2× 2matrix: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To get more details and in-depth discussion about inverses:</a:t>
            </a:r>
          </a:p>
          <a:p>
            <a:pPr marL="0" indent="0">
              <a:buNone/>
            </a:pPr>
            <a:r>
              <a:rPr lang="en-US" dirty="0" smtClean="0"/>
              <a:t>http://www.mathsisfun.com/algebra/matrix-inverse.html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8" y="1828800"/>
            <a:ext cx="39766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28" y="3200400"/>
            <a:ext cx="3552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71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Cryptology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Caesar Cipher (100 BC)				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905000"/>
            <a:ext cx="7279014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4"/>
          <a:stretch/>
        </p:blipFill>
        <p:spPr bwMode="auto">
          <a:xfrm>
            <a:off x="6581940" y="304801"/>
            <a:ext cx="2063912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6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Hill cipher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 time progressed, the study of cryptography  began to involve higher level mathematics. With this more advanced math came more advanced ciphers based on the idea of encryption and decryption keys. </a:t>
            </a:r>
          </a:p>
          <a:p>
            <a:r>
              <a:rPr lang="en-US" dirty="0" smtClean="0"/>
              <a:t>Encryption keys are a special value or set of values used in an encryption algorithm to convert a plaintext into a cipher text. </a:t>
            </a:r>
          </a:p>
          <a:p>
            <a:r>
              <a:rPr lang="en-US" dirty="0" smtClean="0"/>
              <a:t>A decryption key is the opposite.</a:t>
            </a:r>
          </a:p>
          <a:p>
            <a:r>
              <a:rPr lang="en-US" dirty="0" smtClean="0"/>
              <a:t>One encryption scheme that utilizes more advanced mathematics, as well as encryption and decryption keys is a cipher from 1929 called the Hill cipher. </a:t>
            </a:r>
          </a:p>
          <a:p>
            <a:r>
              <a:rPr lang="en-US" dirty="0" smtClean="0"/>
              <a:t>The Hill cipher is based on matrix multiplication and is a lot more secure than  the Caesar cipher that</a:t>
            </a:r>
          </a:p>
          <a:p>
            <a:r>
              <a:rPr lang="en-US" dirty="0" smtClean="0"/>
              <a:t>was previously discussed.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1"/>
          <a:stretch/>
        </p:blipFill>
        <p:spPr bwMode="auto">
          <a:xfrm>
            <a:off x="6400800" y="314757"/>
            <a:ext cx="1623581" cy="150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into letters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t="28800" r="39039" b="53012"/>
          <a:stretch/>
        </p:blipFill>
        <p:spPr bwMode="auto">
          <a:xfrm>
            <a:off x="-13855" y="1905000"/>
            <a:ext cx="86826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876799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BED                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1 4 3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5181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Calculations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if a number is bigger than 26 or smaller than 0?</a:t>
            </a:r>
          </a:p>
          <a:p>
            <a:endParaRPr lang="en-US" dirty="0"/>
          </a:p>
          <a:p>
            <a:r>
              <a:rPr lang="en-US" dirty="0" smtClean="0"/>
              <a:t>Use “clock arithmetic”:</a:t>
            </a:r>
          </a:p>
          <a:p>
            <a:pPr marL="0" indent="0">
              <a:buNone/>
            </a:pPr>
            <a:r>
              <a:rPr lang="en-US" dirty="0" smtClean="0"/>
              <a:t>12 ≡ 12</a:t>
            </a:r>
          </a:p>
          <a:p>
            <a:pPr marL="0" indent="0">
              <a:buNone/>
            </a:pPr>
            <a:r>
              <a:rPr lang="en-US" dirty="0" smtClean="0"/>
              <a:t>27 ≡  1</a:t>
            </a:r>
          </a:p>
          <a:p>
            <a:pPr marL="0" indent="0">
              <a:buNone/>
            </a:pPr>
            <a:r>
              <a:rPr lang="en-US" dirty="0" smtClean="0"/>
              <a:t>-1 ≡  25</a:t>
            </a:r>
          </a:p>
          <a:p>
            <a:pPr marL="0" indent="0">
              <a:buNone/>
            </a:pPr>
            <a:r>
              <a:rPr lang="en-US" dirty="0" smtClean="0"/>
              <a:t>53 ≡ 1</a:t>
            </a:r>
          </a:p>
          <a:p>
            <a:pPr marL="0" indent="0">
              <a:buNone/>
            </a:pPr>
            <a:r>
              <a:rPr lang="en-US" b="1" dirty="0" smtClean="0"/>
              <a:t>Worksheet on clock arithmetic!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38095" r="64254" b="31151"/>
          <a:stretch/>
        </p:blipFill>
        <p:spPr bwMode="auto">
          <a:xfrm>
            <a:off x="4800600" y="2819400"/>
            <a:ext cx="3168618" cy="27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4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(Matrix) inverses formula modulo 26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4038600" cy="3352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/>
                  <a:t>Algebra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5 ∙6=30</a:t>
                </a:r>
              </a:p>
              <a:p>
                <a:r>
                  <a:rPr lang="en-US" dirty="0"/>
                  <a:t>5</a:t>
                </a:r>
                <a:r>
                  <a:rPr lang="en-US" dirty="0" smtClean="0"/>
                  <a:t> ∙21=105</a:t>
                </a:r>
              </a:p>
              <a:p>
                <a:r>
                  <a:rPr lang="en-US" dirty="0" smtClean="0"/>
                  <a:t>5∙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=1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4038600" cy="3352800"/>
              </a:xfrm>
              <a:blipFill rotWithShape="1">
                <a:blip r:embed="rId2"/>
                <a:stretch>
                  <a:fillRect l="-3017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Modulo  26 Algebra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dirty="0" smtClean="0"/>
                  <a:t>5 ∙6 ≡ 4</a:t>
                </a:r>
              </a:p>
              <a:p>
                <a:r>
                  <a:rPr lang="en-US" dirty="0" smtClean="0"/>
                  <a:t>5 ∙21 ≡ 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nor/>
                      </m:rPr>
                      <a:rPr lang="en-US" dirty="0" smtClean="0"/>
                      <m:t>≡</m:t>
                    </m:r>
                  </m:oMath>
                </a14:m>
                <a:r>
                  <a:rPr lang="en-US" dirty="0" smtClean="0"/>
                  <a:t> 21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5257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 on </a:t>
            </a:r>
            <a:r>
              <a:rPr lang="en-US" sz="2400" b="1" dirty="0" smtClean="0"/>
              <a:t>inverses mod 26!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763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in Hill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letters into numbers</a:t>
            </a:r>
          </a:p>
          <a:p>
            <a:r>
              <a:rPr lang="en-US" dirty="0" smtClean="0"/>
              <a:t>Write  message into blocks (matrices) of two</a:t>
            </a:r>
          </a:p>
          <a:p>
            <a:r>
              <a:rPr lang="en-US" dirty="0" smtClean="0"/>
              <a:t>Multiply decoding matrix A with the vectors</a:t>
            </a:r>
          </a:p>
          <a:p>
            <a:r>
              <a:rPr lang="en-US" dirty="0" smtClean="0"/>
              <a:t>Convert numbers into letters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436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Systems of Equations as Matrices and Hill Cipher. </vt:lpstr>
      <vt:lpstr>Matrix multiplication review applet at: https://www.khanacademy.org/math/algebra2/alg2-matrices/matrix-multiplication-alg2/e/multiplying_a_matrix_by_a_matrix or http://www.mathsisfun.com/algebra/matrix-multiplying.html </vt:lpstr>
      <vt:lpstr>Matrix inverse formula 〖 A A〗^(-1)=[■8(1&amp;0@0&amp;1)]</vt:lpstr>
      <vt:lpstr>Cryptology</vt:lpstr>
      <vt:lpstr>Hill cipher </vt:lpstr>
      <vt:lpstr>Numbers into letters</vt:lpstr>
      <vt:lpstr>Modular Calculations </vt:lpstr>
      <vt:lpstr>(Matrix) inverses formula modulo 26 </vt:lpstr>
      <vt:lpstr>Encoding in Hill Cipher</vt:lpstr>
      <vt:lpstr>Decoding in Hill Cipher</vt:lpstr>
      <vt:lpstr>Exchanging secrets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Equations as Matrices and Hill Cipher.</dc:title>
  <dc:creator>The Kellys</dc:creator>
  <cp:lastModifiedBy>Kelly, Annela</cp:lastModifiedBy>
  <cp:revision>30</cp:revision>
  <dcterms:created xsi:type="dcterms:W3CDTF">2014-12-29T15:31:47Z</dcterms:created>
  <dcterms:modified xsi:type="dcterms:W3CDTF">2015-01-27T21:08:10Z</dcterms:modified>
</cp:coreProperties>
</file>