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7"/>
  </p:notesMasterIdLst>
  <p:sldIdLst>
    <p:sldId id="256" r:id="rId2"/>
    <p:sldId id="313" r:id="rId3"/>
    <p:sldId id="287" r:id="rId4"/>
    <p:sldId id="269" r:id="rId5"/>
    <p:sldId id="257" r:id="rId6"/>
    <p:sldId id="260" r:id="rId7"/>
    <p:sldId id="258" r:id="rId8"/>
    <p:sldId id="316" r:id="rId9"/>
    <p:sldId id="317" r:id="rId10"/>
    <p:sldId id="305" r:id="rId11"/>
    <p:sldId id="306" r:id="rId12"/>
    <p:sldId id="307" r:id="rId13"/>
    <p:sldId id="308" r:id="rId14"/>
    <p:sldId id="301" r:id="rId15"/>
    <p:sldId id="302" r:id="rId16"/>
    <p:sldId id="309" r:id="rId17"/>
    <p:sldId id="314" r:id="rId18"/>
    <p:sldId id="303" r:id="rId19"/>
    <p:sldId id="304" r:id="rId20"/>
    <p:sldId id="259" r:id="rId21"/>
    <p:sldId id="261" r:id="rId22"/>
    <p:sldId id="318" r:id="rId23"/>
    <p:sldId id="262" r:id="rId24"/>
    <p:sldId id="263" r:id="rId25"/>
    <p:sldId id="264" r:id="rId26"/>
    <p:sldId id="265" r:id="rId27"/>
    <p:sldId id="266" r:id="rId28"/>
    <p:sldId id="267" r:id="rId29"/>
    <p:sldId id="268" r:id="rId30"/>
    <p:sldId id="270" r:id="rId31"/>
    <p:sldId id="319" r:id="rId32"/>
    <p:sldId id="272" r:id="rId33"/>
    <p:sldId id="273" r:id="rId34"/>
    <p:sldId id="274" r:id="rId35"/>
    <p:sldId id="275" r:id="rId36"/>
    <p:sldId id="283" r:id="rId37"/>
    <p:sldId id="276" r:id="rId38"/>
    <p:sldId id="277" r:id="rId39"/>
    <p:sldId id="278" r:id="rId40"/>
    <p:sldId id="279" r:id="rId41"/>
    <p:sldId id="282" r:id="rId42"/>
    <p:sldId id="284" r:id="rId43"/>
    <p:sldId id="281" r:id="rId44"/>
    <p:sldId id="294" r:id="rId45"/>
    <p:sldId id="295" r:id="rId46"/>
    <p:sldId id="311" r:id="rId47"/>
    <p:sldId id="296" r:id="rId48"/>
    <p:sldId id="297" r:id="rId49"/>
    <p:sldId id="298" r:id="rId50"/>
    <p:sldId id="299" r:id="rId51"/>
    <p:sldId id="310" r:id="rId52"/>
    <p:sldId id="320" r:id="rId53"/>
    <p:sldId id="280" r:id="rId54"/>
    <p:sldId id="300" r:id="rId55"/>
    <p:sldId id="312" r:id="rId56"/>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4" d="100"/>
          <a:sy n="74" d="100"/>
        </p:scale>
        <p:origin x="-2166" y="-78"/>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yuenger\Local%20Settings\Temp\2007_2008_indic_byyear_13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The </a:t>
            </a:r>
            <a:r>
              <a:rPr lang="en-US" dirty="0" smtClean="0"/>
              <a:t>US Poor </a:t>
            </a:r>
            <a:r>
              <a:rPr lang="en-US" dirty="0"/>
              <a:t>in 2000 Would Have Been </a:t>
            </a:r>
            <a:r>
              <a:rPr lang="en-US" dirty="0" smtClean="0"/>
              <a:t>Rich </a:t>
            </a:r>
            <a:r>
              <a:rPr lang="en-US" dirty="0"/>
              <a:t>in 1900</a:t>
            </a:r>
          </a:p>
        </c:rich>
      </c:tx>
      <c:layout>
        <c:manualLayout>
          <c:xMode val="edge"/>
          <c:yMode val="edge"/>
          <c:x val="0.1337354072692449"/>
          <c:y val="1.6949152542372968E-2"/>
        </c:manualLayout>
      </c:layout>
    </c:title>
    <c:plotArea>
      <c:layout>
        <c:manualLayout>
          <c:layoutTarget val="inner"/>
          <c:xMode val="edge"/>
          <c:yMode val="edge"/>
          <c:x val="0.12784208557353871"/>
          <c:y val="0.12168801992971218"/>
          <c:w val="0.85446591827538965"/>
          <c:h val="0.78655812091284816"/>
        </c:manualLayout>
      </c:layout>
      <c:barChart>
        <c:barDir val="col"/>
        <c:grouping val="stacked"/>
        <c:ser>
          <c:idx val="0"/>
          <c:order val="0"/>
          <c:cat>
            <c:strRef>
              <c:f>Sheet1!$A$2:$A$3</c:f>
              <c:strCache>
                <c:ptCount val="2"/>
                <c:pt idx="0">
                  <c:v>year 2000</c:v>
                </c:pt>
                <c:pt idx="1">
                  <c:v>year 1900</c:v>
                </c:pt>
              </c:strCache>
            </c:strRef>
          </c:cat>
          <c:val>
            <c:numRef>
              <c:f>Sheet1!$B$2:$C$2</c:f>
              <c:numCache>
                <c:formatCode>General</c:formatCode>
                <c:ptCount val="2"/>
                <c:pt idx="0">
                  <c:v>11</c:v>
                </c:pt>
                <c:pt idx="1">
                  <c:v>90</c:v>
                </c:pt>
              </c:numCache>
            </c:numRef>
          </c:val>
        </c:ser>
        <c:ser>
          <c:idx val="1"/>
          <c:order val="1"/>
          <c:cat>
            <c:strRef>
              <c:f>Sheet1!$A$2:$A$3</c:f>
              <c:strCache>
                <c:ptCount val="2"/>
                <c:pt idx="0">
                  <c:v>year 2000</c:v>
                </c:pt>
                <c:pt idx="1">
                  <c:v>year 1900</c:v>
                </c:pt>
              </c:strCache>
            </c:strRef>
          </c:cat>
          <c:val>
            <c:numRef>
              <c:f>Sheet1!$B$3:$C$3</c:f>
              <c:numCache>
                <c:formatCode>General</c:formatCode>
                <c:ptCount val="2"/>
                <c:pt idx="0">
                  <c:v>89</c:v>
                </c:pt>
                <c:pt idx="1">
                  <c:v>10</c:v>
                </c:pt>
              </c:numCache>
            </c:numRef>
          </c:val>
        </c:ser>
        <c:gapWidth val="55"/>
        <c:overlap val="100"/>
        <c:axId val="85371520"/>
        <c:axId val="85451136"/>
      </c:barChart>
      <c:catAx>
        <c:axId val="85371520"/>
        <c:scaling>
          <c:orientation val="minMax"/>
        </c:scaling>
        <c:axPos val="b"/>
        <c:numFmt formatCode="General" sourceLinked="1"/>
        <c:majorTickMark val="none"/>
        <c:tickLblPos val="nextTo"/>
        <c:crossAx val="85451136"/>
        <c:crosses val="autoZero"/>
        <c:auto val="1"/>
        <c:lblAlgn val="ctr"/>
        <c:lblOffset val="100"/>
      </c:catAx>
      <c:valAx>
        <c:axId val="85451136"/>
        <c:scaling>
          <c:orientation val="minMax"/>
        </c:scaling>
        <c:axPos val="l"/>
        <c:majorGridlines/>
        <c:numFmt formatCode="General" sourceLinked="1"/>
        <c:majorTickMark val="none"/>
        <c:tickLblPos val="nextTo"/>
        <c:crossAx val="85371520"/>
        <c:crosses val="autoZero"/>
        <c:crossBetween val="between"/>
      </c:valAx>
      <c:spPr>
        <a:solidFill>
          <a:schemeClr val="accent3">
            <a:lumMod val="40000"/>
            <a:lumOff val="60000"/>
          </a:schemeClr>
        </a:solidFill>
      </c:spPr>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Comparing</a:t>
            </a:r>
            <a:r>
              <a:rPr lang="en-US" baseline="0"/>
              <a:t> US Poverty Line to Income in Other Countries</a:t>
            </a:r>
            <a:endParaRPr lang="en-US"/>
          </a:p>
        </c:rich>
      </c:tx>
      <c:layout/>
    </c:title>
    <c:plotArea>
      <c:layout/>
      <c:barChart>
        <c:barDir val="col"/>
        <c:grouping val="clustered"/>
        <c:ser>
          <c:idx val="0"/>
          <c:order val="0"/>
          <c:val>
            <c:numRef>
              <c:f>'2007_2008_indic_byyear_132'!$C$6:$C$183</c:f>
              <c:numCache>
                <c:formatCode>#,##0</c:formatCode>
                <c:ptCount val="178"/>
                <c:pt idx="0">
                  <c:v>79851</c:v>
                </c:pt>
                <c:pt idx="1">
                  <c:v>63918</c:v>
                </c:pt>
                <c:pt idx="2">
                  <c:v>53290</c:v>
                </c:pt>
                <c:pt idx="3">
                  <c:v>52240</c:v>
                </c:pt>
                <c:pt idx="4">
                  <c:v>49351</c:v>
                </c:pt>
                <c:pt idx="5">
                  <c:v>48524</c:v>
                </c:pt>
                <c:pt idx="6">
                  <c:v>47769</c:v>
                </c:pt>
                <c:pt idx="7">
                  <c:v>41890</c:v>
                </c:pt>
                <c:pt idx="8">
                  <c:v>39637</c:v>
                </c:pt>
                <c:pt idx="9">
                  <c:v>38248</c:v>
                </c:pt>
                <c:pt idx="10">
                  <c:v>37175</c:v>
                </c:pt>
                <c:pt idx="11">
                  <c:v>36820</c:v>
                </c:pt>
                <c:pt idx="12">
                  <c:v>36509</c:v>
                </c:pt>
                <c:pt idx="13">
                  <c:v>36032</c:v>
                </c:pt>
                <c:pt idx="14">
                  <c:v>35484</c:v>
                </c:pt>
                <c:pt idx="15">
                  <c:v>35389</c:v>
                </c:pt>
                <c:pt idx="16">
                  <c:v>34936</c:v>
                </c:pt>
                <c:pt idx="17">
                  <c:v>34484</c:v>
                </c:pt>
                <c:pt idx="18">
                  <c:v>33890</c:v>
                </c:pt>
                <c:pt idx="19">
                  <c:v>31861</c:v>
                </c:pt>
                <c:pt idx="20">
                  <c:v>30073</c:v>
                </c:pt>
                <c:pt idx="21">
                  <c:v>28612</c:v>
                </c:pt>
                <c:pt idx="22">
                  <c:v>26893</c:v>
                </c:pt>
                <c:pt idx="23">
                  <c:v>26664</c:v>
                </c:pt>
                <c:pt idx="24">
                  <c:v>25914</c:v>
                </c:pt>
                <c:pt idx="25">
                  <c:v>25592</c:v>
                </c:pt>
                <c:pt idx="26">
                  <c:v>20841</c:v>
                </c:pt>
                <c:pt idx="27">
                  <c:v>20282</c:v>
                </c:pt>
                <c:pt idx="28">
                  <c:v>17828</c:v>
                </c:pt>
                <c:pt idx="29">
                  <c:v>17773</c:v>
                </c:pt>
                <c:pt idx="30">
                  <c:v>17497</c:v>
                </c:pt>
                <c:pt idx="31">
                  <c:v>17376</c:v>
                </c:pt>
                <c:pt idx="32">
                  <c:v>17173</c:v>
                </c:pt>
                <c:pt idx="33">
                  <c:v>17121</c:v>
                </c:pt>
                <c:pt idx="34">
                  <c:v>16309</c:v>
                </c:pt>
                <c:pt idx="35">
                  <c:v>13803</c:v>
                </c:pt>
                <c:pt idx="36">
                  <c:v>13399</c:v>
                </c:pt>
                <c:pt idx="37">
                  <c:v>12152</c:v>
                </c:pt>
                <c:pt idx="38">
                  <c:v>11465</c:v>
                </c:pt>
                <c:pt idx="39">
                  <c:v>11000</c:v>
                </c:pt>
                <c:pt idx="40">
                  <c:v>10830</c:v>
                </c:pt>
                <c:pt idx="41">
                  <c:v>10578</c:v>
                </c:pt>
                <c:pt idx="42">
                  <c:v>9733</c:v>
                </c:pt>
                <c:pt idx="43">
                  <c:v>9584</c:v>
                </c:pt>
                <c:pt idx="44">
                  <c:v>9438</c:v>
                </c:pt>
                <c:pt idx="45">
                  <c:v>8959</c:v>
                </c:pt>
                <c:pt idx="46">
                  <c:v>8666</c:v>
                </c:pt>
                <c:pt idx="47">
                  <c:v>8616</c:v>
                </c:pt>
                <c:pt idx="48">
                  <c:v>8209</c:v>
                </c:pt>
                <c:pt idx="49">
                  <c:v>7945</c:v>
                </c:pt>
                <c:pt idx="50">
                  <c:v>7505</c:v>
                </c:pt>
                <c:pt idx="51">
                  <c:v>7454</c:v>
                </c:pt>
                <c:pt idx="52">
                  <c:v>7073</c:v>
                </c:pt>
                <c:pt idx="53">
                  <c:v>6879</c:v>
                </c:pt>
                <c:pt idx="54">
                  <c:v>6621</c:v>
                </c:pt>
                <c:pt idx="55">
                  <c:v>6416</c:v>
                </c:pt>
                <c:pt idx="56">
                  <c:v>6135</c:v>
                </c:pt>
                <c:pt idx="57">
                  <c:v>5846</c:v>
                </c:pt>
                <c:pt idx="58">
                  <c:v>5821</c:v>
                </c:pt>
                <c:pt idx="59">
                  <c:v>5336</c:v>
                </c:pt>
                <c:pt idx="60">
                  <c:v>5275</c:v>
                </c:pt>
                <c:pt idx="61">
                  <c:v>5142</c:v>
                </c:pt>
                <c:pt idx="62">
                  <c:v>5109</c:v>
                </c:pt>
                <c:pt idx="63">
                  <c:v>5059</c:v>
                </c:pt>
                <c:pt idx="64">
                  <c:v>5030</c:v>
                </c:pt>
                <c:pt idx="65">
                  <c:v>5007</c:v>
                </c:pt>
                <c:pt idx="66">
                  <c:v>4848</c:v>
                </c:pt>
                <c:pt idx="67">
                  <c:v>4786</c:v>
                </c:pt>
                <c:pt idx="68">
                  <c:v>4728</c:v>
                </c:pt>
                <c:pt idx="69">
                  <c:v>4627</c:v>
                </c:pt>
                <c:pt idx="70">
                  <c:v>4556</c:v>
                </c:pt>
                <c:pt idx="71">
                  <c:v>4451</c:v>
                </c:pt>
                <c:pt idx="72">
                  <c:v>4271</c:v>
                </c:pt>
                <c:pt idx="73">
                  <c:v>3938</c:v>
                </c:pt>
                <c:pt idx="74">
                  <c:v>3786</c:v>
                </c:pt>
                <c:pt idx="75">
                  <c:v>3772</c:v>
                </c:pt>
                <c:pt idx="76">
                  <c:v>3612</c:v>
                </c:pt>
                <c:pt idx="77">
                  <c:v>3607</c:v>
                </c:pt>
                <c:pt idx="78">
                  <c:v>3443</c:v>
                </c:pt>
                <c:pt idx="79">
                  <c:v>3317</c:v>
                </c:pt>
                <c:pt idx="80">
                  <c:v>3219</c:v>
                </c:pt>
                <c:pt idx="81">
                  <c:v>3112</c:v>
                </c:pt>
                <c:pt idx="82">
                  <c:v>3024</c:v>
                </c:pt>
                <c:pt idx="83">
                  <c:v>3016</c:v>
                </c:pt>
                <c:pt idx="84">
                  <c:v>2986</c:v>
                </c:pt>
                <c:pt idx="85">
                  <c:v>2860</c:v>
                </c:pt>
                <c:pt idx="86">
                  <c:v>2838</c:v>
                </c:pt>
                <c:pt idx="87">
                  <c:v>2835</c:v>
                </c:pt>
                <c:pt idx="88">
                  <c:v>2781</c:v>
                </c:pt>
                <c:pt idx="89">
                  <c:v>2758</c:v>
                </c:pt>
                <c:pt idx="90">
                  <c:v>2750</c:v>
                </c:pt>
                <c:pt idx="91">
                  <c:v>2682</c:v>
                </c:pt>
                <c:pt idx="92">
                  <c:v>2678</c:v>
                </c:pt>
                <c:pt idx="93">
                  <c:v>2546</c:v>
                </c:pt>
                <c:pt idx="94">
                  <c:v>2517</c:v>
                </c:pt>
                <c:pt idx="95">
                  <c:v>2467</c:v>
                </c:pt>
                <c:pt idx="96">
                  <c:v>2414</c:v>
                </c:pt>
                <c:pt idx="97">
                  <c:v>2326</c:v>
                </c:pt>
                <c:pt idx="98">
                  <c:v>2323</c:v>
                </c:pt>
                <c:pt idx="99">
                  <c:v>2184</c:v>
                </c:pt>
                <c:pt idx="100">
                  <c:v>2090</c:v>
                </c:pt>
                <c:pt idx="101">
                  <c:v>2058</c:v>
                </c:pt>
                <c:pt idx="102">
                  <c:v>1940</c:v>
                </c:pt>
                <c:pt idx="103">
                  <c:v>1761</c:v>
                </c:pt>
                <c:pt idx="104">
                  <c:v>1713</c:v>
                </c:pt>
                <c:pt idx="105">
                  <c:v>1711</c:v>
                </c:pt>
                <c:pt idx="106">
                  <c:v>1669</c:v>
                </c:pt>
                <c:pt idx="107">
                  <c:v>1625</c:v>
                </c:pt>
                <c:pt idx="108">
                  <c:v>1498</c:v>
                </c:pt>
                <c:pt idx="109">
                  <c:v>1429</c:v>
                </c:pt>
                <c:pt idx="110">
                  <c:v>1382</c:v>
                </c:pt>
                <c:pt idx="111">
                  <c:v>1325</c:v>
                </c:pt>
                <c:pt idx="112">
                  <c:v>1302</c:v>
                </c:pt>
                <c:pt idx="113">
                  <c:v>1273</c:v>
                </c:pt>
                <c:pt idx="114">
                  <c:v>1242</c:v>
                </c:pt>
                <c:pt idx="115">
                  <c:v>1207</c:v>
                </c:pt>
                <c:pt idx="116">
                  <c:v>1196</c:v>
                </c:pt>
                <c:pt idx="117">
                  <c:v>1192</c:v>
                </c:pt>
                <c:pt idx="118">
                  <c:v>1151</c:v>
                </c:pt>
                <c:pt idx="119">
                  <c:v>1107</c:v>
                </c:pt>
                <c:pt idx="120">
                  <c:v>1048</c:v>
                </c:pt>
                <c:pt idx="121">
                  <c:v>1034</c:v>
                </c:pt>
                <c:pt idx="122">
                  <c:v>1017</c:v>
                </c:pt>
                <c:pt idx="123" formatCode="General">
                  <c:v>954</c:v>
                </c:pt>
                <c:pt idx="124" formatCode="General">
                  <c:v>900</c:v>
                </c:pt>
                <c:pt idx="125" formatCode="General">
                  <c:v>894</c:v>
                </c:pt>
                <c:pt idx="126" formatCode="General">
                  <c:v>840</c:v>
                </c:pt>
                <c:pt idx="127" formatCode="General">
                  <c:v>808</c:v>
                </c:pt>
                <c:pt idx="128" formatCode="General">
                  <c:v>760</c:v>
                </c:pt>
                <c:pt idx="129" formatCode="General">
                  <c:v>752</c:v>
                </c:pt>
                <c:pt idx="130" formatCode="General">
                  <c:v>736</c:v>
                </c:pt>
                <c:pt idx="131" formatCode="General">
                  <c:v>736</c:v>
                </c:pt>
                <c:pt idx="132" formatCode="General">
                  <c:v>718</c:v>
                </c:pt>
                <c:pt idx="133" formatCode="General">
                  <c:v>711</c:v>
                </c:pt>
                <c:pt idx="134" formatCode="General">
                  <c:v>707</c:v>
                </c:pt>
                <c:pt idx="135" formatCode="General">
                  <c:v>694</c:v>
                </c:pt>
                <c:pt idx="136" formatCode="General">
                  <c:v>645</c:v>
                </c:pt>
                <c:pt idx="137" formatCode="General">
                  <c:v>631</c:v>
                </c:pt>
                <c:pt idx="138" formatCode="General">
                  <c:v>624</c:v>
                </c:pt>
                <c:pt idx="139" formatCode="General">
                  <c:v>623</c:v>
                </c:pt>
                <c:pt idx="140" formatCode="General">
                  <c:v>603</c:v>
                </c:pt>
                <c:pt idx="141" formatCode="General">
                  <c:v>561</c:v>
                </c:pt>
                <c:pt idx="142" formatCode="General">
                  <c:v>547</c:v>
                </c:pt>
                <c:pt idx="143" formatCode="General">
                  <c:v>533</c:v>
                </c:pt>
                <c:pt idx="144" formatCode="General">
                  <c:v>508</c:v>
                </c:pt>
                <c:pt idx="145" formatCode="General">
                  <c:v>500</c:v>
                </c:pt>
                <c:pt idx="146" formatCode="General">
                  <c:v>485</c:v>
                </c:pt>
                <c:pt idx="147" formatCode="General">
                  <c:v>485</c:v>
                </c:pt>
                <c:pt idx="148" formatCode="General">
                  <c:v>475</c:v>
                </c:pt>
                <c:pt idx="149" formatCode="General">
                  <c:v>451</c:v>
                </c:pt>
                <c:pt idx="150" formatCode="General">
                  <c:v>440</c:v>
                </c:pt>
                <c:pt idx="151" formatCode="General">
                  <c:v>423</c:v>
                </c:pt>
                <c:pt idx="152" formatCode="General">
                  <c:v>392</c:v>
                </c:pt>
                <c:pt idx="153" formatCode="General">
                  <c:v>391</c:v>
                </c:pt>
                <c:pt idx="154" formatCode="General">
                  <c:v>358</c:v>
                </c:pt>
                <c:pt idx="155" formatCode="General">
                  <c:v>358</c:v>
                </c:pt>
                <c:pt idx="156" formatCode="General">
                  <c:v>355</c:v>
                </c:pt>
                <c:pt idx="157" formatCode="General">
                  <c:v>350</c:v>
                </c:pt>
                <c:pt idx="158" formatCode="General">
                  <c:v>339</c:v>
                </c:pt>
                <c:pt idx="159" formatCode="General">
                  <c:v>335</c:v>
                </c:pt>
                <c:pt idx="160" formatCode="General">
                  <c:v>316</c:v>
                </c:pt>
                <c:pt idx="161" formatCode="General">
                  <c:v>304</c:v>
                </c:pt>
                <c:pt idx="162" formatCode="General">
                  <c:v>303</c:v>
                </c:pt>
                <c:pt idx="163" formatCode="General">
                  <c:v>272</c:v>
                </c:pt>
                <c:pt idx="164" formatCode="General">
                  <c:v>271</c:v>
                </c:pt>
                <c:pt idx="165" formatCode="General">
                  <c:v>259</c:v>
                </c:pt>
                <c:pt idx="166" formatCode="General">
                  <c:v>244</c:v>
                </c:pt>
                <c:pt idx="167" formatCode="General">
                  <c:v>238</c:v>
                </c:pt>
                <c:pt idx="168" formatCode="General">
                  <c:v>220</c:v>
                </c:pt>
                <c:pt idx="169" formatCode="General">
                  <c:v>216</c:v>
                </c:pt>
                <c:pt idx="170" formatCode="General">
                  <c:v>190</c:v>
                </c:pt>
                <c:pt idx="171" formatCode="General">
                  <c:v>161</c:v>
                </c:pt>
                <c:pt idx="172" formatCode="General">
                  <c:v>157</c:v>
                </c:pt>
                <c:pt idx="173" formatCode="General">
                  <c:v>123</c:v>
                </c:pt>
                <c:pt idx="174" formatCode="General">
                  <c:v>106</c:v>
                </c:pt>
                <c:pt idx="175" formatCode="General">
                  <c:v>100</c:v>
                </c:pt>
                <c:pt idx="176" formatCode="General">
                  <c:v>100</c:v>
                </c:pt>
                <c:pt idx="177" formatCode="General">
                  <c:v>100</c:v>
                </c:pt>
              </c:numCache>
            </c:numRef>
          </c:val>
        </c:ser>
        <c:axId val="36058624"/>
        <c:axId val="36088448"/>
      </c:barChart>
      <c:catAx>
        <c:axId val="36058624"/>
        <c:scaling>
          <c:orientation val="minMax"/>
        </c:scaling>
        <c:axPos val="b"/>
        <c:title>
          <c:tx>
            <c:rich>
              <a:bodyPr/>
              <a:lstStyle/>
              <a:p>
                <a:pPr>
                  <a:defRPr/>
                </a:pPr>
                <a:r>
                  <a:rPr lang="en-US" sz="1400"/>
                  <a:t>Average Income Rank</a:t>
                </a:r>
              </a:p>
            </c:rich>
          </c:tx>
          <c:layout/>
        </c:title>
        <c:majorTickMark val="none"/>
        <c:tickLblPos val="nextTo"/>
        <c:crossAx val="36088448"/>
        <c:crosses val="autoZero"/>
        <c:auto val="1"/>
        <c:lblAlgn val="ctr"/>
        <c:lblOffset val="100"/>
      </c:catAx>
      <c:valAx>
        <c:axId val="36088448"/>
        <c:scaling>
          <c:orientation val="minMax"/>
          <c:max val="80000"/>
        </c:scaling>
        <c:axPos val="l"/>
        <c:majorGridlines/>
        <c:title>
          <c:tx>
            <c:rich>
              <a:bodyPr/>
              <a:lstStyle/>
              <a:p>
                <a:pPr>
                  <a:defRPr/>
                </a:pPr>
                <a:r>
                  <a:rPr lang="en-US" sz="1400"/>
                  <a:t>Average Income</a:t>
                </a:r>
              </a:p>
            </c:rich>
          </c:tx>
          <c:layout/>
        </c:title>
        <c:numFmt formatCode="#,##0" sourceLinked="1"/>
        <c:tickLblPos val="nextTo"/>
        <c:crossAx val="36058624"/>
        <c:crosses val="autoZero"/>
        <c:crossBetween val="between"/>
      </c:valAx>
    </c:plotArea>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0.46321</cdr:x>
      <cdr:y>0.42373</cdr:y>
    </cdr:from>
    <cdr:to>
      <cdr:x>0.63691</cdr:x>
      <cdr:y>0.74576</cdr:y>
    </cdr:to>
    <cdr:sp macro="" textlink="">
      <cdr:nvSpPr>
        <cdr:cNvPr id="2" name="TextBox 1"/>
        <cdr:cNvSpPr txBox="1"/>
      </cdr:nvSpPr>
      <cdr:spPr>
        <a:xfrm xmlns:a="http://schemas.openxmlformats.org/drawingml/2006/main">
          <a:off x="3657610" y="1905005"/>
          <a:ext cx="1371589" cy="144779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lstStyle xmlns:a="http://schemas.openxmlformats.org/drawingml/2006/main"/>
        <a:p xmlns:a="http://schemas.openxmlformats.org/drawingml/2006/main">
          <a:r>
            <a:rPr lang="en-US" sz="1800" dirty="0" smtClean="0">
              <a:ln>
                <a:solidFill>
                  <a:schemeClr val="tx1"/>
                </a:solidFill>
              </a:ln>
            </a:rPr>
            <a:t>Year 2000</a:t>
          </a:r>
        </a:p>
        <a:p xmlns:a="http://schemas.openxmlformats.org/drawingml/2006/main">
          <a:r>
            <a:rPr lang="en-US" sz="1800" dirty="0" smtClean="0">
              <a:ln>
                <a:solidFill>
                  <a:schemeClr val="tx1"/>
                </a:solidFill>
              </a:ln>
            </a:rPr>
            <a:t>Poverty Line</a:t>
          </a:r>
        </a:p>
        <a:p xmlns:a="http://schemas.openxmlformats.org/drawingml/2006/main">
          <a:r>
            <a:rPr lang="en-US" sz="1800" dirty="0" smtClean="0">
              <a:ln>
                <a:solidFill>
                  <a:schemeClr val="tx1"/>
                </a:solidFill>
              </a:ln>
            </a:rPr>
            <a:t>for Family </a:t>
          </a:r>
        </a:p>
        <a:p xmlns:a="http://schemas.openxmlformats.org/drawingml/2006/main">
          <a:r>
            <a:rPr lang="en-US" sz="1800" dirty="0" smtClean="0">
              <a:ln>
                <a:solidFill>
                  <a:schemeClr val="tx1"/>
                </a:solidFill>
              </a:ln>
            </a:rPr>
            <a:t>of Four: </a:t>
          </a:r>
        </a:p>
        <a:p xmlns:a="http://schemas.openxmlformats.org/drawingml/2006/main">
          <a:r>
            <a:rPr lang="en-US" sz="1800" dirty="0" smtClean="0">
              <a:ln>
                <a:solidFill>
                  <a:schemeClr val="tx1"/>
                </a:solidFill>
              </a:ln>
            </a:rPr>
            <a:t>$17,463</a:t>
          </a:r>
          <a:endParaRPr lang="en-US" sz="1800" dirty="0">
            <a:ln>
              <a:solidFill>
                <a:schemeClr val="tx1"/>
              </a:solidFill>
            </a:ln>
          </a:endParaRPr>
        </a:p>
      </cdr:txBody>
    </cdr:sp>
  </cdr:relSizeAnchor>
  <cdr:relSizeAnchor xmlns:cdr="http://schemas.openxmlformats.org/drawingml/2006/chartDrawing">
    <cdr:from>
      <cdr:x>0.63691</cdr:x>
      <cdr:y>0.33898</cdr:y>
    </cdr:from>
    <cdr:to>
      <cdr:x>0.75271</cdr:x>
      <cdr:y>0.49153</cdr:y>
    </cdr:to>
    <cdr:sp macro="" textlink="">
      <cdr:nvSpPr>
        <cdr:cNvPr id="4" name="Straight Arrow Connector 3"/>
        <cdr:cNvSpPr/>
      </cdr:nvSpPr>
      <cdr:spPr>
        <a:xfrm xmlns:a="http://schemas.openxmlformats.org/drawingml/2006/main" rot="5400000" flipH="1" flipV="1">
          <a:off x="5143500" y="1409700"/>
          <a:ext cx="685800" cy="914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0.45356</cdr:x>
      <cdr:y>0.74576</cdr:y>
    </cdr:from>
    <cdr:to>
      <cdr:x>0.54041</cdr:x>
      <cdr:y>0.83051</cdr:y>
    </cdr:to>
    <cdr:sp macro="" textlink="">
      <cdr:nvSpPr>
        <cdr:cNvPr id="6" name="Straight Arrow Connector 5"/>
        <cdr:cNvSpPr/>
      </cdr:nvSpPr>
      <cdr:spPr>
        <a:xfrm xmlns:a="http://schemas.openxmlformats.org/drawingml/2006/main" rot="5400000">
          <a:off x="3733801" y="3200410"/>
          <a:ext cx="381007" cy="68578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0.27986</cdr:x>
      <cdr:y>0.79661</cdr:y>
    </cdr:from>
    <cdr:to>
      <cdr:x>0.39566</cdr:x>
      <cdr:y>0.8644</cdr:y>
    </cdr:to>
    <cdr:sp macro="" textlink="">
      <cdr:nvSpPr>
        <cdr:cNvPr id="7" name="TextBox 6"/>
        <cdr:cNvSpPr txBox="1"/>
      </cdr:nvSpPr>
      <cdr:spPr>
        <a:xfrm xmlns:a="http://schemas.openxmlformats.org/drawingml/2006/main">
          <a:off x="2209800" y="3581400"/>
          <a:ext cx="914383" cy="30477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a:t>11th Percentile</a:t>
          </a:r>
        </a:p>
      </cdr:txBody>
    </cdr:sp>
  </cdr:relSizeAnchor>
  <cdr:relSizeAnchor xmlns:cdr="http://schemas.openxmlformats.org/drawingml/2006/chartDrawing">
    <cdr:from>
      <cdr:x>0.74306</cdr:x>
      <cdr:y>0.28814</cdr:y>
    </cdr:from>
    <cdr:to>
      <cdr:x>0.85886</cdr:x>
      <cdr:y>0.35593</cdr:y>
    </cdr:to>
    <cdr:sp macro="" textlink="">
      <cdr:nvSpPr>
        <cdr:cNvPr id="8" name="TextBox 1"/>
        <cdr:cNvSpPr txBox="1"/>
      </cdr:nvSpPr>
      <cdr:spPr>
        <a:xfrm xmlns:a="http://schemas.openxmlformats.org/drawingml/2006/main">
          <a:off x="5867400" y="1295400"/>
          <a:ext cx="914383" cy="30477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dirty="0"/>
            <a:t>90th Percentile</a:t>
          </a:r>
        </a:p>
      </cdr:txBody>
    </cdr:sp>
  </cdr:relSizeAnchor>
  <cdr:relSizeAnchor xmlns:cdr="http://schemas.openxmlformats.org/drawingml/2006/chartDrawing">
    <cdr:from>
      <cdr:x>0.02484</cdr:x>
      <cdr:y>0.3752</cdr:y>
    </cdr:from>
    <cdr:to>
      <cdr:x>0.06962</cdr:x>
      <cdr:y>0.76569</cdr:y>
    </cdr:to>
    <cdr:sp macro="" textlink="">
      <cdr:nvSpPr>
        <cdr:cNvPr id="9" name="TextBox 8"/>
        <cdr:cNvSpPr txBox="1"/>
      </cdr:nvSpPr>
      <cdr:spPr>
        <a:xfrm xmlns:a="http://schemas.openxmlformats.org/drawingml/2006/main" rot="16200000">
          <a:off x="-504825" y="2387797"/>
          <a:ext cx="1755579" cy="35361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a:t>Percentile</a:t>
          </a:r>
          <a:r>
            <a:rPr lang="en-US" sz="1400" baseline="0"/>
            <a:t> of Income Distribution</a:t>
          </a:r>
          <a:endParaRPr lang="en-US" sz="1400"/>
        </a:p>
      </cdr:txBody>
    </cdr:sp>
  </cdr:relSizeAnchor>
</c:userShapes>
</file>

<file path=ppt/drawings/drawing2.xml><?xml version="1.0" encoding="utf-8"?>
<c:userShapes xmlns:c="http://schemas.openxmlformats.org/drawingml/2006/chart">
  <cdr:relSizeAnchor xmlns:cdr="http://schemas.openxmlformats.org/drawingml/2006/chartDrawing">
    <cdr:from>
      <cdr:x>0.31144</cdr:x>
      <cdr:y>0.26501</cdr:y>
    </cdr:from>
    <cdr:to>
      <cdr:x>0.64234</cdr:x>
      <cdr:y>0.47412</cdr:y>
    </cdr:to>
    <cdr:sp macro="" textlink="">
      <cdr:nvSpPr>
        <cdr:cNvPr id="2" name="TextBox 1"/>
        <cdr:cNvSpPr txBox="1"/>
      </cdr:nvSpPr>
      <cdr:spPr>
        <a:xfrm xmlns:a="http://schemas.openxmlformats.org/drawingml/2006/main">
          <a:off x="2438400" y="1219200"/>
          <a:ext cx="2590798" cy="962044"/>
        </a:xfrm>
        <a:prstGeom xmlns:a="http://schemas.openxmlformats.org/drawingml/2006/main" prst="rect">
          <a:avLst/>
        </a:prstGeom>
        <a:solidFill xmlns:a="http://schemas.openxmlformats.org/drawingml/2006/main">
          <a:schemeClr val="accent2">
            <a:lumMod val="40000"/>
            <a:lumOff val="60000"/>
          </a:schemeClr>
        </a:solidFill>
        <a:ln xmlns:a="http://schemas.openxmlformats.org/drawingml/2006/main">
          <a:solidFill>
            <a:schemeClr val="tx1"/>
          </a:solidFill>
        </a:ln>
      </cdr:spPr>
      <cdr:txBody>
        <a:bodyPr xmlns:a="http://schemas.openxmlformats.org/drawingml/2006/main" wrap="square" rtlCol="0"/>
        <a:lstStyle xmlns:a="http://schemas.openxmlformats.org/drawingml/2006/main"/>
        <a:p xmlns:a="http://schemas.openxmlformats.org/drawingml/2006/main">
          <a:pPr algn="ctr"/>
          <a:r>
            <a:rPr lang="en-US" sz="1800" dirty="0"/>
            <a:t>Poverty Line for 1 Person in 2000, US: $8,959</a:t>
          </a:r>
        </a:p>
      </cdr:txBody>
    </cdr:sp>
  </cdr:relSizeAnchor>
  <cdr:relSizeAnchor xmlns:cdr="http://schemas.openxmlformats.org/drawingml/2006/chartDrawing">
    <cdr:from>
      <cdr:x>0.34307</cdr:x>
      <cdr:y>0.4824</cdr:y>
    </cdr:from>
    <cdr:to>
      <cdr:x>0.45499</cdr:x>
      <cdr:y>0.74741</cdr:y>
    </cdr:to>
    <cdr:sp macro="" textlink="">
      <cdr:nvSpPr>
        <cdr:cNvPr id="4" name="Straight Arrow Connector 3"/>
        <cdr:cNvSpPr/>
      </cdr:nvSpPr>
      <cdr:spPr>
        <a:xfrm xmlns:a="http://schemas.openxmlformats.org/drawingml/2006/main" rot="5400000">
          <a:off x="2686050" y="2219326"/>
          <a:ext cx="876300" cy="1219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0.11922</cdr:x>
      <cdr:y>0.74327</cdr:y>
    </cdr:from>
    <cdr:to>
      <cdr:x>0.33942</cdr:x>
      <cdr:y>0.74362</cdr:y>
    </cdr:to>
    <cdr:sp macro="" textlink="">
      <cdr:nvSpPr>
        <cdr:cNvPr id="6" name="Straight Arrow Connector 5"/>
        <cdr:cNvSpPr/>
      </cdr:nvSpPr>
      <cdr:spPr>
        <a:xfrm xmlns:a="http://schemas.openxmlformats.org/drawingml/2006/main" rot="10800000">
          <a:off x="933450" y="3419476"/>
          <a:ext cx="1724026" cy="1589"/>
        </a:xfrm>
        <a:prstGeom xmlns:a="http://schemas.openxmlformats.org/drawingml/2006/main" prst="straightConnector1">
          <a:avLst/>
        </a:prstGeom>
        <a:ln xmlns:a="http://schemas.openxmlformats.org/drawingml/2006/main" w="25400">
          <a:headEnd type="arrow"/>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0.35645</cdr:x>
      <cdr:y>0.74327</cdr:y>
    </cdr:from>
    <cdr:to>
      <cdr:x>0.94891</cdr:x>
      <cdr:y>0.74534</cdr:y>
    </cdr:to>
    <cdr:sp macro="" textlink="">
      <cdr:nvSpPr>
        <cdr:cNvPr id="9" name="Straight Arrow Connector 8"/>
        <cdr:cNvSpPr/>
      </cdr:nvSpPr>
      <cdr:spPr>
        <a:xfrm xmlns:a="http://schemas.openxmlformats.org/drawingml/2006/main">
          <a:off x="2790825" y="3419476"/>
          <a:ext cx="4638675" cy="9525"/>
        </a:xfrm>
        <a:prstGeom xmlns:a="http://schemas.openxmlformats.org/drawingml/2006/main" prst="straightConnector1">
          <a:avLst/>
        </a:prstGeom>
        <a:ln xmlns:a="http://schemas.openxmlformats.org/drawingml/2006/main" w="25400">
          <a:headEnd type="arrow"/>
          <a:tailEnd type="arrow"/>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0.13747</cdr:x>
      <cdr:y>0.68944</cdr:y>
    </cdr:from>
    <cdr:to>
      <cdr:x>0.33333</cdr:x>
      <cdr:y>0.81159</cdr:y>
    </cdr:to>
    <cdr:sp macro="" textlink="">
      <cdr:nvSpPr>
        <cdr:cNvPr id="10" name="TextBox 9"/>
        <cdr:cNvSpPr txBox="1"/>
      </cdr:nvSpPr>
      <cdr:spPr>
        <a:xfrm xmlns:a="http://schemas.openxmlformats.org/drawingml/2006/main">
          <a:off x="1076325" y="3171826"/>
          <a:ext cx="1533526" cy="56197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a:t>45 countries  above</a:t>
          </a:r>
        </a:p>
      </cdr:txBody>
    </cdr:sp>
  </cdr:relSizeAnchor>
  <cdr:relSizeAnchor xmlns:cdr="http://schemas.openxmlformats.org/drawingml/2006/chartDrawing">
    <cdr:from>
      <cdr:x>0.51946</cdr:x>
      <cdr:y>0.67495</cdr:y>
    </cdr:from>
    <cdr:to>
      <cdr:x>0.72871</cdr:x>
      <cdr:y>0.7971</cdr:y>
    </cdr:to>
    <cdr:sp macro="" textlink="">
      <cdr:nvSpPr>
        <cdr:cNvPr id="11" name="TextBox 1"/>
        <cdr:cNvSpPr txBox="1"/>
      </cdr:nvSpPr>
      <cdr:spPr>
        <a:xfrm xmlns:a="http://schemas.openxmlformats.org/drawingml/2006/main">
          <a:off x="4067175" y="3105150"/>
          <a:ext cx="1638300" cy="5619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a:t>124 countries  below</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1440" tIns="45720" rIns="91440" bIns="45720" rtlCol="0"/>
          <a:lstStyle>
            <a:lvl1pPr algn="r">
              <a:defRPr sz="1200"/>
            </a:lvl1pPr>
          </a:lstStyle>
          <a:p>
            <a:fld id="{4F2196FA-DB81-4E38-BD4C-726231267596}" type="datetimeFigureOut">
              <a:rPr lang="en-US" smtClean="0"/>
              <a:pPr/>
              <a:t>9/16/2009</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1440" tIns="45720" rIns="91440" bIns="45720" rtlCol="0" anchor="b"/>
          <a:lstStyle>
            <a:lvl1pPr algn="r">
              <a:defRPr sz="1200"/>
            </a:lvl1pPr>
          </a:lstStyle>
          <a:p>
            <a:fld id="{A3ADEBCA-B4D1-46C8-8059-8F9E166838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biblegateway.com/passage/?book_id=49&amp;chapter=18&amp;version=31#fen-NIV-25700b"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biblegateway.com/passage/?book_id=48&amp;chapter=12&amp;version=31#fen-NIV-24709j"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www.biblegateway.com/passage/?book_id=48&amp;chapter=12&amp;version=31#fen-NIV-24709k"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ADEBCA-B4D1-46C8-8059-8F9E166838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Sign of materialism – people who have forgotten that their lives are more than their appetites, and others who will sell people anything.</a:t>
            </a:r>
          </a:p>
          <a:p>
            <a:endParaRPr lang="en-US" dirty="0" smtClean="0"/>
          </a:p>
          <a:p>
            <a:r>
              <a:rPr lang="en-US" dirty="0" smtClean="0"/>
              <a:t>“Drugs, as well as pornography and other forms of consumerism which exploit the frailty of the weak, tend to fill the resulting spiritual void.”</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his desire to have and to enjoy rather than to be and to grow, man consumes the resources of the earth and his own life in an excessive and disordered way. </a:t>
            </a:r>
          </a:p>
          <a:p>
            <a:endParaRPr lang="en-US" dirty="0" smtClean="0"/>
          </a:p>
          <a:p>
            <a:r>
              <a:rPr lang="en-US" dirty="0" smtClean="0"/>
              <a:t>“Senseless </a:t>
            </a:r>
            <a:r>
              <a:rPr lang="en-US" dirty="0" err="1" smtClean="0"/>
              <a:t>desctuction</a:t>
            </a:r>
            <a:r>
              <a:rPr lang="en-US" dirty="0" smtClean="0"/>
              <a:t>” </a:t>
            </a:r>
          </a:p>
          <a:p>
            <a:endParaRPr lang="en-US" dirty="0" smtClean="0"/>
          </a:p>
          <a:p>
            <a:r>
              <a:rPr lang="en-US" dirty="0" smtClean="0"/>
              <a:t>Forgetting the purpose of the earth</a:t>
            </a:r>
          </a:p>
          <a:p>
            <a:r>
              <a:rPr lang="en-US" dirty="0" smtClean="0"/>
              <a:t>Setting ourselves up in the place of God.</a:t>
            </a:r>
          </a:p>
        </p:txBody>
      </p:sp>
      <p:sp>
        <p:nvSpPr>
          <p:cNvPr id="4" name="Slide Number Placeholder 3"/>
          <p:cNvSpPr>
            <a:spLocks noGrp="1"/>
          </p:cNvSpPr>
          <p:nvPr>
            <p:ph type="sldNum" sz="quarter" idx="10"/>
          </p:nvPr>
        </p:nvSpPr>
        <p:spPr/>
        <p:txBody>
          <a:bodyPr/>
          <a:lstStyle/>
          <a:p>
            <a:fld id="{A3ADEBCA-B4D1-46C8-8059-8F9E1668386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JPII’s most important piece of evidence: “destruction of the human environment”</a:t>
            </a:r>
          </a:p>
          <a:p>
            <a:endParaRPr lang="en-US" dirty="0" smtClean="0"/>
          </a:p>
          <a:p>
            <a:r>
              <a:rPr lang="en-US" dirty="0" smtClean="0"/>
              <a:t>The family</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it often happens that people are discouraged from creating the proper conditions for human reproduction and are led to consider themselves and their lives as a series of sensations to be experienced rather than as a work to be accomplished. The result is a lack of freedom, which causes a person to reject a commitment to enter into a stable relationship with another person and to bring children into the world, or which leads people to consider children as one of the many "things" which an individual can have or not have, according to taste, and which compete with other possibilities.</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this would be less of a problem if we lived in a poor country.  </a:t>
            </a:r>
          </a:p>
          <a:p>
            <a:r>
              <a:rPr lang="en-US" dirty="0" smtClean="0"/>
              <a:t>We forget just how rich we are.  This chart can give you some perspective.</a:t>
            </a:r>
          </a:p>
          <a:p>
            <a:endParaRPr lang="en-US" dirty="0" smtClean="0"/>
          </a:p>
          <a:p>
            <a:r>
              <a:rPr lang="en-US" dirty="0" smtClean="0"/>
              <a:t>Poverty line for a family of four  in 2000: 17,463 dollars</a:t>
            </a:r>
          </a:p>
          <a:p>
            <a:r>
              <a:rPr lang="en-US" dirty="0" smtClean="0"/>
              <a:t>        That doesn’t seem like much, does it.  And it’s not.</a:t>
            </a:r>
          </a:p>
          <a:p>
            <a:endParaRPr lang="en-US" dirty="0" smtClean="0"/>
          </a:p>
          <a:p>
            <a:r>
              <a:rPr lang="en-US" dirty="0" smtClean="0"/>
              <a:t>Eleven % of households lived on less than that in 2000.</a:t>
            </a:r>
          </a:p>
          <a:p>
            <a:endParaRPr lang="en-US" dirty="0" smtClean="0"/>
          </a:p>
          <a:p>
            <a:r>
              <a:rPr lang="en-US" dirty="0" smtClean="0"/>
              <a:t>But what would it have been like to live on that much one hundred years ago?  It would have put you in the top 10% of earners.</a:t>
            </a:r>
          </a:p>
          <a:p>
            <a:endParaRPr lang="en-US" dirty="0" smtClean="0"/>
          </a:p>
          <a:p>
            <a:r>
              <a:rPr lang="en-US" dirty="0" smtClean="0"/>
              <a:t>Our poor would have been rich one hundred years ago.</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does our poor compare to the rest of the world.  What would it be like to have !7463 dollars in other countries?</a:t>
            </a:r>
          </a:p>
          <a:p>
            <a:endParaRPr lang="en-US" dirty="0" smtClean="0"/>
          </a:p>
          <a:p>
            <a:r>
              <a:rPr lang="en-US" dirty="0" smtClean="0"/>
              <a:t>This chart shows the average incomes of all the countries in the world.  </a:t>
            </a:r>
          </a:p>
          <a:p>
            <a:endParaRPr lang="en-US" dirty="0" smtClean="0"/>
          </a:p>
          <a:p>
            <a:r>
              <a:rPr lang="en-US" dirty="0" smtClean="0"/>
              <a:t>There are 124 countries in the world where $17463 is above average.  These countries include India and China, the two most populous countries in the world.</a:t>
            </a:r>
          </a:p>
          <a:p>
            <a:endParaRPr lang="en-US" dirty="0" smtClean="0"/>
          </a:p>
          <a:p>
            <a:r>
              <a:rPr lang="en-US" dirty="0" smtClean="0"/>
              <a:t>If our poor are well off compared to people 100 years ago, and relative to much of the world today, what should we say about ourselves.  </a:t>
            </a:r>
          </a:p>
          <a:p>
            <a:endParaRPr lang="en-US" dirty="0" smtClean="0"/>
          </a:p>
          <a:p>
            <a:r>
              <a:rPr lang="en-US" dirty="0" smtClean="0"/>
              <a:t>How sorry should we feel when we cannot have more goods?</a:t>
            </a:r>
          </a:p>
          <a:p>
            <a:endParaRPr lang="en-US" dirty="0" smtClean="0"/>
          </a:p>
          <a:p>
            <a:r>
              <a:rPr lang="en-US" dirty="0" smtClean="0"/>
              <a:t>We are rich, by any standard.  I’m talking about everyone in this room.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poor of the world.  In its slums, without running water or sanitation, scavenging garbage for food.</a:t>
            </a:r>
          </a:p>
          <a:p>
            <a:endParaRPr lang="en-US" dirty="0" smtClean="0"/>
          </a:p>
          <a:p>
            <a:r>
              <a:rPr lang="en-US" dirty="0" smtClean="0"/>
              <a:t>Almost everyone else in the world looks at my beat up old car, or my beat up shoes that need replaced, and says ”Rich”</a:t>
            </a:r>
          </a:p>
          <a:p>
            <a:endParaRPr lang="en-US" dirty="0" smtClean="0"/>
          </a:p>
          <a:p>
            <a:r>
              <a:rPr lang="en-US" dirty="0" smtClean="0"/>
              <a:t>We are wildly rich, why don’t we feel that way?</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Mother Teresa always noted the poverty and sadness of people in rich countries.  Our material riches seemed to lead to spiritual poverty.</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this may be due to the fact that we measure ourselves, see how we are doing, by looking around us, and seeing what others have.</a:t>
            </a:r>
          </a:p>
          <a:p>
            <a:endParaRPr lang="en-US" dirty="0" smtClean="0"/>
          </a:p>
          <a:p>
            <a:r>
              <a:rPr lang="en-US" dirty="0" smtClean="0"/>
              <a:t>This guy has a lot, but he feels poor.</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problem is so bad that in the United States the poor give more money as a % of their income than everyone else .</a:t>
            </a:r>
          </a:p>
          <a:p>
            <a:endParaRPr lang="en-US" dirty="0" smtClean="0"/>
          </a:p>
          <a:p>
            <a:r>
              <a:rPr lang="en-US" dirty="0" smtClean="0"/>
              <a:t>#s  It’s worse than it looks, because these are averages.   Many people give less than 1%, and some give 10% or more.  </a:t>
            </a:r>
          </a:p>
          <a:p>
            <a:endParaRPr lang="en-US" dirty="0" smtClean="0"/>
          </a:p>
          <a:p>
            <a:r>
              <a:rPr lang="en-US" dirty="0" smtClean="0"/>
              <a:t>Something is wrong, if we don’t see people becoming more generous as their income rises. </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Economic hard times</a:t>
            </a:r>
          </a:p>
          <a:p>
            <a:r>
              <a:rPr lang="en-US" dirty="0" smtClean="0"/>
              <a:t>           rethink priorities</a:t>
            </a:r>
          </a:p>
          <a:p>
            <a:r>
              <a:rPr lang="en-US" dirty="0" smtClean="0"/>
              <a:t>           rethink our lives</a:t>
            </a:r>
          </a:p>
          <a:p>
            <a:r>
              <a:rPr lang="en-US" dirty="0" smtClean="0"/>
              <a:t>           look back on our behavior, our choices</a:t>
            </a:r>
          </a:p>
          <a:p>
            <a:endParaRPr lang="en-US" dirty="0" smtClean="0"/>
          </a:p>
          <a:p>
            <a:endParaRPr lang="en-US" dirty="0" smtClean="0"/>
          </a:p>
          <a:p>
            <a:r>
              <a:rPr lang="en-US" dirty="0" smtClean="0"/>
              <a:t>Buildings, debt, things driving decisions about family,  location decisions, work decisions</a:t>
            </a:r>
          </a:p>
          <a:p>
            <a:endParaRPr lang="en-US" dirty="0" smtClean="0"/>
          </a:p>
          <a:p>
            <a:r>
              <a:rPr lang="en-US" dirty="0" smtClean="0"/>
              <a:t>Refocus: Faith family friends</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we’ve seen the symptoms of the problem:</a:t>
            </a:r>
          </a:p>
          <a:p>
            <a:endParaRPr lang="en-US" dirty="0" smtClean="0"/>
          </a:p>
          <a:p>
            <a:r>
              <a:rPr lang="en-US" dirty="0" smtClean="0"/>
              <a:t>           	People caught up in consuming</a:t>
            </a:r>
          </a:p>
          <a:p>
            <a:r>
              <a:rPr lang="en-US" dirty="0" smtClean="0"/>
              <a:t>		- less generous</a:t>
            </a:r>
          </a:p>
          <a:p>
            <a:r>
              <a:rPr lang="en-US" dirty="0" smtClean="0"/>
              <a:t>			-financially</a:t>
            </a:r>
          </a:p>
          <a:p>
            <a:r>
              <a:rPr lang="en-US" dirty="0" smtClean="0"/>
              <a:t>			- in the family</a:t>
            </a:r>
          </a:p>
          <a:p>
            <a:r>
              <a:rPr lang="en-US" dirty="0" smtClean="0"/>
              <a:t>				- with time</a:t>
            </a:r>
          </a:p>
          <a:p>
            <a:r>
              <a:rPr lang="en-US" dirty="0" smtClean="0"/>
              <a:t>				- in having children</a:t>
            </a:r>
          </a:p>
          <a:p>
            <a:endParaRPr lang="en-US" dirty="0" smtClean="0"/>
          </a:p>
          <a:p>
            <a:r>
              <a:rPr lang="en-US" dirty="0" smtClean="0"/>
              <a:t>It seems that material goods have gotten over hand, and are dominating</a:t>
            </a:r>
            <a:r>
              <a:rPr lang="en-US" dirty="0"/>
              <a:t> </a:t>
            </a:r>
            <a:r>
              <a:rPr lang="en-US" dirty="0" smtClean="0"/>
              <a:t>us</a:t>
            </a:r>
          </a:p>
          <a:p>
            <a:endParaRPr lang="en-US" dirty="0" smtClean="0"/>
          </a:p>
          <a:p>
            <a:r>
              <a:rPr lang="en-US" dirty="0" smtClean="0"/>
              <a:t>We need context, Catholic context</a:t>
            </a:r>
          </a:p>
        </p:txBody>
      </p:sp>
      <p:sp>
        <p:nvSpPr>
          <p:cNvPr id="4" name="Slide Number Placeholder 3"/>
          <p:cNvSpPr>
            <a:spLocks noGrp="1"/>
          </p:cNvSpPr>
          <p:nvPr>
            <p:ph type="sldNum" sz="quarter" idx="10"/>
          </p:nvPr>
        </p:nvSpPr>
        <p:spPr/>
        <p:txBody>
          <a:bodyPr/>
          <a:lstStyle/>
          <a:p>
            <a:fld id="{A3ADEBCA-B4D1-46C8-8059-8F9E1668386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ant to know the right attitude toward wealth, we should ask why God made it, and us.  We need to go back to the beginning</a:t>
            </a:r>
          </a:p>
          <a:p>
            <a:endParaRPr lang="en-US" dirty="0" smtClean="0"/>
          </a:p>
          <a:p>
            <a:r>
              <a:rPr lang="en-US" dirty="0" smtClean="0"/>
              <a:t>Genesis 1-3 so important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made heaven and earth</a:t>
            </a:r>
          </a:p>
          <a:p>
            <a:endParaRPr lang="en-US" dirty="0" smtClean="0"/>
          </a:p>
          <a:p>
            <a:r>
              <a:rPr lang="en-US" dirty="0" smtClean="0"/>
              <a:t>God made every material thing</a:t>
            </a:r>
          </a:p>
          <a:p>
            <a:endParaRPr lang="en-US" dirty="0" smtClean="0"/>
          </a:p>
          <a:p>
            <a:r>
              <a:rPr lang="en-US" dirty="0" smtClean="0"/>
              <a:t>Shouldn’t we want to know why?</a:t>
            </a:r>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us!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image of God</a:t>
            </a:r>
          </a:p>
          <a:p>
            <a:r>
              <a:rPr lang="en-US" dirty="0" smtClean="0"/>
              <a:t>	crucial phrase</a:t>
            </a:r>
          </a:p>
          <a:p>
            <a:endParaRPr lang="en-US" dirty="0" smtClean="0"/>
          </a:p>
          <a:p>
            <a:r>
              <a:rPr lang="en-US" dirty="0" smtClean="0"/>
              <a:t>At the pinnacle of creation</a:t>
            </a:r>
          </a:p>
          <a:p>
            <a:endParaRPr lang="en-US" dirty="0" smtClean="0"/>
          </a:p>
          <a:p>
            <a:r>
              <a:rPr lang="en-US" dirty="0" smtClean="0"/>
              <a:t>Male and Female</a:t>
            </a:r>
          </a:p>
          <a:p>
            <a:r>
              <a:rPr lang="en-US" dirty="0" smtClean="0"/>
              <a:t>	in community right away</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Have dominion</a:t>
            </a:r>
          </a:p>
          <a:p>
            <a:pPr>
              <a:buFontTx/>
              <a:buChar char="-"/>
            </a:pPr>
            <a:r>
              <a:rPr lang="en-US" dirty="0" smtClean="0"/>
              <a:t>  gives the earth for our nourishment, benefit</a:t>
            </a:r>
          </a:p>
          <a:p>
            <a:pPr>
              <a:buFontTx/>
              <a:buChar char="-"/>
            </a:pPr>
            <a:r>
              <a:rPr lang="en-US" dirty="0" smtClean="0"/>
              <a:t>- it’s all good!</a:t>
            </a:r>
          </a:p>
          <a:p>
            <a:pPr lvl="1">
              <a:buFontTx/>
              <a:buChar char="-"/>
            </a:pPr>
            <a:r>
              <a:rPr lang="en-US" dirty="0" smtClean="0"/>
              <a:t>Created goods are good!</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Plants a garden, we tend it.</a:t>
            </a:r>
          </a:p>
          <a:p>
            <a:endParaRPr lang="en-US" dirty="0" smtClean="0"/>
          </a:p>
          <a:p>
            <a:r>
              <a:rPr lang="en-US" dirty="0" smtClean="0"/>
              <a:t>Provides us with a living – a world to meet our needs</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summarize</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ADEBCA-B4D1-46C8-8059-8F9E1668386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Can’t understand a gift without knowing something about the giver</a:t>
            </a:r>
          </a:p>
          <a:p>
            <a:endParaRPr lang="en-US" dirty="0" smtClean="0"/>
          </a:p>
          <a:p>
            <a:endParaRPr lang="en-US" dirty="0" smtClean="0"/>
          </a:p>
          <a:p>
            <a:r>
              <a:rPr lang="en-US" dirty="0" smtClean="0"/>
              <a:t>Ex.  A really nice necklace, or something very touching, like a scrapbook of memories</a:t>
            </a:r>
          </a:p>
          <a:p>
            <a:r>
              <a:rPr lang="en-US" dirty="0" smtClean="0"/>
              <a:t>	- must be a very special person.</a:t>
            </a:r>
          </a:p>
          <a:p>
            <a:r>
              <a:rPr lang="en-US" dirty="0" smtClean="0"/>
              <a:t>	- to fully understand the gift, must understand the giver, the </a:t>
            </a:r>
          </a:p>
          <a:p>
            <a:r>
              <a:rPr lang="en-US" dirty="0" smtClean="0"/>
              <a:t>	relationship</a:t>
            </a:r>
          </a:p>
          <a:p>
            <a:endParaRPr lang="en-US" dirty="0" smtClean="0"/>
          </a:p>
          <a:p>
            <a:r>
              <a:rPr lang="en-US" dirty="0" smtClean="0"/>
              <a:t>Ex. Someone has a nice watch</a:t>
            </a:r>
          </a:p>
          <a:p>
            <a:r>
              <a:rPr lang="en-US" dirty="0" smtClean="0"/>
              <a:t>	It was a gift</a:t>
            </a:r>
          </a:p>
          <a:p>
            <a:r>
              <a:rPr lang="en-US" dirty="0" smtClean="0"/>
              <a:t>	From who?</a:t>
            </a:r>
          </a:p>
          <a:p>
            <a:r>
              <a:rPr lang="en-US" dirty="0" smtClean="0"/>
              <a:t>	I don’t know</a:t>
            </a:r>
          </a:p>
          <a:p>
            <a:r>
              <a:rPr lang="en-US" dirty="0" smtClean="0"/>
              <a:t>		What is missing?</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this talk is to get a Catholic perspective on consumerism</a:t>
            </a:r>
          </a:p>
          <a:p>
            <a:r>
              <a:rPr lang="en-US" dirty="0" smtClean="0"/>
              <a:t>        What is consumerism?</a:t>
            </a:r>
          </a:p>
          <a:p>
            <a:r>
              <a:rPr lang="en-US" dirty="0" smtClean="0"/>
              <a:t>                          Rich, but spiritually empty, purposeless</a:t>
            </a:r>
          </a:p>
          <a:p>
            <a:r>
              <a:rPr lang="en-US" dirty="0" smtClean="0"/>
              <a:t>	Do we really need to die rich? </a:t>
            </a:r>
          </a:p>
          <a:p>
            <a:r>
              <a:rPr lang="en-US" dirty="0" smtClean="0"/>
              <a:t>                           Why do material riches sometimes lead to  spiritual poverty?</a:t>
            </a:r>
          </a:p>
          <a:p>
            <a:r>
              <a:rPr lang="en-US" dirty="0" smtClean="0"/>
              <a:t>	How can we tell if we are falling into this trap?</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enough to know that creation is good, and was given as a gift and a task to us.</a:t>
            </a:r>
          </a:p>
          <a:p>
            <a:endParaRPr lang="en-US" dirty="0" smtClean="0"/>
          </a:p>
          <a:p>
            <a:r>
              <a:rPr lang="en-US" dirty="0" smtClean="0"/>
              <a:t>We are fallen</a:t>
            </a:r>
          </a:p>
          <a:p>
            <a:endParaRPr lang="en-US" dirty="0" smtClean="0"/>
          </a:p>
        </p:txBody>
      </p:sp>
      <p:sp>
        <p:nvSpPr>
          <p:cNvPr id="4" name="Slide Number Placeholder 3"/>
          <p:cNvSpPr>
            <a:spLocks noGrp="1"/>
          </p:cNvSpPr>
          <p:nvPr>
            <p:ph type="sldNum" sz="quarter" idx="10"/>
          </p:nvPr>
        </p:nvSpPr>
        <p:spPr/>
        <p:txBody>
          <a:bodyPr/>
          <a:lstStyle/>
          <a:p>
            <a:fld id="{A3ADEBCA-B4D1-46C8-8059-8F9E1668386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What did Eve do</a:t>
            </a:r>
          </a:p>
          <a:p>
            <a:r>
              <a:rPr lang="en-US" dirty="0" smtClean="0"/>
              <a:t>	Saw that apple was “good to eat”</a:t>
            </a:r>
          </a:p>
          <a:p>
            <a:r>
              <a:rPr lang="en-US" dirty="0" smtClean="0"/>
              <a:t>	not that it was a gift, with constraints</a:t>
            </a:r>
          </a:p>
          <a:p>
            <a:r>
              <a:rPr lang="en-US" dirty="0" smtClean="0"/>
              <a:t>	fruit out of context</a:t>
            </a:r>
          </a:p>
          <a:p>
            <a:endParaRPr lang="en-US" dirty="0" smtClean="0"/>
          </a:p>
          <a:p>
            <a:r>
              <a:rPr lang="en-US" dirty="0" smtClean="0"/>
              <a:t>Out of order</a:t>
            </a:r>
          </a:p>
          <a:p>
            <a:endParaRPr lang="en-US" dirty="0" smtClean="0"/>
          </a:p>
          <a:p>
            <a:r>
              <a:rPr lang="en-US" dirty="0" smtClean="0"/>
              <a:t>What is the fruit for</a:t>
            </a:r>
          </a:p>
          <a:p>
            <a:r>
              <a:rPr lang="en-US" dirty="0" smtClean="0"/>
              <a:t>        Keeping God in the picture</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Higher up, with arrows leading to it, more important reasons</a:t>
            </a:r>
          </a:p>
          <a:p>
            <a:endParaRPr lang="en-US" dirty="0" smtClean="0"/>
          </a:p>
          <a:p>
            <a:r>
              <a:rPr lang="en-US" dirty="0" smtClean="0"/>
              <a:t>Everything for God</a:t>
            </a:r>
          </a:p>
          <a:p>
            <a:endParaRPr lang="en-US" dirty="0" smtClean="0"/>
          </a:p>
          <a:p>
            <a:r>
              <a:rPr lang="en-US" dirty="0" smtClean="0"/>
              <a:t>Ultimate good</a:t>
            </a:r>
          </a:p>
          <a:p>
            <a:endParaRPr lang="en-US" dirty="0" smtClean="0"/>
          </a:p>
          <a:p>
            <a:r>
              <a:rPr lang="en-US" dirty="0" smtClean="0"/>
              <a:t>Everything comes from him, goes back to him</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obviously the wrong order</a:t>
            </a:r>
          </a:p>
          <a:p>
            <a:endParaRPr lang="en-US" dirty="0" smtClean="0"/>
          </a:p>
          <a:p>
            <a:r>
              <a:rPr lang="en-US" dirty="0" smtClean="0"/>
              <a:t>“Inversions of Means and ends</a:t>
            </a:r>
          </a:p>
          <a:p>
            <a:endParaRPr lang="en-US" dirty="0" smtClean="0"/>
          </a:p>
          <a:p>
            <a:r>
              <a:rPr lang="en-US" dirty="0" smtClean="0"/>
              <a:t>Leads to slavery, unhappiness</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What’s wrong with this</a:t>
            </a:r>
          </a:p>
          <a:p>
            <a:endParaRPr lang="en-US" dirty="0" smtClean="0"/>
          </a:p>
        </p:txBody>
      </p:sp>
      <p:sp>
        <p:nvSpPr>
          <p:cNvPr id="4" name="Slide Number Placeholder 3"/>
          <p:cNvSpPr>
            <a:spLocks noGrp="1"/>
          </p:cNvSpPr>
          <p:nvPr>
            <p:ph type="sldNum" sz="quarter" idx="10"/>
          </p:nvPr>
        </p:nvSpPr>
        <p:spPr/>
        <p:txBody>
          <a:bodyPr/>
          <a:lstStyle/>
          <a:p>
            <a:fld id="{A3ADEBCA-B4D1-46C8-8059-8F9E1668386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most of us</a:t>
            </a:r>
          </a:p>
          <a:p>
            <a:r>
              <a:rPr lang="en-US" dirty="0" smtClean="0"/>
              <a:t>	separate lives, separate priorities</a:t>
            </a:r>
          </a:p>
          <a:p>
            <a:r>
              <a:rPr lang="en-US" dirty="0" smtClean="0"/>
              <a:t>	God on Sunday, before meals</a:t>
            </a:r>
          </a:p>
          <a:p>
            <a:r>
              <a:rPr lang="en-US" dirty="0" smtClean="0"/>
              <a:t>		not at work, play</a:t>
            </a:r>
          </a:p>
          <a:p>
            <a:endParaRPr lang="en-US" dirty="0" smtClean="0"/>
          </a:p>
          <a:p>
            <a:r>
              <a:rPr lang="en-US" dirty="0" smtClean="0"/>
              <a:t>We are one person, not two or three or four</a:t>
            </a:r>
          </a:p>
          <a:p>
            <a:r>
              <a:rPr lang="en-US" dirty="0" smtClean="0"/>
              <a:t>If these don’t get placed in context, they  will become too important</a:t>
            </a:r>
          </a:p>
          <a:p>
            <a:endParaRPr lang="en-US" dirty="0" smtClean="0"/>
          </a:p>
          <a:p>
            <a:r>
              <a:rPr lang="en-US" dirty="0" smtClean="0"/>
              <a:t>How can we know if they aren’t part of the picture</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Bible.  Not exhaustive treatment, but some examples.  Lots of gems like this, from the prophet Haggai:</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30000" dirty="0" smtClean="0"/>
              <a:t>18</a:t>
            </a:r>
            <a:r>
              <a:rPr lang="en-US" dirty="0" smtClean="0"/>
              <a:t>A certain ruler asked him, "Good teacher, what must I do to inherit eternal life?"  </a:t>
            </a:r>
            <a:r>
              <a:rPr lang="en-US" baseline="30000" dirty="0" smtClean="0"/>
              <a:t>19</a:t>
            </a:r>
            <a:r>
              <a:rPr lang="en-US" dirty="0" smtClean="0"/>
              <a:t>"Why do you call me good?" Jesus answered. "No one is good—except God alone. </a:t>
            </a:r>
            <a:r>
              <a:rPr lang="en-US" baseline="30000" dirty="0" smtClean="0"/>
              <a:t>20</a:t>
            </a:r>
            <a:r>
              <a:rPr lang="en-US" dirty="0" smtClean="0"/>
              <a:t>You know the commandments: 'Do not commit adultery, do not murder, do not steal, do not give false testimony, honor your father and mother.'</a:t>
            </a:r>
            <a:r>
              <a:rPr lang="en-US" baseline="30000" dirty="0" smtClean="0"/>
              <a:t>[</a:t>
            </a:r>
            <a:r>
              <a:rPr lang="en-US" baseline="30000" dirty="0" smtClean="0">
                <a:hlinkClick r:id="rId3" tooltip="See footnote b"/>
              </a:rPr>
              <a:t>b</a:t>
            </a:r>
            <a:r>
              <a:rPr lang="en-US" baseline="30000" dirty="0" smtClean="0"/>
              <a:t>]</a:t>
            </a:r>
            <a:r>
              <a:rPr lang="en-US" dirty="0" smtClean="0"/>
              <a:t>" </a:t>
            </a:r>
          </a:p>
          <a:p>
            <a:r>
              <a:rPr lang="en-US" dirty="0" smtClean="0"/>
              <a:t> </a:t>
            </a:r>
            <a:r>
              <a:rPr lang="en-US" baseline="30000" dirty="0" smtClean="0"/>
              <a:t>21</a:t>
            </a:r>
            <a:r>
              <a:rPr lang="en-US" dirty="0" smtClean="0"/>
              <a:t>"All these I have kept since I was a boy," he said.  </a:t>
            </a:r>
            <a:r>
              <a:rPr lang="en-US" baseline="30000" dirty="0" smtClean="0"/>
              <a:t>22</a:t>
            </a:r>
            <a:r>
              <a:rPr lang="en-US" dirty="0" smtClean="0"/>
              <a:t>When Jesus heard this, he said to him, "You still lack one thing. Sell everything you have and give to the poor, and you will have treasure in heaven. Then come, follow me.“  </a:t>
            </a:r>
            <a:r>
              <a:rPr lang="en-US" baseline="30000" dirty="0" smtClean="0"/>
              <a:t>23</a:t>
            </a:r>
            <a:r>
              <a:rPr lang="en-US" dirty="0" smtClean="0"/>
              <a:t>When he heard this, he became very sad, because he was a man of great wealth. </a:t>
            </a:r>
            <a:r>
              <a:rPr lang="en-US" baseline="30000" dirty="0" smtClean="0"/>
              <a:t>24</a:t>
            </a:r>
            <a:r>
              <a:rPr lang="en-US" dirty="0" smtClean="0"/>
              <a:t>Jesus looked at him and said, "How hard it is for the rich to enter the kingdom of God! </a:t>
            </a:r>
            <a:r>
              <a:rPr lang="en-US" baseline="30000" dirty="0" smtClean="0"/>
              <a:t>25</a:t>
            </a:r>
            <a:r>
              <a:rPr lang="en-US" dirty="0" smtClean="0"/>
              <a:t>Indeed, it is easier for a camel to go through the eye of a needle than for a rich man to enter the kingdom of God.“  </a:t>
            </a:r>
            <a:r>
              <a:rPr lang="en-US" baseline="30000" dirty="0" smtClean="0"/>
              <a:t>26</a:t>
            </a:r>
            <a:r>
              <a:rPr lang="en-US" dirty="0" smtClean="0"/>
              <a:t>Those who heard this asked, "Who then can be saved?“  </a:t>
            </a:r>
            <a:r>
              <a:rPr lang="en-US" baseline="30000" dirty="0" smtClean="0"/>
              <a:t>27</a:t>
            </a:r>
            <a:r>
              <a:rPr lang="en-US" dirty="0" smtClean="0"/>
              <a:t>Jesus replied, "What is impossible with men is possible with God.“  </a:t>
            </a:r>
            <a:r>
              <a:rPr lang="en-US" baseline="30000" dirty="0" smtClean="0"/>
              <a:t>28</a:t>
            </a:r>
            <a:r>
              <a:rPr lang="en-US" dirty="0" smtClean="0"/>
              <a:t>Peter said to him, "We have left all we had to follow you!“  </a:t>
            </a:r>
            <a:r>
              <a:rPr lang="en-US" baseline="30000" dirty="0" smtClean="0"/>
              <a:t>29</a:t>
            </a:r>
            <a:r>
              <a:rPr lang="en-US" dirty="0" smtClean="0"/>
              <a:t>"I tell you the truth," Jesus said to them, "no one who has left home or wife or brothers or parents or children for the sake of the kingdom of God </a:t>
            </a:r>
            <a:r>
              <a:rPr lang="en-US" baseline="30000" dirty="0" smtClean="0"/>
              <a:t>30</a:t>
            </a:r>
            <a:r>
              <a:rPr lang="en-US" dirty="0" smtClean="0"/>
              <a:t>will fail to receive many times as much in this age and, in the age to come, eternal life."</a:t>
            </a:r>
          </a:p>
          <a:p>
            <a:endParaRPr lang="en-US" dirty="0" smtClean="0"/>
          </a:p>
          <a:p>
            <a:pPr>
              <a:buFontTx/>
              <a:buChar char="-"/>
            </a:pPr>
            <a:r>
              <a:rPr lang="en-US" dirty="0" smtClean="0"/>
              <a:t>A good man, follows the law</a:t>
            </a:r>
          </a:p>
          <a:p>
            <a:pPr lvl="1">
              <a:buFontTx/>
              <a:buChar char="-"/>
            </a:pPr>
            <a:r>
              <a:rPr lang="en-US" dirty="0" smtClean="0"/>
              <a:t>Rejects Christ’s invitation!  For what?  Was it worth it.</a:t>
            </a:r>
          </a:p>
          <a:p>
            <a:pPr lvl="1">
              <a:buFontTx/>
              <a:buChar char="-"/>
            </a:pPr>
            <a:endParaRPr lang="en-US" dirty="0" smtClean="0"/>
          </a:p>
          <a:p>
            <a:pPr>
              <a:buFontTx/>
              <a:buChar char="-"/>
            </a:pPr>
            <a:r>
              <a:rPr lang="en-US" dirty="0" smtClean="0"/>
              <a:t>Goes away sad!  Still, does not choose Christ.</a:t>
            </a:r>
          </a:p>
          <a:p>
            <a:pPr>
              <a:buFontTx/>
              <a:buChar char="-"/>
            </a:pPr>
            <a:r>
              <a:rPr lang="en-US" dirty="0" smtClean="0"/>
              <a:t>What would you have done?  Easy to think we would.  The stakes are very high</a:t>
            </a:r>
          </a:p>
          <a:p>
            <a:pPr>
              <a:buFontTx/>
              <a:buChar char="-"/>
            </a:pPr>
            <a:endParaRPr lang="en-US" dirty="0" smtClean="0"/>
          </a:p>
          <a:p>
            <a:pPr>
              <a:buFontTx/>
              <a:buChar char="-"/>
            </a:pPr>
            <a:r>
              <a:rPr lang="en-US" dirty="0" smtClean="0"/>
              <a:t>No loss from giving up all for Christ</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15</a:t>
            </a:r>
            <a:r>
              <a:rPr lang="en-US" dirty="0" smtClean="0"/>
              <a:t>When one of those at the table with him heard this, he said to Jesus, "Blessed is the man who will eat at the feast in the kingdom of God."  </a:t>
            </a:r>
            <a:r>
              <a:rPr lang="en-US" baseline="30000" dirty="0" smtClean="0"/>
              <a:t>16</a:t>
            </a:r>
            <a:r>
              <a:rPr lang="en-US" dirty="0" smtClean="0"/>
              <a:t>Jesus replied: "A certain man was preparing a great banquet and invited many guests. </a:t>
            </a:r>
            <a:r>
              <a:rPr lang="en-US" baseline="30000" dirty="0" smtClean="0"/>
              <a:t>17</a:t>
            </a:r>
            <a:r>
              <a:rPr lang="en-US" dirty="0" smtClean="0"/>
              <a:t>At the time of the banquet he sent his servant to tell those who had been invited, 'Come, for everything is now ready.‘  </a:t>
            </a:r>
            <a:r>
              <a:rPr lang="en-US" baseline="30000" dirty="0" smtClean="0"/>
              <a:t>18</a:t>
            </a:r>
            <a:r>
              <a:rPr lang="en-US" dirty="0" smtClean="0"/>
              <a:t>"But they all alike began to make excuses. The first said, 'I have just bought a field, and I must go and see it. Please excuse me.‘  </a:t>
            </a:r>
            <a:r>
              <a:rPr lang="en-US" baseline="30000" dirty="0" smtClean="0"/>
              <a:t>19</a:t>
            </a:r>
            <a:r>
              <a:rPr lang="en-US" dirty="0" smtClean="0"/>
              <a:t>"Another said, 'I have just bought five yoke of oxen, and I'm on my way to try them out. Please excuse me.' </a:t>
            </a:r>
          </a:p>
          <a:p>
            <a:r>
              <a:rPr lang="en-US" dirty="0" smtClean="0"/>
              <a:t> </a:t>
            </a:r>
            <a:r>
              <a:rPr lang="en-US" baseline="30000" dirty="0" smtClean="0"/>
              <a:t>20</a:t>
            </a:r>
            <a:r>
              <a:rPr lang="en-US" dirty="0" smtClean="0"/>
              <a:t>"Still another said, 'I just got married, so I can't come.‘  </a:t>
            </a:r>
            <a:r>
              <a:rPr lang="en-US" baseline="30000" dirty="0" smtClean="0"/>
              <a:t>21</a:t>
            </a:r>
            <a:r>
              <a:rPr lang="en-US" dirty="0" smtClean="0"/>
              <a:t>"The servant came back and reported this to his master. Then the owner of the house became angry and ordered his servant, 'Go out quickly into the streets and alleys of the town and bring in the poor, the crippled, the blind and the lame.‘ </a:t>
            </a:r>
            <a:r>
              <a:rPr lang="en-US" baseline="30000" dirty="0" smtClean="0"/>
              <a:t>22</a:t>
            </a:r>
            <a:r>
              <a:rPr lang="en-US" dirty="0" smtClean="0"/>
              <a:t>" 'Sir,' the servant said, 'what you ordered has been done, but there is still room.' </a:t>
            </a:r>
          </a:p>
          <a:p>
            <a:endParaRPr lang="en-US" dirty="0" smtClean="0"/>
          </a:p>
          <a:p>
            <a:pPr>
              <a:buFontTx/>
              <a:buChar char="-"/>
            </a:pPr>
            <a:r>
              <a:rPr lang="en-US" dirty="0" smtClean="0"/>
              <a:t>We all want to go to heaven, to the feast</a:t>
            </a:r>
          </a:p>
          <a:p>
            <a:pPr>
              <a:buFontTx/>
              <a:buChar char="-"/>
            </a:pPr>
            <a:r>
              <a:rPr lang="en-US" dirty="0" smtClean="0"/>
              <a:t>These are all good excuses, but not good excuses to miss God’s feast.</a:t>
            </a:r>
          </a:p>
          <a:p>
            <a:pPr>
              <a:buFontTx/>
              <a:buChar char="-"/>
            </a:pPr>
            <a:endParaRPr lang="en-US" dirty="0" smtClean="0"/>
          </a:p>
          <a:p>
            <a:pPr>
              <a:buFontTx/>
              <a:buChar char="-"/>
            </a:pPr>
            <a:r>
              <a:rPr lang="en-US" dirty="0" smtClean="0"/>
              <a:t> good only in perspective</a:t>
            </a:r>
          </a:p>
          <a:p>
            <a:pPr>
              <a:buFontTx/>
              <a:buChar char="-"/>
            </a:pPr>
            <a:r>
              <a:rPr lang="en-US" dirty="0" smtClean="0"/>
              <a:t>Jesus experienced these things keeping people from the kingdom of God, from relationship with him.  Remember the rich young man.</a:t>
            </a:r>
          </a:p>
          <a:p>
            <a:pPr>
              <a:buFontTx/>
              <a:buChar char="-"/>
            </a:pPr>
            <a:endParaRPr lang="en-US" dirty="0" smtClean="0"/>
          </a:p>
          <a:p>
            <a:pPr>
              <a:buFontTx/>
              <a:buChar char="-"/>
            </a:pPr>
            <a:r>
              <a:rPr lang="en-US" dirty="0" smtClean="0"/>
              <a:t>-there is lots of room</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33</a:t>
            </a:r>
            <a:r>
              <a:rPr lang="en-US" dirty="0" smtClean="0"/>
              <a:t>"Listen to another parable: There was a landowner who planted a vineyard. He put a wall around it, dug a winepress in it and built a watchtower. Then he rented the vineyard to some farmers and went away on a journey. </a:t>
            </a:r>
            <a:r>
              <a:rPr lang="en-US" baseline="30000" dirty="0" smtClean="0"/>
              <a:t>34</a:t>
            </a:r>
            <a:r>
              <a:rPr lang="en-US" dirty="0" smtClean="0"/>
              <a:t>When the harvest time approached, he sent his servants to the tenants to collect his fruit.  </a:t>
            </a:r>
          </a:p>
          <a:p>
            <a:endParaRPr lang="en-US" baseline="30000" dirty="0" smtClean="0"/>
          </a:p>
          <a:p>
            <a:r>
              <a:rPr lang="en-US" baseline="30000" dirty="0" smtClean="0"/>
              <a:t>- Collect HIS FRUIT!</a:t>
            </a:r>
          </a:p>
          <a:p>
            <a:endParaRPr lang="en-US" baseline="30000" dirty="0" smtClean="0"/>
          </a:p>
          <a:p>
            <a:r>
              <a:rPr lang="en-US" baseline="30000" dirty="0" smtClean="0"/>
              <a:t>35</a:t>
            </a:r>
            <a:r>
              <a:rPr lang="en-US" dirty="0" smtClean="0"/>
              <a:t>"The tenants seized his servants; they beat one, killed another, and stoned a third. </a:t>
            </a:r>
            <a:r>
              <a:rPr lang="en-US" baseline="30000" dirty="0" smtClean="0"/>
              <a:t>36</a:t>
            </a:r>
            <a:r>
              <a:rPr lang="en-US" dirty="0" smtClean="0"/>
              <a:t>Then he sent other servants to them, more than the first time, and the tenants treated them the same way. </a:t>
            </a:r>
            <a:r>
              <a:rPr lang="en-US" baseline="30000" dirty="0" smtClean="0"/>
              <a:t>37</a:t>
            </a:r>
            <a:r>
              <a:rPr lang="en-US" dirty="0" smtClean="0"/>
              <a:t>Last of all, he sent his son to them. 'They will respect my son,' he said.  </a:t>
            </a:r>
            <a:r>
              <a:rPr lang="en-US" baseline="30000" dirty="0" smtClean="0"/>
              <a:t>38</a:t>
            </a:r>
            <a:r>
              <a:rPr lang="en-US" dirty="0" smtClean="0"/>
              <a:t>"But when the tenants saw the son, they said to each other, 'This is the heir. Come, let's kill him and take his inheritance.' </a:t>
            </a:r>
            <a:r>
              <a:rPr lang="en-US" baseline="30000" dirty="0" smtClean="0"/>
              <a:t>39</a:t>
            </a:r>
            <a:r>
              <a:rPr lang="en-US" dirty="0" smtClean="0"/>
              <a:t>So they took him and threw him out of the vineyard and killed him.  </a:t>
            </a:r>
            <a:r>
              <a:rPr lang="en-US" baseline="30000" dirty="0" smtClean="0"/>
              <a:t>40</a:t>
            </a:r>
            <a:r>
              <a:rPr lang="en-US" dirty="0" smtClean="0"/>
              <a:t>"Therefore, when the owner of the vineyard comes, what will he do to those tenants?“  </a:t>
            </a:r>
            <a:r>
              <a:rPr lang="en-US" baseline="30000" dirty="0" smtClean="0">
                <a:solidFill>
                  <a:srgbClr val="FF0000"/>
                </a:solidFill>
              </a:rPr>
              <a:t>41</a:t>
            </a:r>
            <a:r>
              <a:rPr lang="en-US" dirty="0" smtClean="0">
                <a:solidFill>
                  <a:srgbClr val="FF0000"/>
                </a:solidFill>
              </a:rPr>
              <a:t>"He will bring those wretches to a wretched end," they replied, "and he will rent the vineyard to other tenants, who will give him his share of the crop at harvest time." </a:t>
            </a:r>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go on</a:t>
            </a:r>
          </a:p>
          <a:p>
            <a:r>
              <a:rPr lang="en-US" dirty="0" smtClean="0"/>
              <a:t>	I am as likely as any of you to fall into this sin.</a:t>
            </a:r>
          </a:p>
          <a:p>
            <a:r>
              <a:rPr lang="en-US" dirty="0" smtClean="0"/>
              <a:t> 	I’m no angel</a:t>
            </a:r>
          </a:p>
          <a:p>
            <a:r>
              <a:rPr lang="en-US" dirty="0" smtClean="0"/>
              <a:t>	I’m talking about myself – at least someone in the room needs to hear </a:t>
            </a:r>
          </a:p>
          <a:p>
            <a:r>
              <a:rPr lang="en-US" dirty="0" smtClean="0"/>
              <a:t>		this – me!</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15</a:t>
            </a:r>
            <a:r>
              <a:rPr lang="en-US" dirty="0" smtClean="0"/>
              <a:t>Then he said to them, "Watch out! Be on your guard against all kinds of greed; </a:t>
            </a:r>
            <a:r>
              <a:rPr lang="en-US" dirty="0" smtClean="0">
                <a:solidFill>
                  <a:srgbClr val="FF0000"/>
                </a:solidFill>
              </a:rPr>
              <a:t>a man's life does not consist in the abundance of his possessions." </a:t>
            </a:r>
          </a:p>
          <a:p>
            <a:r>
              <a:rPr lang="en-US" dirty="0" smtClean="0"/>
              <a:t> </a:t>
            </a:r>
            <a:r>
              <a:rPr lang="en-US" baseline="30000" dirty="0" smtClean="0"/>
              <a:t>16</a:t>
            </a:r>
            <a:r>
              <a:rPr lang="en-US" dirty="0" smtClean="0"/>
              <a:t>And he told them this parable: "The ground of a certain rich man produced a good crop. </a:t>
            </a:r>
            <a:r>
              <a:rPr lang="en-US" baseline="30000" dirty="0" smtClean="0"/>
              <a:t>17</a:t>
            </a:r>
            <a:r>
              <a:rPr lang="en-US" dirty="0" smtClean="0"/>
              <a:t>He thought to himself, 'What shall I do? I have no place to store my crops.' </a:t>
            </a:r>
          </a:p>
          <a:p>
            <a:r>
              <a:rPr lang="en-US" dirty="0" smtClean="0"/>
              <a:t> </a:t>
            </a:r>
            <a:r>
              <a:rPr lang="en-US" baseline="30000" dirty="0" smtClean="0"/>
              <a:t>18</a:t>
            </a:r>
            <a:r>
              <a:rPr lang="en-US" dirty="0" smtClean="0"/>
              <a:t>"Then he said, 'This is what I'll do. I will tear down my barns and build bigger ones, and there I will store all my grain and my goods. </a:t>
            </a:r>
            <a:r>
              <a:rPr lang="en-US" baseline="30000" dirty="0" smtClean="0"/>
              <a:t>19</a:t>
            </a:r>
            <a:r>
              <a:rPr lang="en-US" dirty="0" smtClean="0"/>
              <a:t>And I'll say to myself, "You have plenty of good things laid up for many years. Take life easy; eat, drink and be merry." ' </a:t>
            </a:r>
          </a:p>
          <a:p>
            <a:r>
              <a:rPr lang="en-US" dirty="0" smtClean="0"/>
              <a:t> </a:t>
            </a:r>
            <a:r>
              <a:rPr lang="en-US" baseline="30000" dirty="0" smtClean="0"/>
              <a:t>20</a:t>
            </a:r>
            <a:r>
              <a:rPr lang="en-US" dirty="0" smtClean="0"/>
              <a:t>"But God said to him, 'You fool! This very night your life will be demanded from you. Then who will get what you have prepared for yourself?' </a:t>
            </a:r>
          </a:p>
          <a:p>
            <a:r>
              <a:rPr lang="en-US" dirty="0" smtClean="0"/>
              <a:t> </a:t>
            </a:r>
            <a:r>
              <a:rPr lang="en-US" baseline="30000" dirty="0" smtClean="0">
                <a:solidFill>
                  <a:srgbClr val="FF0000"/>
                </a:solidFill>
              </a:rPr>
              <a:t>21</a:t>
            </a:r>
            <a:r>
              <a:rPr lang="en-US" dirty="0" smtClean="0">
                <a:solidFill>
                  <a:srgbClr val="FF0000"/>
                </a:solidFill>
              </a:rPr>
              <a:t>"This is how it will be with anyone who stores up things for himself but is not rich toward God</a:t>
            </a:r>
            <a:r>
              <a:rPr lang="en-US" dirty="0" smtClean="0"/>
              <a:t>.“</a:t>
            </a:r>
          </a:p>
          <a:p>
            <a:endParaRPr lang="en-US" dirty="0" smtClean="0"/>
          </a:p>
          <a:p>
            <a:r>
              <a:rPr lang="en-US" dirty="0" smtClean="0"/>
              <a:t>What does it mean to be rich toward God?</a:t>
            </a:r>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Kingdom of Israel</a:t>
            </a:r>
          </a:p>
          <a:p>
            <a:r>
              <a:rPr lang="en-US" dirty="0" smtClean="0"/>
              <a:t>         - time of prosperity, success</a:t>
            </a:r>
          </a:p>
          <a:p>
            <a:r>
              <a:rPr lang="en-US" dirty="0" smtClean="0"/>
              <a:t>         - made use of prosperity to offend God, forget him</a:t>
            </a:r>
          </a:p>
          <a:p>
            <a:r>
              <a:rPr lang="en-US" dirty="0" smtClean="0"/>
              <a:t>	-injustice, evading laws of God</a:t>
            </a:r>
          </a:p>
          <a:p>
            <a:endParaRPr lang="en-US" dirty="0" smtClean="0"/>
          </a:p>
          <a:p>
            <a:r>
              <a:rPr lang="en-US" dirty="0" smtClean="0"/>
              <a:t>Still, yearning for the day of the Lord!  Unaware that God was coming to judge them!</a:t>
            </a:r>
          </a:p>
          <a:p>
            <a:r>
              <a:rPr lang="en-US" dirty="0" smtClean="0"/>
              <a:t>Blind.</a:t>
            </a:r>
          </a:p>
          <a:p>
            <a:endParaRPr lang="en-US" dirty="0" smtClean="0"/>
          </a:p>
          <a:p>
            <a:r>
              <a:rPr lang="en-US" dirty="0" smtClean="0"/>
              <a:t>Important point about human beings.  Even when we turn from God, we rationalize out behavior, and can even convince ourselves that we are pleasing God. </a:t>
            </a:r>
          </a:p>
          <a:p>
            <a:endParaRPr lang="en-US" dirty="0" smtClean="0"/>
          </a:p>
          <a:p>
            <a:r>
              <a:rPr lang="en-US" dirty="0" smtClean="0"/>
              <a:t>Don’t just shake your head about those silly Israelites. God did not put this in Scripture for kicks, he meant it to be a lesson.</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t>41</a:t>
            </a:r>
            <a:r>
              <a:rPr lang="en-US" dirty="0" smtClean="0"/>
              <a:t>Jesus sat down opposite the place where the offerings were put and watched the crowd putting their money into the temple treasury. </a:t>
            </a:r>
            <a:r>
              <a:rPr lang="en-US" dirty="0" smtClean="0">
                <a:solidFill>
                  <a:srgbClr val="FF0000"/>
                </a:solidFill>
              </a:rPr>
              <a:t>Many rich people threw in large amounts. </a:t>
            </a:r>
            <a:r>
              <a:rPr lang="en-US" baseline="30000" dirty="0" smtClean="0">
                <a:solidFill>
                  <a:srgbClr val="FF0000"/>
                </a:solidFill>
              </a:rPr>
              <a:t>42</a:t>
            </a:r>
            <a:r>
              <a:rPr lang="en-US" dirty="0" smtClean="0">
                <a:solidFill>
                  <a:srgbClr val="FF0000"/>
                </a:solidFill>
              </a:rPr>
              <a:t>But a poor widow came and put in two very small copper coins,</a:t>
            </a:r>
            <a:r>
              <a:rPr lang="en-US" baseline="30000" dirty="0" smtClean="0">
                <a:solidFill>
                  <a:srgbClr val="FF0000"/>
                </a:solidFill>
              </a:rPr>
              <a:t>[</a:t>
            </a:r>
            <a:r>
              <a:rPr lang="en-US" baseline="30000" dirty="0" smtClean="0">
                <a:solidFill>
                  <a:srgbClr val="FF0000"/>
                </a:solidFill>
                <a:hlinkClick r:id="rId3" tooltip="See footnote j"/>
              </a:rPr>
              <a:t>j</a:t>
            </a:r>
            <a:r>
              <a:rPr lang="en-US" baseline="30000" dirty="0" smtClean="0">
                <a:solidFill>
                  <a:srgbClr val="FF0000"/>
                </a:solidFill>
              </a:rPr>
              <a:t>]</a:t>
            </a:r>
            <a:r>
              <a:rPr lang="en-US" dirty="0" smtClean="0">
                <a:solidFill>
                  <a:srgbClr val="FF0000"/>
                </a:solidFill>
              </a:rPr>
              <a:t>worth only a fraction of a penny.</a:t>
            </a:r>
            <a:r>
              <a:rPr lang="en-US" baseline="30000" dirty="0" smtClean="0">
                <a:solidFill>
                  <a:srgbClr val="FF0000"/>
                </a:solidFill>
              </a:rPr>
              <a:t>[</a:t>
            </a:r>
            <a:r>
              <a:rPr lang="en-US" baseline="30000" dirty="0" smtClean="0">
                <a:solidFill>
                  <a:srgbClr val="FF0000"/>
                </a:solidFill>
                <a:hlinkClick r:id="rId4" tooltip="See footnote k"/>
              </a:rPr>
              <a:t>k</a:t>
            </a:r>
            <a:r>
              <a:rPr lang="en-US" baseline="30000" dirty="0" smtClean="0">
                <a:solidFill>
                  <a:srgbClr val="FF0000"/>
                </a:solidFill>
              </a:rPr>
              <a:t>]</a:t>
            </a:r>
            <a:r>
              <a:rPr lang="en-US" dirty="0" smtClean="0">
                <a:solidFill>
                  <a:srgbClr val="FF0000"/>
                </a:solidFill>
              </a:rPr>
              <a:t>  </a:t>
            </a:r>
            <a:r>
              <a:rPr lang="en-US" baseline="30000" dirty="0" smtClean="0">
                <a:solidFill>
                  <a:srgbClr val="FF0000"/>
                </a:solidFill>
              </a:rPr>
              <a:t>43</a:t>
            </a:r>
            <a:r>
              <a:rPr lang="en-US" dirty="0" smtClean="0">
                <a:solidFill>
                  <a:srgbClr val="FF0000"/>
                </a:solidFill>
              </a:rPr>
              <a:t>Calling his disciples to him, Jesus said, "I tell you the truth, this poor widow has put more into the treasury than all the others. </a:t>
            </a:r>
            <a:r>
              <a:rPr lang="en-US" baseline="30000" dirty="0" smtClean="0">
                <a:solidFill>
                  <a:srgbClr val="FF0000"/>
                </a:solidFill>
              </a:rPr>
              <a:t>44</a:t>
            </a:r>
            <a:r>
              <a:rPr lang="en-US" dirty="0" smtClean="0">
                <a:solidFill>
                  <a:srgbClr val="FF0000"/>
                </a:solidFill>
              </a:rPr>
              <a:t>They all gave out of their wealth; but she, out of her poverty, put in everything—all she had to live on.“</a:t>
            </a:r>
          </a:p>
          <a:p>
            <a:endParaRPr lang="en-US" dirty="0" smtClean="0">
              <a:solidFill>
                <a:srgbClr val="FF0000"/>
              </a:solidFill>
            </a:endParaRPr>
          </a:p>
          <a:p>
            <a:r>
              <a:rPr lang="en-US" dirty="0" smtClean="0"/>
              <a:t>She gave more!   Do you believe that?  Was he joking?</a:t>
            </a:r>
          </a:p>
          <a:p>
            <a:r>
              <a:rPr lang="en-US" dirty="0" err="1" smtClean="0"/>
              <a:t>Jesus’s</a:t>
            </a:r>
            <a:r>
              <a:rPr lang="en-US" dirty="0" smtClean="0"/>
              <a:t> value is not ours.  He would have put up a plaque honoring the small poor donor, not the rich donor who gives large sums.</a:t>
            </a:r>
          </a:p>
          <a:p>
            <a:endParaRPr lang="en-US" dirty="0" smtClean="0"/>
          </a:p>
          <a:p>
            <a:r>
              <a:rPr lang="en-US" dirty="0" smtClean="0"/>
              <a:t>What made it more?</a:t>
            </a:r>
          </a:p>
          <a:p>
            <a:endParaRPr lang="en-US" dirty="0" smtClean="0"/>
          </a:p>
          <a:p>
            <a:pPr>
              <a:buFontTx/>
              <a:buChar char="-"/>
            </a:pPr>
            <a:r>
              <a:rPr lang="en-US" dirty="0" smtClean="0"/>
              <a:t>Percentage</a:t>
            </a:r>
          </a:p>
          <a:p>
            <a:pPr>
              <a:buFontTx/>
              <a:buChar char="-"/>
            </a:pPr>
            <a:r>
              <a:rPr lang="en-US" dirty="0" smtClean="0"/>
              <a:t>Nothing held back</a:t>
            </a:r>
          </a:p>
          <a:p>
            <a:pPr>
              <a:buFontTx/>
              <a:buChar char="-"/>
            </a:pPr>
            <a:r>
              <a:rPr lang="en-US" dirty="0" smtClean="0"/>
              <a:t>Cost her something</a:t>
            </a:r>
          </a:p>
          <a:p>
            <a:pPr>
              <a:buFontTx/>
              <a:buChar char="-"/>
            </a:pPr>
            <a:r>
              <a:rPr lang="en-US" dirty="0" smtClean="0"/>
              <a:t> she gets nothing – no praise, glory, plaques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should we behave if we have much?</a:t>
            </a:r>
          </a:p>
          <a:p>
            <a:endParaRPr lang="en-US" dirty="0" smtClean="0"/>
          </a:p>
          <a:p>
            <a:r>
              <a:rPr lang="en-US" dirty="0" smtClean="0"/>
              <a:t>“take pride in our lowliness”</a:t>
            </a:r>
          </a:p>
          <a:p>
            <a:r>
              <a:rPr lang="en-US" dirty="0" smtClean="0"/>
              <a:t>	- our riches will pass away</a:t>
            </a:r>
          </a:p>
          <a:p>
            <a:r>
              <a:rPr lang="en-US" dirty="0" smtClean="0"/>
              <a:t>	- serve the others</a:t>
            </a:r>
          </a:p>
          <a:p>
            <a:r>
              <a:rPr lang="en-US" dirty="0" smtClean="0"/>
              <a:t>	- don’t be proud of your riches</a:t>
            </a:r>
          </a:p>
          <a:p>
            <a:r>
              <a:rPr lang="en-US" dirty="0" smtClean="0"/>
              <a:t>	- to whom do we give credit”</a:t>
            </a:r>
          </a:p>
          <a:p>
            <a:r>
              <a:rPr lang="en-US" dirty="0" smtClean="0"/>
              <a:t>		- ourselves, not God</a:t>
            </a:r>
          </a:p>
          <a:p>
            <a:r>
              <a:rPr lang="en-US" dirty="0" smtClean="0"/>
              <a:t>	- are you the richest in love?  In service?  In patience? In generosity?  	In anonymity?</a:t>
            </a:r>
          </a:p>
          <a:p>
            <a:endParaRPr lang="en-US" dirty="0" smtClean="0"/>
          </a:p>
          <a:p>
            <a:endParaRPr lang="en-US" dirty="0" smtClean="0"/>
          </a:p>
          <a:p>
            <a:r>
              <a:rPr lang="en-US" dirty="0" smtClean="0"/>
              <a:t>2Cor. 4:18: So we fix our eyes not on what is seen, but on what is unseen. For what is seen is temporary, but what is unseen is eternal.</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hope I have convinced you, if you need convincing, that consumerism is a problem, not just for others, but for us all.  The Popes agree, and the Bible gives lots of evidence to this pattern:</a:t>
            </a:r>
          </a:p>
          <a:p>
            <a:endParaRPr lang="en-US" dirty="0" smtClean="0"/>
          </a:p>
          <a:p>
            <a:r>
              <a:rPr lang="en-US" dirty="0" smtClean="0"/>
              <a:t>Material riches, gift form God, are taken by us, treated like the most important thing, and we neglect God, making goods out idols.</a:t>
            </a:r>
          </a:p>
          <a:p>
            <a:endParaRPr lang="en-US" dirty="0" smtClean="0"/>
          </a:p>
          <a:p>
            <a:r>
              <a:rPr lang="en-US" dirty="0" smtClean="0"/>
              <a:t>What do we do now?  Should we just not have things?  Should we starve?  No.  Should we act as if this is not a weakness?  No</a:t>
            </a:r>
          </a:p>
          <a:p>
            <a:endParaRPr lang="en-US" dirty="0" smtClean="0"/>
          </a:p>
          <a:p>
            <a:r>
              <a:rPr lang="en-US" dirty="0" smtClean="0"/>
              <a:t>We need perspective.  Who do we turn to?  To wise people, of course, but primarily to the source of all wisdom, who made all goods, who made us, who knows our weakness, and who can teach us where goods fit into our lives.</a:t>
            </a:r>
          </a:p>
        </p:txBody>
      </p:sp>
      <p:sp>
        <p:nvSpPr>
          <p:cNvPr id="4" name="Slide Number Placeholder 3"/>
          <p:cNvSpPr>
            <a:spLocks noGrp="1"/>
          </p:cNvSpPr>
          <p:nvPr>
            <p:ph type="sldNum" sz="quarter" idx="10"/>
          </p:nvPr>
        </p:nvSpPr>
        <p:spPr/>
        <p:txBody>
          <a:bodyPr/>
          <a:lstStyle/>
          <a:p>
            <a:fld id="{A3ADEBCA-B4D1-46C8-8059-8F9E1668386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know Christ!</a:t>
            </a:r>
          </a:p>
          <a:p>
            <a:endParaRPr lang="en-US" dirty="0" smtClean="0"/>
          </a:p>
          <a:p>
            <a:r>
              <a:rPr lang="en-US" dirty="0" smtClean="0"/>
              <a:t>Only if we spend time with him</a:t>
            </a:r>
          </a:p>
          <a:p>
            <a:endParaRPr lang="en-US" dirty="0" smtClean="0"/>
          </a:p>
          <a:p>
            <a:r>
              <a:rPr lang="en-US" dirty="0" smtClean="0"/>
              <a:t>Christ calls us friend!  Does this mean buddy?  No, but friend nonetheless</a:t>
            </a:r>
          </a:p>
          <a:p>
            <a:r>
              <a:rPr lang="en-US" dirty="0" smtClean="0"/>
              <a:t>            big brother?  What did his friends call him?</a:t>
            </a:r>
          </a:p>
          <a:p>
            <a:r>
              <a:rPr lang="en-US" dirty="0" smtClean="0"/>
              <a:t>	- “master”</a:t>
            </a:r>
          </a:p>
          <a:p>
            <a:r>
              <a:rPr lang="en-US" dirty="0" smtClean="0"/>
              <a:t>	- “teacher”</a:t>
            </a:r>
          </a:p>
          <a:p>
            <a:endParaRPr lang="en-US" dirty="0" smtClean="0"/>
          </a:p>
          <a:p>
            <a:r>
              <a:rPr lang="en-US" dirty="0" smtClean="0"/>
              <a:t>If you are a friend with someone, you want to spend time with him</a:t>
            </a:r>
          </a:p>
          <a:p>
            <a:r>
              <a:rPr lang="en-US" dirty="0" smtClean="0"/>
              <a:t>            - learn about them</a:t>
            </a:r>
          </a:p>
          <a:p>
            <a:r>
              <a:rPr lang="en-US" dirty="0" smtClean="0"/>
              <a:t>            - tell them what challenges you are facing – “how should I make this decision?  </a:t>
            </a:r>
          </a:p>
          <a:p>
            <a:r>
              <a:rPr lang="en-US" dirty="0" smtClean="0"/>
              <a:t>	What should my attitude toward riches be?</a:t>
            </a:r>
          </a:p>
          <a:p>
            <a:r>
              <a:rPr lang="en-US" dirty="0" smtClean="0"/>
              <a:t>            - find out what they think, ask them questions</a:t>
            </a:r>
          </a:p>
          <a:p>
            <a:r>
              <a:rPr lang="en-US" dirty="0" smtClean="0"/>
              <a:t>            - listen to what they have to say</a:t>
            </a:r>
          </a:p>
          <a:p>
            <a:endParaRPr lang="en-US" dirty="0" smtClean="0"/>
          </a:p>
          <a:p>
            <a:r>
              <a:rPr lang="en-US" dirty="0" smtClean="0"/>
              <a:t>Eucharist 	– the greatest prayer</a:t>
            </a:r>
          </a:p>
          <a:p>
            <a:r>
              <a:rPr lang="en-US" dirty="0" smtClean="0"/>
              <a:t>	- establishes our friendship, feeds us</a:t>
            </a:r>
          </a:p>
          <a:p>
            <a:endParaRPr lang="en-US" dirty="0" smtClean="0"/>
          </a:p>
          <a:p>
            <a:r>
              <a:rPr lang="en-US" dirty="0" smtClean="0"/>
              <a:t>Blessed sacrament </a:t>
            </a:r>
          </a:p>
          <a:p>
            <a:r>
              <a:rPr lang="en-US" dirty="0" smtClean="0"/>
              <a:t>	- Christ is present to us everywhere, but here it is more</a:t>
            </a:r>
          </a:p>
          <a:p>
            <a:r>
              <a:rPr lang="en-US" dirty="0" smtClean="0"/>
              <a:t>	– Christ as present to us as he was to his disciples!</a:t>
            </a:r>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are in love with someone, want to know as much about them as possible</a:t>
            </a:r>
          </a:p>
          <a:p>
            <a:endParaRPr lang="en-US" dirty="0" smtClean="0"/>
          </a:p>
          <a:p>
            <a:r>
              <a:rPr lang="en-US" dirty="0" smtClean="0"/>
              <a:t>What does Jesus think, what did he do when he was with us?</a:t>
            </a:r>
          </a:p>
          <a:p>
            <a:endParaRPr lang="en-US" dirty="0" smtClean="0"/>
          </a:p>
          <a:p>
            <a:r>
              <a:rPr lang="en-US" dirty="0" smtClean="0"/>
              <a:t>Spend time with Christ in Scripture</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need to make a habit of spending time with Christ in Scripture, in prayer, and in the mass.</a:t>
            </a:r>
          </a:p>
          <a:p>
            <a:endParaRPr lang="en-US" dirty="0" smtClean="0"/>
          </a:p>
          <a:p>
            <a:r>
              <a:rPr lang="en-US" dirty="0" smtClean="0"/>
              <a:t>Why? Because we are fallen!</a:t>
            </a:r>
          </a:p>
          <a:p>
            <a:endParaRPr lang="en-US" dirty="0" smtClean="0"/>
          </a:p>
          <a:p>
            <a:r>
              <a:rPr lang="en-US" dirty="0" smtClean="0"/>
              <a:t>Richard Feynman quote about scientific method</a:t>
            </a:r>
          </a:p>
          <a:p>
            <a:r>
              <a:rPr lang="en-US" dirty="0" smtClean="0"/>
              <a:t>	- Good advice about science is good advice about life in general.</a:t>
            </a:r>
          </a:p>
          <a:p>
            <a:r>
              <a:rPr lang="en-US" dirty="0" smtClean="0"/>
              <a:t> 	- we are swimming in a culture of consumption</a:t>
            </a:r>
          </a:p>
          <a:p>
            <a:r>
              <a:rPr lang="en-US" dirty="0" smtClean="0"/>
              <a:t>	- easy to fool ourselves</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Importance of spending time with Jesus.</a:t>
            </a:r>
          </a:p>
          <a:p>
            <a:r>
              <a:rPr lang="en-US" dirty="0" smtClean="0"/>
              <a:t>	</a:t>
            </a:r>
          </a:p>
          <a:p>
            <a:endParaRPr lang="en-US" dirty="0" smtClean="0"/>
          </a:p>
          <a:p>
            <a:r>
              <a:rPr lang="en-US" dirty="0" smtClean="0"/>
              <a:t>What do we seek?</a:t>
            </a:r>
          </a:p>
          <a:p>
            <a:r>
              <a:rPr lang="en-US" dirty="0" smtClean="0"/>
              <a:t>	- not rules</a:t>
            </a:r>
          </a:p>
          <a:p>
            <a:r>
              <a:rPr lang="en-US" dirty="0" smtClean="0"/>
              <a:t>		- not to go against rules</a:t>
            </a:r>
          </a:p>
          <a:p>
            <a:r>
              <a:rPr lang="en-US" dirty="0" smtClean="0"/>
              <a:t>		- for example, I think tithing is a great rule of thumb</a:t>
            </a:r>
          </a:p>
          <a:p>
            <a:r>
              <a:rPr lang="en-US" dirty="0" smtClean="0"/>
              <a:t>		- but don’t think rules will are enough</a:t>
            </a:r>
          </a:p>
          <a:p>
            <a:r>
              <a:rPr lang="en-US" dirty="0" smtClean="0"/>
              <a:t>			- don’t let us off the hook</a:t>
            </a:r>
          </a:p>
          <a:p>
            <a:r>
              <a:rPr lang="en-US" dirty="0" smtClean="0"/>
              <a:t>			- can be an excuse for giving less </a:t>
            </a:r>
          </a:p>
          <a:p>
            <a:r>
              <a:rPr lang="en-US" dirty="0" smtClean="0"/>
              <a:t>			- (remember the rich young man)</a:t>
            </a:r>
          </a:p>
          <a:p>
            <a:r>
              <a:rPr lang="en-US" dirty="0" smtClean="0"/>
              <a:t>	- we need the mind of Christ, his perspective</a:t>
            </a:r>
          </a:p>
        </p:txBody>
      </p:sp>
      <p:sp>
        <p:nvSpPr>
          <p:cNvPr id="4" name="Slide Number Placeholder 3"/>
          <p:cNvSpPr>
            <a:spLocks noGrp="1"/>
          </p:cNvSpPr>
          <p:nvPr>
            <p:ph type="sldNum" sz="quarter" idx="10"/>
          </p:nvPr>
        </p:nvSpPr>
        <p:spPr/>
        <p:txBody>
          <a:bodyPr/>
          <a:lstStyle/>
          <a:p>
            <a:fld id="{A3ADEBCA-B4D1-46C8-8059-8F9E16683868}"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practical advice comes from the Church, the saints, the experience of living in this world?</a:t>
            </a:r>
          </a:p>
          <a:p>
            <a:endParaRPr lang="en-US" dirty="0" smtClean="0"/>
          </a:p>
          <a:p>
            <a:r>
              <a:rPr lang="en-US" dirty="0" smtClean="0"/>
              <a:t>Be generous!  How generous?  Go beyond what we are comfortable with! Remember the poor widow!</a:t>
            </a:r>
          </a:p>
          <a:p>
            <a:endParaRPr lang="en-US" dirty="0" smtClean="0"/>
          </a:p>
          <a:p>
            <a:r>
              <a:rPr lang="en-US" dirty="0" smtClean="0"/>
              <a:t>Does giving 10% of your income to Church and charity seem outrageous, irresponsible?  A good goal, then.  Am I telling you to give that much? No.  But maybe God is!  Perhaps we need to put ourselves in a position to do that.</a:t>
            </a:r>
          </a:p>
          <a:p>
            <a:endParaRPr lang="en-US" dirty="0" smtClean="0"/>
          </a:p>
          <a:p>
            <a:r>
              <a:rPr lang="en-US" dirty="0" smtClean="0"/>
              <a:t>Are you giving 10%?  Maybe 11%, 15%?  </a:t>
            </a:r>
          </a:p>
          <a:p>
            <a:endParaRPr lang="en-US" dirty="0" smtClean="0"/>
          </a:p>
          <a:p>
            <a:r>
              <a:rPr lang="en-US" dirty="0" smtClean="0"/>
              <a:t>For those of you who are younger, perhaps God is calling you to evaluate your attitude toward kids.  I can attest, that Dad’s see $ signs when thinking about another child.  But talk about treasure in heaven.  A child is an eternal soul, and a blessing to the rest of the family.  My favorite quote from a father of a large family is : “what else are we going to spend our money on?”</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God has called most of us to lives in the world – working, providing for ourselves and others.</a:t>
            </a:r>
          </a:p>
          <a:p>
            <a:r>
              <a:rPr lang="en-US" dirty="0" smtClean="0"/>
              <a:t>	We can’t avoid this</a:t>
            </a:r>
          </a:p>
          <a:p>
            <a:r>
              <a:rPr lang="en-US" dirty="0" smtClean="0"/>
              <a:t>	We can’t give ourselves easy excuses, either</a:t>
            </a:r>
          </a:p>
          <a:p>
            <a:endParaRPr lang="en-US" dirty="0" smtClean="0"/>
          </a:p>
          <a:p>
            <a:r>
              <a:rPr lang="en-US" dirty="0" smtClean="0"/>
              <a:t>	So, our question is</a:t>
            </a:r>
          </a:p>
          <a:p>
            <a:r>
              <a:rPr lang="en-US" dirty="0" smtClean="0"/>
              <a:t>		God wants us to provide for our needs,</a:t>
            </a:r>
          </a:p>
          <a:p>
            <a:r>
              <a:rPr lang="en-US" dirty="0" smtClean="0"/>
              <a:t>		How much is too much</a:t>
            </a:r>
          </a:p>
          <a:p>
            <a:r>
              <a:rPr lang="en-US" dirty="0" smtClean="0"/>
              <a:t>		Is it bad to want more?</a:t>
            </a:r>
          </a:p>
          <a:p>
            <a:endParaRPr lang="en-US" dirty="0" smtClean="0"/>
          </a:p>
          <a:p>
            <a:r>
              <a:rPr lang="en-US" dirty="0" smtClean="0"/>
              <a:t>	notice, the things on this slide are not bad things in themselves.</a:t>
            </a:r>
          </a:p>
        </p:txBody>
      </p:sp>
      <p:sp>
        <p:nvSpPr>
          <p:cNvPr id="4" name="Slide Number Placeholder 3"/>
          <p:cNvSpPr>
            <a:spLocks noGrp="1"/>
          </p:cNvSpPr>
          <p:nvPr>
            <p:ph type="sldNum" sz="quarter" idx="10"/>
          </p:nvPr>
        </p:nvSpPr>
        <p:spPr/>
        <p:txBody>
          <a:bodyPr/>
          <a:lstStyle/>
          <a:p>
            <a:fld id="{A3ADEBCA-B4D1-46C8-8059-8F9E16683868}"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taught a course on Christianity and economics a year ago, and he offered what I thought was great advice to the students:</a:t>
            </a:r>
          </a:p>
          <a:p>
            <a:endParaRPr lang="en-US" dirty="0" smtClean="0"/>
          </a:p>
          <a:p>
            <a:r>
              <a:rPr lang="en-US" dirty="0" smtClean="0"/>
              <a:t>Live one step down from what you can afford.</a:t>
            </a:r>
          </a:p>
          <a:p>
            <a:endParaRPr lang="en-US" dirty="0" smtClean="0"/>
          </a:p>
          <a:p>
            <a:r>
              <a:rPr lang="en-US" dirty="0" smtClean="0"/>
              <a:t>Ferrari?    </a:t>
            </a:r>
            <a:r>
              <a:rPr lang="en-US" dirty="0" err="1" smtClean="0"/>
              <a:t>lexus</a:t>
            </a:r>
            <a:r>
              <a:rPr lang="en-US" dirty="0" smtClean="0"/>
              <a:t>.</a:t>
            </a:r>
          </a:p>
          <a:p>
            <a:endParaRPr lang="en-US" dirty="0" smtClean="0"/>
          </a:p>
          <a:p>
            <a:r>
              <a:rPr lang="en-US" dirty="0" smtClean="0"/>
              <a:t>4000 square feet?  How about 3500?</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four last things?  If you don’t know, memorize them.  They are everyone’s last things.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not supposed to think on these things – they are supposed to be downers in our Hollywood culture.  </a:t>
            </a:r>
          </a:p>
          <a:p>
            <a:endParaRPr lang="en-US" dirty="0" smtClean="0"/>
          </a:p>
          <a:p>
            <a:r>
              <a:rPr lang="en-US" dirty="0" smtClean="0"/>
              <a:t>We are supposed to act as if we are not going to die.</a:t>
            </a:r>
          </a:p>
          <a:p>
            <a:endParaRPr lang="en-US" dirty="0" smtClean="0"/>
          </a:p>
          <a:p>
            <a:r>
              <a:rPr lang="en-US" dirty="0" smtClean="0"/>
              <a:t>We are – and we are going to be judged, and go to either heaven or hell.</a:t>
            </a:r>
          </a:p>
          <a:p>
            <a:r>
              <a:rPr lang="en-US" dirty="0" smtClean="0"/>
              <a:t>              </a:t>
            </a:r>
          </a:p>
          <a:p>
            <a:r>
              <a:rPr lang="en-US" dirty="0" smtClean="0"/>
              <a:t>We need this perspective</a:t>
            </a:r>
          </a:p>
          <a:p>
            <a:r>
              <a:rPr lang="en-US" dirty="0" smtClean="0"/>
              <a:t>              We come life with only a body</a:t>
            </a:r>
          </a:p>
          <a:p>
            <a:r>
              <a:rPr lang="en-US" dirty="0" smtClean="0"/>
              <a:t>               When we leave this life, we will leave even our body behind. Reunited with it </a:t>
            </a:r>
          </a:p>
          <a:p>
            <a:r>
              <a:rPr lang="en-US" dirty="0" smtClean="0"/>
              <a:t>	at the last judgment.</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"Do not store up for yourselves treasures on earth, where moth and decay destroy, and thieves break in and steal. But store up treasures in heaven, where neither moth nor decay destroys, nor thieves break in and steal. For where your treasure is, there also will your heart be.</a:t>
            </a:r>
          </a:p>
          <a:p>
            <a:pPr>
              <a:buNone/>
            </a:pPr>
            <a:r>
              <a:rPr lang="en-US" dirty="0" smtClean="0"/>
              <a:t>  					Matthew 6: 19-21</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30000" dirty="0" smtClean="0">
                <a:solidFill>
                  <a:srgbClr val="FF0000"/>
                </a:solidFill>
              </a:rPr>
              <a:t>24</a:t>
            </a:r>
            <a:r>
              <a:rPr lang="en-US" dirty="0" smtClean="0">
                <a:solidFill>
                  <a:srgbClr val="FF0000"/>
                </a:solidFill>
              </a:rPr>
              <a:t>"No one can serve two masters. Either he will hate the one and love the other, or he will be devoted to the one and despise the other. You cannot serve both God and Money.</a:t>
            </a:r>
          </a:p>
          <a:p>
            <a:endParaRPr lang="en-US" b="1" dirty="0" smtClean="0"/>
          </a:p>
          <a:p>
            <a:r>
              <a:rPr lang="en-US" dirty="0" smtClean="0"/>
              <a:t> </a:t>
            </a:r>
            <a:r>
              <a:rPr lang="en-US" baseline="30000" dirty="0" smtClean="0">
                <a:solidFill>
                  <a:srgbClr val="FF0000"/>
                </a:solidFill>
              </a:rPr>
              <a:t>25</a:t>
            </a:r>
            <a:r>
              <a:rPr lang="en-US" dirty="0" smtClean="0">
                <a:solidFill>
                  <a:srgbClr val="FF0000"/>
                </a:solidFill>
              </a:rPr>
              <a:t>"Therefore I tell you, do not worry about your life, what you will eat or drink; or about your body, what you will wear. Is not life more important than food, and the body more important than clothes.</a:t>
            </a:r>
          </a:p>
          <a:p>
            <a:endParaRPr lang="en-US" dirty="0" smtClean="0">
              <a:solidFill>
                <a:srgbClr val="FF0000"/>
              </a:solidFill>
            </a:endParaRPr>
          </a:p>
          <a:p>
            <a:r>
              <a:rPr lang="en-US" dirty="0" smtClean="0"/>
              <a:t> </a:t>
            </a:r>
            <a:r>
              <a:rPr lang="en-US" baseline="30000" dirty="0" smtClean="0">
                <a:solidFill>
                  <a:srgbClr val="FF0000"/>
                </a:solidFill>
              </a:rPr>
              <a:t>31</a:t>
            </a:r>
            <a:r>
              <a:rPr lang="en-US" dirty="0" smtClean="0">
                <a:solidFill>
                  <a:srgbClr val="FF0000"/>
                </a:solidFill>
              </a:rPr>
              <a:t>So do not worry, saying, 'What shall we eat?' or 'What shall we drink?' or 'What shall we wear?' </a:t>
            </a:r>
            <a:r>
              <a:rPr lang="en-US" baseline="30000" dirty="0" smtClean="0">
                <a:solidFill>
                  <a:srgbClr val="FF0000"/>
                </a:solidFill>
              </a:rPr>
              <a:t>32</a:t>
            </a:r>
            <a:r>
              <a:rPr lang="en-US" dirty="0" smtClean="0">
                <a:solidFill>
                  <a:srgbClr val="FF0000"/>
                </a:solidFill>
              </a:rPr>
              <a:t>For the pagans run after all these things, and your heavenly Father knows that you need them. </a:t>
            </a:r>
            <a:r>
              <a:rPr lang="en-US" baseline="30000" dirty="0" smtClean="0">
                <a:solidFill>
                  <a:srgbClr val="FF0000"/>
                </a:solidFill>
              </a:rPr>
              <a:t>33</a:t>
            </a:r>
            <a:r>
              <a:rPr lang="en-US" dirty="0" smtClean="0">
                <a:solidFill>
                  <a:srgbClr val="FF0000"/>
                </a:solidFill>
              </a:rPr>
              <a:t>But seek first his kingdom and his righteousness, and all these things will be given to you as well. </a:t>
            </a:r>
            <a:r>
              <a:rPr lang="en-US" baseline="30000" dirty="0" smtClean="0">
                <a:solidFill>
                  <a:srgbClr val="FF0000"/>
                </a:solidFill>
              </a:rPr>
              <a:t>34</a:t>
            </a:r>
            <a:r>
              <a:rPr lang="en-US" dirty="0" smtClean="0">
                <a:solidFill>
                  <a:srgbClr val="FF0000"/>
                </a:solidFill>
              </a:rPr>
              <a:t>Therefore do not worry about tomorrow, for tomorrow will worry about itself. Each day has enough trouble of its own.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prayer.  I find this very helpful in keeping my perspective every day.</a:t>
            </a:r>
          </a:p>
          <a:p>
            <a:endParaRPr lang="en-US" dirty="0" smtClean="0"/>
          </a:p>
          <a:p>
            <a:r>
              <a:rPr lang="en-US" dirty="0" smtClean="0"/>
              <a:t>Ignatius</a:t>
            </a:r>
          </a:p>
          <a:p>
            <a:endParaRPr lang="en-US" dirty="0" smtClean="0"/>
          </a:p>
          <a:p>
            <a:r>
              <a:rPr lang="en-US" dirty="0" smtClean="0"/>
              <a:t>Let’s pray it together</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wait a minute?  We aren’t exactly living the lifestyles of the rich and famous</a:t>
            </a:r>
          </a:p>
          <a:p>
            <a:r>
              <a:rPr lang="en-US" dirty="0" smtClean="0"/>
              <a:t>	Our question is not: should I buy the </a:t>
            </a:r>
            <a:r>
              <a:rPr lang="en-US" dirty="0" err="1" smtClean="0"/>
              <a:t>mazerati</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question is usually something like this:</a:t>
            </a:r>
          </a:p>
          <a:p>
            <a:r>
              <a:rPr lang="en-US" dirty="0" smtClean="0"/>
              <a:t>	Should I buy a used car or a new car?</a:t>
            </a:r>
          </a:p>
          <a:p>
            <a:endParaRPr lang="en-US" dirty="0" smtClean="0"/>
          </a:p>
          <a:p>
            <a:r>
              <a:rPr lang="en-US" dirty="0" smtClean="0"/>
              <a:t>	What could be wrong with wanting a new car?</a:t>
            </a:r>
          </a:p>
          <a:p>
            <a:r>
              <a:rPr lang="en-US" dirty="0"/>
              <a:t>	</a:t>
            </a:r>
            <a:r>
              <a:rPr lang="en-US" dirty="0" smtClean="0"/>
              <a:t>	How can we know?</a:t>
            </a:r>
          </a:p>
        </p:txBody>
      </p:sp>
      <p:sp>
        <p:nvSpPr>
          <p:cNvPr id="4" name="Slide Number Placeholder 3"/>
          <p:cNvSpPr>
            <a:spLocks noGrp="1"/>
          </p:cNvSpPr>
          <p:nvPr>
            <p:ph type="sldNum" sz="quarter" idx="10"/>
          </p:nvPr>
        </p:nvSpPr>
        <p:spPr/>
        <p:txBody>
          <a:bodyPr/>
          <a:lstStyle/>
          <a:p>
            <a:fld id="{A3ADEBCA-B4D1-46C8-8059-8F9E166838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with JPII, who addressed the problem of consumerism several times in his writings</a:t>
            </a:r>
          </a:p>
          <a:p>
            <a:endParaRPr lang="en-US" dirty="0" smtClean="0"/>
          </a:p>
          <a:p>
            <a:r>
              <a:rPr lang="en-US" dirty="0" smtClean="0"/>
              <a:t>CA: “It is not wrong to want to live better; what is wrong is a style of life which is presumed to be better when it is directed towards "having" rather than "being", and which wants to have more, not in order to be more but in order to spend life in enjoyment as an end in itself.”</a:t>
            </a:r>
          </a:p>
          <a:p>
            <a:endParaRPr lang="en-US" dirty="0" smtClean="0"/>
          </a:p>
          <a:p>
            <a:r>
              <a:rPr lang="en-US" dirty="0" smtClean="0"/>
              <a:t>“Enjoyment as an end in itself”  What are goods really for?  A lack of perspective.</a:t>
            </a:r>
          </a:p>
          <a:p>
            <a:endParaRPr lang="en-US" dirty="0" smtClean="0"/>
          </a:p>
          <a:p>
            <a:r>
              <a:rPr lang="en-US" dirty="0" smtClean="0"/>
              <a:t>“How much is too much” is the wrong question.  The right question is “What are good s for?  If “not as an end in itself”, then what for?</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SRS:</a:t>
            </a:r>
          </a:p>
          <a:p>
            <a:endParaRPr lang="en-US" dirty="0" smtClean="0"/>
          </a:p>
          <a:p>
            <a:r>
              <a:rPr lang="en-US" dirty="0" smtClean="0"/>
              <a:t>“This super-development, which consists in an excessive availability of every kind of material goods, easily makes people slaves of "possession" and of immediate gratification, with no other horizon than the multiplication or continual replacement of the things already owned with others still better. “</a:t>
            </a:r>
          </a:p>
          <a:p>
            <a:endParaRPr lang="en-US" dirty="0" smtClean="0"/>
          </a:p>
          <a:p>
            <a:r>
              <a:rPr lang="en-US" dirty="0" smtClean="0"/>
              <a:t>No other horizon than multiplication of goods!</a:t>
            </a:r>
          </a:p>
          <a:p>
            <a:r>
              <a:rPr lang="en-US" dirty="0" smtClean="0"/>
              <a:t>                          Horizon is a background, a perspective.</a:t>
            </a:r>
          </a:p>
          <a:p>
            <a:endParaRPr lang="en-US" dirty="0" smtClean="0"/>
          </a:p>
          <a:p>
            <a:r>
              <a:rPr lang="en-US" dirty="0" smtClean="0"/>
              <a:t>Problem of materialism is the root problem:</a:t>
            </a:r>
          </a:p>
          <a:p>
            <a:r>
              <a:rPr lang="en-US" dirty="0" smtClean="0"/>
              <a:t>	Living as if God did not exist.</a:t>
            </a:r>
          </a:p>
          <a:p>
            <a:endParaRPr lang="en-US" dirty="0" smtClean="0"/>
          </a:p>
          <a:p>
            <a:r>
              <a:rPr lang="en-US" dirty="0" smtClean="0"/>
              <a:t>If we needed any evidence that consumerism is a problem, JPII offers three pieces of evidence</a:t>
            </a:r>
            <a:endParaRPr lang="en-US" dirty="0"/>
          </a:p>
        </p:txBody>
      </p:sp>
      <p:sp>
        <p:nvSpPr>
          <p:cNvPr id="4" name="Slide Number Placeholder 3"/>
          <p:cNvSpPr>
            <a:spLocks noGrp="1"/>
          </p:cNvSpPr>
          <p:nvPr>
            <p:ph type="sldNum" sz="quarter" idx="10"/>
          </p:nvPr>
        </p:nvSpPr>
        <p:spPr/>
        <p:txBody>
          <a:bodyPr/>
          <a:lstStyle/>
          <a:p>
            <a:fld id="{A3ADEBCA-B4D1-46C8-8059-8F9E166838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73746D-C6FC-47FA-B020-CB1B57EBE734}" type="datetimeFigureOut">
              <a:rPr lang="en-US" smtClean="0"/>
              <a:pPr/>
              <a:t>9/16/2009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B8FD4CB-FFB9-46D3-BF81-70FA0F3606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73746D-C6FC-47FA-B020-CB1B57EBE734}" type="datetimeFigureOut">
              <a:rPr lang="en-US" smtClean="0"/>
              <a:pPr/>
              <a:t>9/16/2009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FD4CB-FFB9-46D3-BF81-70FA0F3606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73746D-C6FC-47FA-B020-CB1B57EBE734}" type="datetimeFigureOut">
              <a:rPr lang="en-US" smtClean="0"/>
              <a:pPr/>
              <a:t>9/16/2009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FD4CB-FFB9-46D3-BF81-70FA0F3606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73746D-C6FC-47FA-B020-CB1B57EBE734}" type="datetimeFigureOut">
              <a:rPr lang="en-US" smtClean="0"/>
              <a:pPr/>
              <a:t>9/16/2009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FD4CB-FFB9-46D3-BF81-70FA0F3606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73746D-C6FC-47FA-B020-CB1B57EBE734}" type="datetimeFigureOut">
              <a:rPr lang="en-US" smtClean="0"/>
              <a:pPr/>
              <a:t>9/16/2009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FD4CB-FFB9-46D3-BF81-70FA0F3606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73746D-C6FC-47FA-B020-CB1B57EBE734}" type="datetimeFigureOut">
              <a:rPr lang="en-US" smtClean="0"/>
              <a:pPr/>
              <a:t>9/16/2009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FD4CB-FFB9-46D3-BF81-70FA0F3606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473746D-C6FC-47FA-B020-CB1B57EBE734}" type="datetimeFigureOut">
              <a:rPr lang="en-US" smtClean="0"/>
              <a:pPr/>
              <a:t>9/16/2009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FD4CB-FFB9-46D3-BF81-70FA0F3606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73746D-C6FC-47FA-B020-CB1B57EBE734}" type="datetimeFigureOut">
              <a:rPr lang="en-US" smtClean="0"/>
              <a:pPr/>
              <a:t>9/16/2009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FD4CB-FFB9-46D3-BF81-70FA0F3606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3746D-C6FC-47FA-B020-CB1B57EBE734}" type="datetimeFigureOut">
              <a:rPr lang="en-US" smtClean="0"/>
              <a:pPr/>
              <a:t>9/16/2009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FD4CB-FFB9-46D3-BF81-70FA0F3606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73746D-C6FC-47FA-B020-CB1B57EBE734}" type="datetimeFigureOut">
              <a:rPr lang="en-US" smtClean="0"/>
              <a:pPr/>
              <a:t>9/16/2009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FD4CB-FFB9-46D3-BF81-70FA0F3606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73746D-C6FC-47FA-B020-CB1B57EBE734}" type="datetimeFigureOut">
              <a:rPr lang="en-US" smtClean="0"/>
              <a:pPr/>
              <a:t>9/16/2009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B8FD4CB-FFB9-46D3-BF81-70FA0F3606A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473746D-C6FC-47FA-B020-CB1B57EBE734}" type="datetimeFigureOut">
              <a:rPr lang="en-US" smtClean="0"/>
              <a:pPr/>
              <a:t>9/16/2009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8FD4CB-FFB9-46D3-BF81-70FA0F3606A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jpeg"/><Relationship Id="rId7" Type="http://schemas.openxmlformats.org/officeDocument/2006/relationships/image" Target="../media/image22.wmf"/><Relationship Id="rId12"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1.gif"/><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Catholic Teaching and </a:t>
            </a:r>
            <a:br>
              <a:rPr lang="en-US" dirty="0" smtClean="0"/>
            </a:br>
            <a:r>
              <a:rPr lang="en-US" dirty="0" smtClean="0"/>
              <a:t>Consumer Culture</a:t>
            </a:r>
            <a:endParaRPr lang="en-US" dirty="0"/>
          </a:p>
        </p:txBody>
      </p:sp>
      <p:sp>
        <p:nvSpPr>
          <p:cNvPr id="3" name="Subtitle 2"/>
          <p:cNvSpPr>
            <a:spLocks noGrp="1"/>
          </p:cNvSpPr>
          <p:nvPr>
            <p:ph type="subTitle" idx="1"/>
          </p:nvPr>
        </p:nvSpPr>
        <p:spPr/>
        <p:txBody>
          <a:bodyPr/>
          <a:lstStyle/>
          <a:p>
            <a:r>
              <a:rPr lang="en-US" dirty="0" smtClean="0"/>
              <a:t>Andy Yuengert</a:t>
            </a:r>
          </a:p>
          <a:p>
            <a:r>
              <a:rPr lang="en-US" dirty="0" smtClean="0"/>
              <a:t>The University</a:t>
            </a:r>
          </a:p>
          <a:p>
            <a:r>
              <a:rPr lang="en-US" dirty="0" smtClean="0"/>
              <a:t>March 10, 2009</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JPII: Evidence of Consumerism</a:t>
            </a:r>
            <a:endParaRPr lang="en-US" dirty="0"/>
          </a:p>
        </p:txBody>
      </p:sp>
      <p:sp>
        <p:nvSpPr>
          <p:cNvPr id="3" name="Content Placeholder 2"/>
          <p:cNvSpPr>
            <a:spLocks noGrp="1"/>
          </p:cNvSpPr>
          <p:nvPr>
            <p:ph idx="1"/>
          </p:nvPr>
        </p:nvSpPr>
        <p:spPr/>
        <p:txBody>
          <a:bodyPr/>
          <a:lstStyle/>
          <a:p>
            <a:r>
              <a:rPr lang="en-US" dirty="0" smtClean="0"/>
              <a:t>Drug Addiction</a:t>
            </a:r>
            <a:endParaRPr lang="en-US" dirty="0"/>
          </a:p>
        </p:txBody>
      </p:sp>
      <p:pic>
        <p:nvPicPr>
          <p:cNvPr id="4" name="Picture 3" descr="heroin.gif"/>
          <p:cNvPicPr>
            <a:picLocks noChangeAspect="1"/>
          </p:cNvPicPr>
          <p:nvPr/>
        </p:nvPicPr>
        <p:blipFill>
          <a:blip r:embed="rId3"/>
          <a:stretch>
            <a:fillRect/>
          </a:stretch>
        </p:blipFill>
        <p:spPr>
          <a:xfrm>
            <a:off x="4724400" y="2209800"/>
            <a:ext cx="3810000" cy="3810000"/>
          </a:xfrm>
          <a:prstGeom prst="rect">
            <a:avLst/>
          </a:prstGeom>
        </p:spPr>
      </p:pic>
      <p:pic>
        <p:nvPicPr>
          <p:cNvPr id="5" name="Picture 4" descr="crystal_meth_1.jpg"/>
          <p:cNvPicPr>
            <a:picLocks noChangeAspect="1"/>
          </p:cNvPicPr>
          <p:nvPr/>
        </p:nvPicPr>
        <p:blipFill>
          <a:blip r:embed="rId4"/>
          <a:stretch>
            <a:fillRect/>
          </a:stretch>
        </p:blipFill>
        <p:spPr>
          <a:xfrm>
            <a:off x="609600" y="2819400"/>
            <a:ext cx="3967438" cy="3429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JPII: Evidence of Consumerism</a:t>
            </a:r>
            <a:endParaRPr lang="en-US" dirty="0"/>
          </a:p>
        </p:txBody>
      </p:sp>
      <p:sp>
        <p:nvSpPr>
          <p:cNvPr id="3" name="Content Placeholder 2"/>
          <p:cNvSpPr>
            <a:spLocks noGrp="1"/>
          </p:cNvSpPr>
          <p:nvPr>
            <p:ph idx="1"/>
          </p:nvPr>
        </p:nvSpPr>
        <p:spPr/>
        <p:txBody>
          <a:bodyPr/>
          <a:lstStyle/>
          <a:p>
            <a:pPr>
              <a:buNone/>
            </a:pPr>
            <a:r>
              <a:rPr lang="en-US" dirty="0" smtClean="0"/>
              <a:t>Abuse of the Environment</a:t>
            </a:r>
            <a:endParaRPr lang="en-US" dirty="0"/>
          </a:p>
        </p:txBody>
      </p:sp>
      <p:pic>
        <p:nvPicPr>
          <p:cNvPr id="6" name="Picture 5" descr="pollution4.gif"/>
          <p:cNvPicPr>
            <a:picLocks noChangeAspect="1"/>
          </p:cNvPicPr>
          <p:nvPr/>
        </p:nvPicPr>
        <p:blipFill>
          <a:blip r:embed="rId3"/>
          <a:stretch>
            <a:fillRect/>
          </a:stretch>
        </p:blipFill>
        <p:spPr>
          <a:xfrm>
            <a:off x="5181600" y="2057400"/>
            <a:ext cx="3582063" cy="3886200"/>
          </a:xfrm>
          <a:prstGeom prst="rect">
            <a:avLst/>
          </a:prstGeom>
        </p:spPr>
      </p:pic>
      <p:pic>
        <p:nvPicPr>
          <p:cNvPr id="7" name="Picture 6" descr="mountaintop_2.jpg"/>
          <p:cNvPicPr>
            <a:picLocks noChangeAspect="1"/>
          </p:cNvPicPr>
          <p:nvPr/>
        </p:nvPicPr>
        <p:blipFill>
          <a:blip r:embed="rId4"/>
          <a:stretch>
            <a:fillRect/>
          </a:stretch>
        </p:blipFill>
        <p:spPr>
          <a:xfrm>
            <a:off x="304800" y="2819400"/>
            <a:ext cx="5479551" cy="3581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JPII: Evidence of Consumerism</a:t>
            </a:r>
            <a:endParaRPr lang="en-US" dirty="0"/>
          </a:p>
        </p:txBody>
      </p:sp>
      <p:sp>
        <p:nvSpPr>
          <p:cNvPr id="3" name="Content Placeholder 2"/>
          <p:cNvSpPr>
            <a:spLocks noGrp="1"/>
          </p:cNvSpPr>
          <p:nvPr>
            <p:ph idx="1"/>
          </p:nvPr>
        </p:nvSpPr>
        <p:spPr>
          <a:xfrm>
            <a:off x="457200" y="1935480"/>
            <a:ext cx="8229600" cy="2103120"/>
          </a:xfrm>
        </p:spPr>
        <p:txBody>
          <a:bodyPr/>
          <a:lstStyle/>
          <a:p>
            <a:r>
              <a:rPr lang="en-US" dirty="0" smtClean="0"/>
              <a:t>The worst effect: the Decline of the family</a:t>
            </a:r>
          </a:p>
        </p:txBody>
      </p:sp>
      <p:pic>
        <p:nvPicPr>
          <p:cNvPr id="4" name="Picture 3" descr="family decal.jpg"/>
          <p:cNvPicPr>
            <a:picLocks noChangeAspect="1"/>
          </p:cNvPicPr>
          <p:nvPr/>
        </p:nvPicPr>
        <p:blipFill>
          <a:blip r:embed="rId3"/>
          <a:stretch>
            <a:fillRect/>
          </a:stretch>
        </p:blipFill>
        <p:spPr>
          <a:xfrm>
            <a:off x="914400" y="4038600"/>
            <a:ext cx="5105400" cy="236890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JPII: Evidence of Consumerism</a:t>
            </a:r>
            <a:endParaRPr lang="en-US" dirty="0"/>
          </a:p>
        </p:txBody>
      </p:sp>
      <p:sp>
        <p:nvSpPr>
          <p:cNvPr id="3" name="Content Placeholder 2"/>
          <p:cNvSpPr>
            <a:spLocks noGrp="1"/>
          </p:cNvSpPr>
          <p:nvPr>
            <p:ph idx="1"/>
          </p:nvPr>
        </p:nvSpPr>
        <p:spPr>
          <a:xfrm>
            <a:off x="457200" y="1828800"/>
            <a:ext cx="8229600" cy="2103120"/>
          </a:xfrm>
        </p:spPr>
        <p:txBody>
          <a:bodyPr/>
          <a:lstStyle/>
          <a:p>
            <a:r>
              <a:rPr lang="en-US" dirty="0" smtClean="0"/>
              <a:t>The </a:t>
            </a:r>
            <a:r>
              <a:rPr lang="en-US" dirty="0" smtClean="0">
                <a:solidFill>
                  <a:srgbClr val="FF0000"/>
                </a:solidFill>
              </a:rPr>
              <a:t>worst effect</a:t>
            </a:r>
            <a:r>
              <a:rPr lang="en-US" dirty="0" smtClean="0"/>
              <a:t>: the Decline of the family</a:t>
            </a:r>
          </a:p>
          <a:p>
            <a:pPr lvl="1"/>
            <a:r>
              <a:rPr lang="en-US" dirty="0" smtClean="0"/>
              <a:t>Life a series of sensations</a:t>
            </a:r>
          </a:p>
          <a:p>
            <a:pPr lvl="1"/>
            <a:r>
              <a:rPr lang="en-US" dirty="0" smtClean="0"/>
              <a:t>Lack of freedom to marry</a:t>
            </a:r>
          </a:p>
          <a:p>
            <a:pPr lvl="1"/>
            <a:r>
              <a:rPr lang="en-US" dirty="0" smtClean="0"/>
              <a:t>Lack of generosity in having children</a:t>
            </a:r>
            <a:endParaRPr lang="en-US" dirty="0"/>
          </a:p>
        </p:txBody>
      </p:sp>
      <p:pic>
        <p:nvPicPr>
          <p:cNvPr id="4" name="Picture 3" descr="family decal.jpg"/>
          <p:cNvPicPr>
            <a:picLocks noChangeAspect="1"/>
          </p:cNvPicPr>
          <p:nvPr/>
        </p:nvPicPr>
        <p:blipFill>
          <a:blip r:embed="rId3"/>
          <a:stretch>
            <a:fillRect/>
          </a:stretch>
        </p:blipFill>
        <p:spPr>
          <a:xfrm>
            <a:off x="914400" y="4038600"/>
            <a:ext cx="5105400" cy="2368906"/>
          </a:xfrm>
          <a:prstGeom prst="rect">
            <a:avLst/>
          </a:prstGeom>
        </p:spPr>
      </p:pic>
      <p:pic>
        <p:nvPicPr>
          <p:cNvPr id="1026" name="Picture 2" descr="C:\Documents and Settings\ayuenger\Local Settings\Temporary Internet Files\Content.IE5\LV4AB906\MCj04058420000[1].wmf"/>
          <p:cNvPicPr>
            <a:picLocks noChangeAspect="1" noChangeArrowheads="1"/>
          </p:cNvPicPr>
          <p:nvPr/>
        </p:nvPicPr>
        <p:blipFill>
          <a:blip r:embed="rId4"/>
          <a:srcRect/>
          <a:stretch>
            <a:fillRect/>
          </a:stretch>
        </p:blipFill>
        <p:spPr bwMode="auto">
          <a:xfrm>
            <a:off x="2971800" y="4191000"/>
            <a:ext cx="2362200" cy="2443819"/>
          </a:xfrm>
          <a:prstGeom prst="rect">
            <a:avLst/>
          </a:prstGeom>
          <a:noFill/>
        </p:spPr>
      </p:pic>
      <p:pic>
        <p:nvPicPr>
          <p:cNvPr id="1027" name="Picture 3" descr="C:\Documents and Settings\ayuenger\Local Settings\Temporary Internet Files\Content.IE5\LV4AB906\MCj04323410000[1].wmf"/>
          <p:cNvPicPr>
            <a:picLocks noChangeAspect="1" noChangeArrowheads="1"/>
          </p:cNvPicPr>
          <p:nvPr/>
        </p:nvPicPr>
        <p:blipFill>
          <a:blip r:embed="rId5"/>
          <a:srcRect/>
          <a:stretch>
            <a:fillRect/>
          </a:stretch>
        </p:blipFill>
        <p:spPr bwMode="auto">
          <a:xfrm>
            <a:off x="4648200" y="3733800"/>
            <a:ext cx="2501964" cy="1676400"/>
          </a:xfrm>
          <a:prstGeom prst="rect">
            <a:avLst/>
          </a:prstGeom>
          <a:noFill/>
        </p:spPr>
      </p:pic>
      <p:pic>
        <p:nvPicPr>
          <p:cNvPr id="1029" name="Picture 5" descr="C:\Documents and Settings\ayuenger\Local Settings\Temporary Internet Files\Content.IE5\JG0S7HHR\MCj03326580000[1].wmf"/>
          <p:cNvPicPr>
            <a:picLocks noChangeAspect="1" noChangeArrowheads="1"/>
          </p:cNvPicPr>
          <p:nvPr/>
        </p:nvPicPr>
        <p:blipFill>
          <a:blip r:embed="rId6"/>
          <a:srcRect/>
          <a:stretch>
            <a:fillRect/>
          </a:stretch>
        </p:blipFill>
        <p:spPr bwMode="auto">
          <a:xfrm>
            <a:off x="4876801" y="5100980"/>
            <a:ext cx="2590800" cy="1596807"/>
          </a:xfrm>
          <a:prstGeom prst="rect">
            <a:avLst/>
          </a:prstGeom>
          <a:noFill/>
        </p:spPr>
      </p:pic>
      <p:pic>
        <p:nvPicPr>
          <p:cNvPr id="1030" name="Picture 6" descr="C:\Documents and Settings\ayuenger\Local Settings\Temporary Internet Files\Content.IE5\X7G92FL6\MCj03198220000[1].wmf"/>
          <p:cNvPicPr>
            <a:picLocks noChangeAspect="1" noChangeArrowheads="1"/>
          </p:cNvPicPr>
          <p:nvPr/>
        </p:nvPicPr>
        <p:blipFill>
          <a:blip r:embed="rId7"/>
          <a:srcRect/>
          <a:stretch>
            <a:fillRect/>
          </a:stretch>
        </p:blipFill>
        <p:spPr bwMode="auto">
          <a:xfrm>
            <a:off x="6019800" y="2209800"/>
            <a:ext cx="1811426" cy="1541678"/>
          </a:xfrm>
          <a:prstGeom prst="rect">
            <a:avLst/>
          </a:prstGeom>
          <a:noFill/>
        </p:spPr>
      </p:pic>
      <p:pic>
        <p:nvPicPr>
          <p:cNvPr id="1031" name="Picture 7" descr="C:\Documents and Settings\ayuenger\Local Settings\Temporary Internet Files\Content.IE5\I9CEHIZW\MCj02924800000[1].wmf"/>
          <p:cNvPicPr>
            <a:picLocks noChangeAspect="1" noChangeArrowheads="1"/>
          </p:cNvPicPr>
          <p:nvPr/>
        </p:nvPicPr>
        <p:blipFill>
          <a:blip r:embed="rId8"/>
          <a:srcRect/>
          <a:stretch>
            <a:fillRect/>
          </a:stretch>
        </p:blipFill>
        <p:spPr bwMode="auto">
          <a:xfrm>
            <a:off x="7767218" y="4114800"/>
            <a:ext cx="1376782" cy="2323466"/>
          </a:xfrm>
          <a:prstGeom prst="rect">
            <a:avLst/>
          </a:prstGeom>
          <a:noFill/>
        </p:spPr>
      </p:pic>
      <p:pic>
        <p:nvPicPr>
          <p:cNvPr id="1033" name="Picture 9" descr="C:\Documents and Settings\ayuenger\Local Settings\Temporary Internet Files\Content.IE5\I9CEHIZW\MCj04245900000[1].wmf"/>
          <p:cNvPicPr>
            <a:picLocks noChangeAspect="1" noChangeArrowheads="1"/>
          </p:cNvPicPr>
          <p:nvPr/>
        </p:nvPicPr>
        <p:blipFill>
          <a:blip r:embed="rId9"/>
          <a:srcRect/>
          <a:stretch>
            <a:fillRect/>
          </a:stretch>
        </p:blipFill>
        <p:spPr bwMode="auto">
          <a:xfrm>
            <a:off x="6705600" y="3962400"/>
            <a:ext cx="1638300" cy="1974850"/>
          </a:xfrm>
          <a:prstGeom prst="rect">
            <a:avLst/>
          </a:prstGeom>
          <a:noFill/>
        </p:spPr>
      </p:pic>
      <p:pic>
        <p:nvPicPr>
          <p:cNvPr id="1034" name="Picture 10" descr="C:\Documents and Settings\ayuenger\Local Settings\Temporary Internet Files\Content.IE5\JG0S7HHR\MCBD09504_0000[1].wmf"/>
          <p:cNvPicPr>
            <a:picLocks noChangeAspect="1" noChangeArrowheads="1"/>
          </p:cNvPicPr>
          <p:nvPr/>
        </p:nvPicPr>
        <p:blipFill>
          <a:blip r:embed="rId10"/>
          <a:srcRect/>
          <a:stretch>
            <a:fillRect/>
          </a:stretch>
        </p:blipFill>
        <p:spPr bwMode="auto">
          <a:xfrm>
            <a:off x="7239000" y="2209800"/>
            <a:ext cx="844906" cy="1819656"/>
          </a:xfrm>
          <a:prstGeom prst="rect">
            <a:avLst/>
          </a:prstGeom>
          <a:noFill/>
        </p:spPr>
      </p:pic>
      <p:pic>
        <p:nvPicPr>
          <p:cNvPr id="1035" name="Picture 11" descr="C:\Documents and Settings\ayuenger\Local Settings\Temporary Internet Files\Content.IE5\I9CEHIZW\MCj04399430000[1].wmf"/>
          <p:cNvPicPr>
            <a:picLocks noChangeAspect="1" noChangeArrowheads="1"/>
          </p:cNvPicPr>
          <p:nvPr/>
        </p:nvPicPr>
        <p:blipFill>
          <a:blip r:embed="rId11"/>
          <a:srcRect/>
          <a:stretch>
            <a:fillRect/>
          </a:stretch>
        </p:blipFill>
        <p:spPr bwMode="auto">
          <a:xfrm>
            <a:off x="7981950" y="2895600"/>
            <a:ext cx="1162050" cy="1522869"/>
          </a:xfrm>
          <a:prstGeom prst="rect">
            <a:avLst/>
          </a:prstGeom>
          <a:noFill/>
        </p:spPr>
      </p:pic>
      <p:pic>
        <p:nvPicPr>
          <p:cNvPr id="1036" name="Picture 12" descr="C:\Documents and Settings\ayuenger\Local Settings\Temporary Internet Files\Content.IE5\JG0S7HHR\MCj02382290000[1].wmf"/>
          <p:cNvPicPr>
            <a:picLocks noChangeAspect="1" noChangeArrowheads="1"/>
          </p:cNvPicPr>
          <p:nvPr/>
        </p:nvPicPr>
        <p:blipFill>
          <a:blip r:embed="rId12"/>
          <a:srcRect/>
          <a:stretch>
            <a:fillRect/>
          </a:stretch>
        </p:blipFill>
        <p:spPr bwMode="auto">
          <a:xfrm>
            <a:off x="7085846" y="381000"/>
            <a:ext cx="2058154" cy="204759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Are We Rich?</a:t>
            </a:r>
            <a:endParaRPr lang="en-US" dirty="0"/>
          </a:p>
        </p:txBody>
      </p:sp>
      <p:graphicFrame>
        <p:nvGraphicFramePr>
          <p:cNvPr id="5" name="Chart 4"/>
          <p:cNvGraphicFramePr/>
          <p:nvPr/>
        </p:nvGraphicFramePr>
        <p:xfrm>
          <a:off x="685800" y="2057400"/>
          <a:ext cx="7896226"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Are We Rich?</a:t>
            </a:r>
            <a:endParaRPr lang="en-US" dirty="0"/>
          </a:p>
        </p:txBody>
      </p:sp>
      <p:graphicFrame>
        <p:nvGraphicFramePr>
          <p:cNvPr id="8" name="Chart 7"/>
          <p:cNvGraphicFramePr/>
          <p:nvPr/>
        </p:nvGraphicFramePr>
        <p:xfrm>
          <a:off x="685800" y="1828800"/>
          <a:ext cx="7829550" cy="4600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Are We Rich?</a:t>
            </a:r>
            <a:endParaRPr lang="en-US" dirty="0"/>
          </a:p>
        </p:txBody>
      </p:sp>
      <p:pic>
        <p:nvPicPr>
          <p:cNvPr id="5" name="Picture 4" descr="dhaka_gandaria_huette.jpg"/>
          <p:cNvPicPr>
            <a:picLocks noChangeAspect="1"/>
          </p:cNvPicPr>
          <p:nvPr/>
        </p:nvPicPr>
        <p:blipFill>
          <a:blip r:embed="rId3"/>
          <a:stretch>
            <a:fillRect/>
          </a:stretch>
        </p:blipFill>
        <p:spPr>
          <a:xfrm>
            <a:off x="1447800" y="1981200"/>
            <a:ext cx="6188510" cy="4625912"/>
          </a:xfrm>
          <a:prstGeom prst="rect">
            <a:avLst/>
          </a:prstGeom>
        </p:spPr>
      </p:pic>
      <p:sp>
        <p:nvSpPr>
          <p:cNvPr id="6" name="TextBox 5"/>
          <p:cNvSpPr txBox="1"/>
          <p:nvPr/>
        </p:nvSpPr>
        <p:spPr>
          <a:xfrm>
            <a:off x="5029200" y="5867400"/>
            <a:ext cx="1981200" cy="369332"/>
          </a:xfrm>
          <a:prstGeom prst="rect">
            <a:avLst/>
          </a:prstGeom>
          <a:solidFill>
            <a:schemeClr val="bg2">
              <a:lumMod val="75000"/>
            </a:schemeClr>
          </a:solidFill>
          <a:ln>
            <a:solidFill>
              <a:schemeClr val="tx1"/>
            </a:solidFill>
          </a:ln>
        </p:spPr>
        <p:txBody>
          <a:bodyPr wrap="square" rtlCol="0">
            <a:spAutoFit/>
          </a:bodyPr>
          <a:lstStyle/>
          <a:p>
            <a:r>
              <a:rPr lang="en-US" dirty="0" smtClean="0"/>
              <a:t>The World’s Poor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38600" y="1219200"/>
            <a:ext cx="4648200" cy="5257800"/>
          </a:xfrm>
        </p:spPr>
        <p:txBody>
          <a:bodyPr>
            <a:normAutofit/>
          </a:bodyPr>
          <a:lstStyle/>
          <a:p>
            <a:pPr>
              <a:buNone/>
            </a:pPr>
            <a:r>
              <a:rPr lang="en-US" sz="3200" dirty="0" smtClean="0"/>
              <a:t>   “I think people are so preoccupied with material difficulties.  In the industrial world where people are supposed to have so much, I find that many people, while dressed up, are really poor.”</a:t>
            </a:r>
          </a:p>
          <a:p>
            <a:pPr>
              <a:buNone/>
            </a:pPr>
            <a:r>
              <a:rPr lang="en-US" sz="3200" dirty="0" smtClean="0"/>
              <a:t>		Mother Teresa</a:t>
            </a:r>
            <a:endParaRPr lang="en-US" sz="3200" dirty="0"/>
          </a:p>
        </p:txBody>
      </p:sp>
      <p:pic>
        <p:nvPicPr>
          <p:cNvPr id="5" name="Picture 4" descr="641c.jpg"/>
          <p:cNvPicPr>
            <a:picLocks noChangeAspect="1"/>
          </p:cNvPicPr>
          <p:nvPr/>
        </p:nvPicPr>
        <p:blipFill>
          <a:blip r:embed="rId3"/>
          <a:stretch>
            <a:fillRect/>
          </a:stretch>
        </p:blipFill>
        <p:spPr>
          <a:xfrm>
            <a:off x="457200" y="1295400"/>
            <a:ext cx="3733800" cy="4876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Income Comparisons</a:t>
            </a:r>
            <a:endParaRPr lang="en-US" dirty="0"/>
          </a:p>
        </p:txBody>
      </p:sp>
      <p:sp>
        <p:nvSpPr>
          <p:cNvPr id="3" name="Content Placeholder 2"/>
          <p:cNvSpPr>
            <a:spLocks noGrp="1"/>
          </p:cNvSpPr>
          <p:nvPr>
            <p:ph idx="1"/>
          </p:nvPr>
        </p:nvSpPr>
        <p:spPr>
          <a:xfrm>
            <a:off x="4572000" y="1935480"/>
            <a:ext cx="4114800" cy="4389120"/>
          </a:xfrm>
        </p:spPr>
        <p:txBody>
          <a:bodyPr/>
          <a:lstStyle/>
          <a:p>
            <a:r>
              <a:rPr lang="en-US" dirty="0" smtClean="0"/>
              <a:t>Letting Neighbors Set Your Standards</a:t>
            </a:r>
            <a:endParaRPr lang="en-US" dirty="0"/>
          </a:p>
        </p:txBody>
      </p:sp>
      <p:pic>
        <p:nvPicPr>
          <p:cNvPr id="4" name="Picture 3" descr="more.gif"/>
          <p:cNvPicPr>
            <a:picLocks noChangeAspect="1"/>
          </p:cNvPicPr>
          <p:nvPr/>
        </p:nvPicPr>
        <p:blipFill>
          <a:blip r:embed="rId3"/>
          <a:stretch>
            <a:fillRect/>
          </a:stretch>
        </p:blipFill>
        <p:spPr>
          <a:xfrm>
            <a:off x="762000" y="2667000"/>
            <a:ext cx="4968935" cy="37338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Poor Shame Us All</a:t>
            </a:r>
            <a:endParaRPr lang="en-US" dirty="0"/>
          </a:p>
        </p:txBody>
      </p:sp>
      <p:pic>
        <p:nvPicPr>
          <p:cNvPr id="4" name="Picture 3" descr="workingpoor.gif"/>
          <p:cNvPicPr>
            <a:picLocks noChangeAspect="1"/>
          </p:cNvPicPr>
          <p:nvPr/>
        </p:nvPicPr>
        <p:blipFill>
          <a:blip r:embed="rId3"/>
          <a:stretch>
            <a:fillRect/>
          </a:stretch>
        </p:blipFill>
        <p:spPr>
          <a:xfrm>
            <a:off x="381000" y="2667000"/>
            <a:ext cx="8477250" cy="3352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Basics!</a:t>
            </a:r>
            <a:endParaRPr lang="en-US" dirty="0"/>
          </a:p>
        </p:txBody>
      </p:sp>
      <p:pic>
        <p:nvPicPr>
          <p:cNvPr id="4" name="Picture 3" descr="babel.jpg"/>
          <p:cNvPicPr>
            <a:picLocks noChangeAspect="1"/>
          </p:cNvPicPr>
          <p:nvPr/>
        </p:nvPicPr>
        <p:blipFill>
          <a:blip r:embed="rId3"/>
          <a:stretch>
            <a:fillRect/>
          </a:stretch>
        </p:blipFill>
        <p:spPr>
          <a:xfrm>
            <a:off x="304800" y="2209800"/>
            <a:ext cx="3203864" cy="3429000"/>
          </a:xfrm>
          <a:prstGeom prst="rect">
            <a:avLst/>
          </a:prstGeom>
        </p:spPr>
      </p:pic>
      <p:pic>
        <p:nvPicPr>
          <p:cNvPr id="5" name="Picture 4" descr="img_debt.gif"/>
          <p:cNvPicPr>
            <a:picLocks noChangeAspect="1"/>
          </p:cNvPicPr>
          <p:nvPr/>
        </p:nvPicPr>
        <p:blipFill>
          <a:blip r:embed="rId4"/>
          <a:stretch>
            <a:fillRect/>
          </a:stretch>
        </p:blipFill>
        <p:spPr>
          <a:xfrm>
            <a:off x="2819400" y="2286000"/>
            <a:ext cx="2333625" cy="2924175"/>
          </a:xfrm>
          <a:prstGeom prst="rect">
            <a:avLst/>
          </a:prstGeom>
        </p:spPr>
      </p:pic>
      <p:sp>
        <p:nvSpPr>
          <p:cNvPr id="6" name="Right Arrow 5"/>
          <p:cNvSpPr/>
          <p:nvPr/>
        </p:nvSpPr>
        <p:spPr>
          <a:xfrm>
            <a:off x="4800600" y="3733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faith, family friends.jpg"/>
          <p:cNvPicPr>
            <a:picLocks noChangeAspect="1"/>
          </p:cNvPicPr>
          <p:nvPr/>
        </p:nvPicPr>
        <p:blipFill>
          <a:blip r:embed="rId5"/>
          <a:stretch>
            <a:fillRect/>
          </a:stretch>
        </p:blipFill>
        <p:spPr>
          <a:xfrm>
            <a:off x="5867400" y="2362200"/>
            <a:ext cx="3048000" cy="3048000"/>
          </a:xfrm>
          <a:prstGeom prst="rect">
            <a:avLst/>
          </a:prstGeom>
        </p:spPr>
      </p:pic>
      <p:pic>
        <p:nvPicPr>
          <p:cNvPr id="8" name="Picture 7" descr="bk-buy-more-stuff-featured.jpg"/>
          <p:cNvPicPr>
            <a:picLocks noChangeAspect="1"/>
          </p:cNvPicPr>
          <p:nvPr/>
        </p:nvPicPr>
        <p:blipFill>
          <a:blip r:embed="rId6"/>
          <a:stretch>
            <a:fillRect/>
          </a:stretch>
        </p:blipFill>
        <p:spPr>
          <a:xfrm>
            <a:off x="762000" y="4572000"/>
            <a:ext cx="4069666" cy="199644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Need: Catholic Context</a:t>
            </a:r>
            <a:endParaRPr lang="en-US" dirty="0"/>
          </a:p>
        </p:txBody>
      </p:sp>
      <p:sp>
        <p:nvSpPr>
          <p:cNvPr id="5" name="Content Placeholder 4"/>
          <p:cNvSpPr>
            <a:spLocks noGrp="1"/>
          </p:cNvSpPr>
          <p:nvPr>
            <p:ph idx="1"/>
          </p:nvPr>
        </p:nvSpPr>
        <p:spPr/>
        <p:txBody>
          <a:bodyPr>
            <a:normAutofit/>
          </a:bodyPr>
          <a:lstStyle/>
          <a:p>
            <a:r>
              <a:rPr lang="en-US" sz="3200" dirty="0" smtClean="0">
                <a:solidFill>
                  <a:srgbClr val="FF0000"/>
                </a:solidFill>
              </a:rPr>
              <a:t>What is </a:t>
            </a:r>
          </a:p>
          <a:p>
            <a:pPr>
              <a:buNone/>
            </a:pPr>
            <a:r>
              <a:rPr lang="en-US" sz="3200" dirty="0" smtClean="0">
                <a:solidFill>
                  <a:srgbClr val="FF0000"/>
                </a:solidFill>
              </a:rPr>
              <a:t>Wealth For?</a:t>
            </a:r>
          </a:p>
          <a:p>
            <a:r>
              <a:rPr lang="en-US" sz="3200" dirty="0" smtClean="0">
                <a:solidFill>
                  <a:srgbClr val="FF0000"/>
                </a:solidFill>
              </a:rPr>
              <a:t>The Dangers</a:t>
            </a:r>
          </a:p>
          <a:p>
            <a:pPr>
              <a:buNone/>
            </a:pPr>
            <a:r>
              <a:rPr lang="en-US" sz="3200" dirty="0" smtClean="0">
                <a:solidFill>
                  <a:srgbClr val="FF0000"/>
                </a:solidFill>
              </a:rPr>
              <a:t>of Wealth</a:t>
            </a:r>
          </a:p>
          <a:p>
            <a:r>
              <a:rPr lang="en-US" sz="3200" dirty="0" smtClean="0">
                <a:solidFill>
                  <a:srgbClr val="FF0000"/>
                </a:solidFill>
              </a:rPr>
              <a:t>Keeping Wealth</a:t>
            </a:r>
          </a:p>
          <a:p>
            <a:pPr>
              <a:buNone/>
            </a:pPr>
            <a:r>
              <a:rPr lang="en-US" sz="3200" dirty="0" smtClean="0">
                <a:solidFill>
                  <a:srgbClr val="FF0000"/>
                </a:solidFill>
              </a:rPr>
              <a:t>in Perspective</a:t>
            </a:r>
          </a:p>
          <a:p>
            <a:pPr>
              <a:buNone/>
            </a:pPr>
            <a:r>
              <a:rPr lang="en-US" sz="3200" dirty="0" smtClean="0">
                <a:solidFill>
                  <a:srgbClr val="FF0000"/>
                </a:solidFill>
              </a:rPr>
              <a:t> </a:t>
            </a:r>
            <a:endParaRPr lang="en-US" sz="3200" dirty="0">
              <a:solidFill>
                <a:srgbClr val="FF0000"/>
              </a:solidFill>
            </a:endParaRPr>
          </a:p>
        </p:txBody>
      </p:sp>
      <p:pic>
        <p:nvPicPr>
          <p:cNvPr id="7" name="Picture 6" descr="ChristConsumerism.jpg"/>
          <p:cNvPicPr>
            <a:picLocks noChangeAspect="1"/>
          </p:cNvPicPr>
          <p:nvPr/>
        </p:nvPicPr>
        <p:blipFill>
          <a:blip r:embed="rId3"/>
          <a:stretch>
            <a:fillRect/>
          </a:stretch>
        </p:blipFill>
        <p:spPr>
          <a:xfrm>
            <a:off x="3962400" y="1981200"/>
            <a:ext cx="4419600" cy="438953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 For?</a:t>
            </a:r>
            <a:endParaRPr lang="en-US" dirty="0"/>
          </a:p>
        </p:txBody>
      </p:sp>
      <p:sp>
        <p:nvSpPr>
          <p:cNvPr id="3" name="Content Placeholder 2"/>
          <p:cNvSpPr>
            <a:spLocks noGrp="1"/>
          </p:cNvSpPr>
          <p:nvPr>
            <p:ph idx="1"/>
          </p:nvPr>
        </p:nvSpPr>
        <p:spPr>
          <a:xfrm>
            <a:off x="152400" y="2819400"/>
            <a:ext cx="3657600" cy="2636520"/>
          </a:xfrm>
        </p:spPr>
        <p:txBody>
          <a:bodyPr>
            <a:normAutofit/>
          </a:bodyPr>
          <a:lstStyle/>
          <a:p>
            <a:r>
              <a:rPr lang="en-US" sz="3200" dirty="0" smtClean="0"/>
              <a:t>Who Made </a:t>
            </a:r>
          </a:p>
          <a:p>
            <a:pPr>
              <a:buNone/>
            </a:pPr>
            <a:r>
              <a:rPr lang="en-US" sz="3200" dirty="0" smtClean="0"/>
              <a:t>     Wealth?</a:t>
            </a:r>
          </a:p>
          <a:p>
            <a:pPr>
              <a:buNone/>
            </a:pPr>
            <a:endParaRPr lang="en-US" sz="3200" dirty="0" smtClean="0"/>
          </a:p>
          <a:p>
            <a:r>
              <a:rPr lang="en-US" sz="3200" dirty="0" smtClean="0"/>
              <a:t>  Why?</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 For?</a:t>
            </a:r>
            <a:endParaRPr lang="en-US" dirty="0"/>
          </a:p>
        </p:txBody>
      </p:sp>
      <p:sp>
        <p:nvSpPr>
          <p:cNvPr id="3" name="Content Placeholder 2"/>
          <p:cNvSpPr>
            <a:spLocks noGrp="1"/>
          </p:cNvSpPr>
          <p:nvPr>
            <p:ph idx="1"/>
          </p:nvPr>
        </p:nvSpPr>
        <p:spPr>
          <a:xfrm>
            <a:off x="152400" y="2819400"/>
            <a:ext cx="3657600" cy="2636520"/>
          </a:xfrm>
        </p:spPr>
        <p:txBody>
          <a:bodyPr>
            <a:normAutofit/>
          </a:bodyPr>
          <a:lstStyle/>
          <a:p>
            <a:r>
              <a:rPr lang="en-US" sz="3200" dirty="0" smtClean="0"/>
              <a:t>Who Made </a:t>
            </a:r>
          </a:p>
          <a:p>
            <a:pPr>
              <a:buNone/>
            </a:pPr>
            <a:r>
              <a:rPr lang="en-US" sz="3200" dirty="0" smtClean="0"/>
              <a:t>     Wealth?</a:t>
            </a:r>
          </a:p>
          <a:p>
            <a:pPr>
              <a:buNone/>
            </a:pPr>
            <a:endParaRPr lang="en-US" sz="3200" dirty="0" smtClean="0"/>
          </a:p>
          <a:p>
            <a:r>
              <a:rPr lang="en-US" sz="3200" dirty="0" smtClean="0"/>
              <a:t>  Why?</a:t>
            </a:r>
            <a:endParaRPr lang="en-US" sz="3200" dirty="0"/>
          </a:p>
        </p:txBody>
      </p:sp>
      <p:pic>
        <p:nvPicPr>
          <p:cNvPr id="4" name="Picture 3" descr="earth1A.jpg"/>
          <p:cNvPicPr>
            <a:picLocks noChangeAspect="1"/>
          </p:cNvPicPr>
          <p:nvPr/>
        </p:nvPicPr>
        <p:blipFill>
          <a:blip r:embed="rId3"/>
          <a:stretch>
            <a:fillRect/>
          </a:stretch>
        </p:blipFill>
        <p:spPr>
          <a:xfrm>
            <a:off x="3048000" y="2057400"/>
            <a:ext cx="5638800" cy="42291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 For?</a:t>
            </a:r>
            <a:endParaRPr lang="en-US" dirty="0"/>
          </a:p>
        </p:txBody>
      </p:sp>
      <p:sp>
        <p:nvSpPr>
          <p:cNvPr id="3" name="Content Placeholder 2"/>
          <p:cNvSpPr>
            <a:spLocks noGrp="1"/>
          </p:cNvSpPr>
          <p:nvPr>
            <p:ph idx="1"/>
          </p:nvPr>
        </p:nvSpPr>
        <p:spPr>
          <a:xfrm>
            <a:off x="304800" y="2468880"/>
            <a:ext cx="2438400" cy="3931920"/>
          </a:xfrm>
        </p:spPr>
        <p:txBody>
          <a:bodyPr/>
          <a:lstStyle/>
          <a:p>
            <a:r>
              <a:rPr lang="en-US" dirty="0" smtClean="0"/>
              <a:t>“God Planted a Garden …. (Genesis 2) </a:t>
            </a:r>
          </a:p>
          <a:p>
            <a:endParaRPr lang="en-US" dirty="0" smtClean="0"/>
          </a:p>
          <a:p>
            <a:r>
              <a:rPr lang="en-US" dirty="0" smtClean="0"/>
              <a:t> For Who? </a:t>
            </a:r>
          </a:p>
          <a:p>
            <a:endParaRPr lang="en-US" dirty="0" smtClean="0"/>
          </a:p>
          <a:p>
            <a:r>
              <a:rPr lang="en-US" dirty="0" smtClean="0"/>
              <a:t> For Us!</a:t>
            </a:r>
            <a:endParaRPr lang="en-US" dirty="0"/>
          </a:p>
        </p:txBody>
      </p:sp>
      <p:pic>
        <p:nvPicPr>
          <p:cNvPr id="4" name="Picture 3" descr="garden_of_eden-400.jpg"/>
          <p:cNvPicPr>
            <a:picLocks noChangeAspect="1"/>
          </p:cNvPicPr>
          <p:nvPr/>
        </p:nvPicPr>
        <p:blipFill>
          <a:blip r:embed="rId3"/>
          <a:stretch>
            <a:fillRect/>
          </a:stretch>
        </p:blipFill>
        <p:spPr>
          <a:xfrm>
            <a:off x="2743200" y="2267712"/>
            <a:ext cx="6028800" cy="382828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 For?</a:t>
            </a:r>
            <a:endParaRPr lang="en-US" dirty="0"/>
          </a:p>
        </p:txBody>
      </p:sp>
      <p:sp>
        <p:nvSpPr>
          <p:cNvPr id="3" name="Content Placeholder 2"/>
          <p:cNvSpPr>
            <a:spLocks noGrp="1"/>
          </p:cNvSpPr>
          <p:nvPr>
            <p:ph idx="1"/>
          </p:nvPr>
        </p:nvSpPr>
        <p:spPr>
          <a:xfrm>
            <a:off x="5486400" y="1905000"/>
            <a:ext cx="3200400" cy="4389120"/>
          </a:xfrm>
        </p:spPr>
        <p:txBody>
          <a:bodyPr/>
          <a:lstStyle/>
          <a:p>
            <a:r>
              <a:rPr lang="en-US" dirty="0" smtClean="0"/>
              <a:t>God Created man in His Own image; In the Image of God He Created him; Male and Female He Created Them (Genesis 1: 26-28)</a:t>
            </a:r>
          </a:p>
        </p:txBody>
      </p:sp>
      <p:pic>
        <p:nvPicPr>
          <p:cNvPr id="4" name="Picture 3" descr="scan0001.jpg"/>
          <p:cNvPicPr>
            <a:picLocks noChangeAspect="1"/>
          </p:cNvPicPr>
          <p:nvPr/>
        </p:nvPicPr>
        <p:blipFill>
          <a:blip r:embed="rId3"/>
          <a:stretch>
            <a:fillRect/>
          </a:stretch>
        </p:blipFill>
        <p:spPr>
          <a:xfrm>
            <a:off x="380999" y="2286000"/>
            <a:ext cx="5138994" cy="37338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 For?</a:t>
            </a:r>
            <a:endParaRPr lang="en-US" dirty="0"/>
          </a:p>
        </p:txBody>
      </p:sp>
      <p:sp>
        <p:nvSpPr>
          <p:cNvPr id="3" name="Content Placeholder 2"/>
          <p:cNvSpPr>
            <a:spLocks noGrp="1"/>
          </p:cNvSpPr>
          <p:nvPr>
            <p:ph idx="1"/>
          </p:nvPr>
        </p:nvSpPr>
        <p:spPr/>
        <p:txBody>
          <a:bodyPr>
            <a:normAutofit lnSpcReduction="10000"/>
          </a:bodyPr>
          <a:lstStyle/>
          <a:p>
            <a:r>
              <a:rPr lang="en-US" dirty="0" smtClean="0"/>
              <a:t>“Be fertile and multiply; </a:t>
            </a:r>
            <a:r>
              <a:rPr lang="en-US" dirty="0" smtClean="0">
                <a:solidFill>
                  <a:srgbClr val="C00000"/>
                </a:solidFill>
              </a:rPr>
              <a:t>fill the earth and subdue it</a:t>
            </a:r>
            <a:r>
              <a:rPr lang="en-US" dirty="0" smtClean="0"/>
              <a:t>. </a:t>
            </a:r>
            <a:r>
              <a:rPr lang="en-US" dirty="0" smtClean="0">
                <a:solidFill>
                  <a:srgbClr val="C00000"/>
                </a:solidFill>
              </a:rPr>
              <a:t>Have dominion </a:t>
            </a:r>
            <a:r>
              <a:rPr lang="en-US" dirty="0" smtClean="0"/>
              <a:t>over the fish of the sea, the birds of the air, and all the living things that move on the earth.” God also said: "See, </a:t>
            </a:r>
            <a:r>
              <a:rPr lang="en-US" dirty="0" smtClean="0">
                <a:solidFill>
                  <a:srgbClr val="C00000"/>
                </a:solidFill>
              </a:rPr>
              <a:t>I give you every seed-bearing plant all over the earth and every tree that has seed-bearing fruit on it to be your food</a:t>
            </a:r>
            <a:r>
              <a:rPr lang="en-US" dirty="0" smtClean="0"/>
              <a:t>; and to all the animals of the land, all the birds of the air, and all the living creatures that crawl on the ground, I give all the green plants for food.” And so it happened. </a:t>
            </a:r>
            <a:r>
              <a:rPr lang="en-US" dirty="0" smtClean="0">
                <a:solidFill>
                  <a:srgbClr val="C00000"/>
                </a:solidFill>
              </a:rPr>
              <a:t>God looked at everything he had made, and he found it very good</a:t>
            </a:r>
            <a:r>
              <a:rPr lang="en-US" dirty="0" smtClean="0"/>
              <a:t>. </a:t>
            </a:r>
          </a:p>
          <a:p>
            <a:pPr>
              <a:buNone/>
            </a:pPr>
            <a:r>
              <a:rPr lang="en-US" dirty="0" smtClean="0"/>
              <a:t>  						Genesis 1:28-31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 For?</a:t>
            </a:r>
            <a:endParaRPr lang="en-US" dirty="0"/>
          </a:p>
        </p:txBody>
      </p:sp>
      <p:sp>
        <p:nvSpPr>
          <p:cNvPr id="3" name="Content Placeholder 2"/>
          <p:cNvSpPr>
            <a:spLocks noGrp="1"/>
          </p:cNvSpPr>
          <p:nvPr>
            <p:ph idx="1"/>
          </p:nvPr>
        </p:nvSpPr>
        <p:spPr/>
        <p:txBody>
          <a:bodyPr/>
          <a:lstStyle/>
          <a:p>
            <a:r>
              <a:rPr lang="en-US" dirty="0" smtClean="0"/>
              <a:t>Then the LORD God </a:t>
            </a:r>
            <a:r>
              <a:rPr lang="en-US" dirty="0" smtClean="0">
                <a:solidFill>
                  <a:srgbClr val="C00000"/>
                </a:solidFill>
              </a:rPr>
              <a:t>planted a garden in Eden</a:t>
            </a:r>
            <a:r>
              <a:rPr lang="en-US" dirty="0" smtClean="0"/>
              <a:t>, in the east, and </a:t>
            </a:r>
            <a:r>
              <a:rPr lang="en-US" dirty="0" smtClean="0">
                <a:solidFill>
                  <a:srgbClr val="C00000"/>
                </a:solidFill>
              </a:rPr>
              <a:t>he placed there the man </a:t>
            </a:r>
            <a:r>
              <a:rPr lang="en-US" dirty="0" smtClean="0"/>
              <a:t>whom he had formed.   </a:t>
            </a:r>
          </a:p>
          <a:p>
            <a:pPr>
              <a:buNone/>
            </a:pPr>
            <a:r>
              <a:rPr lang="en-US" dirty="0" smtClean="0"/>
              <a:t>					- Genesis 2: 8</a:t>
            </a:r>
          </a:p>
          <a:p>
            <a:pPr>
              <a:buNone/>
            </a:pPr>
            <a:endParaRPr lang="en-US" dirty="0" smtClean="0"/>
          </a:p>
          <a:p>
            <a:r>
              <a:rPr lang="en-US" dirty="0" smtClean="0"/>
              <a:t>The LORD God then took the man and </a:t>
            </a:r>
            <a:r>
              <a:rPr lang="en-US" dirty="0" smtClean="0">
                <a:solidFill>
                  <a:srgbClr val="C00000"/>
                </a:solidFill>
              </a:rPr>
              <a:t>settled him in the garden of Eden, to cultivate and care for it</a:t>
            </a:r>
            <a:r>
              <a:rPr lang="en-US" dirty="0" smtClean="0"/>
              <a:t>.</a:t>
            </a:r>
          </a:p>
          <a:p>
            <a:pPr>
              <a:buNone/>
            </a:pPr>
            <a:r>
              <a:rPr lang="en-US" dirty="0" smtClean="0"/>
              <a:t>					- Genesis 2:15</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 For?</a:t>
            </a:r>
            <a:endParaRPr lang="en-US" dirty="0"/>
          </a:p>
        </p:txBody>
      </p:sp>
      <p:sp>
        <p:nvSpPr>
          <p:cNvPr id="3" name="Content Placeholder 2"/>
          <p:cNvSpPr>
            <a:spLocks noGrp="1"/>
          </p:cNvSpPr>
          <p:nvPr>
            <p:ph idx="1"/>
          </p:nvPr>
        </p:nvSpPr>
        <p:spPr>
          <a:xfrm>
            <a:off x="457200" y="1935480"/>
            <a:ext cx="3505200" cy="4389120"/>
          </a:xfrm>
        </p:spPr>
        <p:txBody>
          <a:bodyPr>
            <a:normAutofit fontScale="92500" lnSpcReduction="10000"/>
          </a:bodyPr>
          <a:lstStyle/>
          <a:p>
            <a:pPr marL="274320" lvl="1" indent="-274320">
              <a:buClr>
                <a:schemeClr val="accent3"/>
              </a:buClr>
              <a:buSzPct val="95000"/>
            </a:pPr>
            <a:r>
              <a:rPr lang="en-US" sz="3200" dirty="0" smtClean="0"/>
              <a:t>Why Did God Make Us?</a:t>
            </a:r>
            <a:r>
              <a:rPr lang="en-US" dirty="0" smtClean="0"/>
              <a:t> </a:t>
            </a:r>
          </a:p>
          <a:p>
            <a:pPr lvl="1"/>
            <a:r>
              <a:rPr lang="en-US" dirty="0" smtClean="0"/>
              <a:t>Have Dominion</a:t>
            </a:r>
          </a:p>
          <a:p>
            <a:pPr lvl="1"/>
            <a:r>
              <a:rPr lang="en-US" dirty="0" smtClean="0"/>
              <a:t>Tend the Garden</a:t>
            </a:r>
          </a:p>
          <a:p>
            <a:pPr lvl="1"/>
            <a:r>
              <a:rPr lang="en-US" dirty="0" smtClean="0"/>
              <a:t>Eat of the Fruit</a:t>
            </a:r>
          </a:p>
          <a:p>
            <a:pPr lvl="1"/>
            <a:r>
              <a:rPr lang="en-US" dirty="0" smtClean="0"/>
              <a:t>Br Fruitful and Multiply</a:t>
            </a:r>
          </a:p>
          <a:p>
            <a:pPr marL="274320" lvl="1" indent="-274320">
              <a:buClr>
                <a:schemeClr val="accent3"/>
              </a:buClr>
              <a:buSzPct val="95000"/>
            </a:pPr>
            <a:endParaRPr lang="en-US" dirty="0" smtClean="0"/>
          </a:p>
          <a:p>
            <a:pPr marL="274320" lvl="1" indent="-274320">
              <a:buClr>
                <a:schemeClr val="accent3"/>
              </a:buClr>
              <a:buSzPct val="95000"/>
            </a:pPr>
            <a:r>
              <a:rPr lang="en-US" sz="3200" dirty="0" smtClean="0"/>
              <a:t>Creation meets our needs, and we work it.</a:t>
            </a:r>
          </a:p>
          <a:p>
            <a:pPr lvl="1"/>
            <a:endParaRPr lang="en-US" dirty="0" smtClean="0"/>
          </a:p>
        </p:txBody>
      </p:sp>
      <p:pic>
        <p:nvPicPr>
          <p:cNvPr id="4" name="Picture 3" descr="people-blueprint.jpg"/>
          <p:cNvPicPr>
            <a:picLocks noChangeAspect="1"/>
          </p:cNvPicPr>
          <p:nvPr/>
        </p:nvPicPr>
        <p:blipFill>
          <a:blip r:embed="rId3"/>
          <a:stretch>
            <a:fillRect/>
          </a:stretch>
        </p:blipFill>
        <p:spPr>
          <a:xfrm>
            <a:off x="3886200" y="2209800"/>
            <a:ext cx="4976011" cy="344137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Wealth For?</a:t>
            </a:r>
            <a:endParaRPr lang="en-US" dirty="0"/>
          </a:p>
        </p:txBody>
      </p:sp>
      <p:sp>
        <p:nvSpPr>
          <p:cNvPr id="3" name="Content Placeholder 2"/>
          <p:cNvSpPr>
            <a:spLocks noGrp="1"/>
          </p:cNvSpPr>
          <p:nvPr>
            <p:ph idx="1"/>
          </p:nvPr>
        </p:nvSpPr>
        <p:spPr>
          <a:xfrm>
            <a:off x="457200" y="1935480"/>
            <a:ext cx="4572000" cy="4389120"/>
          </a:xfrm>
        </p:spPr>
        <p:txBody>
          <a:bodyPr>
            <a:normAutofit/>
          </a:bodyPr>
          <a:lstStyle/>
          <a:p>
            <a:r>
              <a:rPr lang="en-US" dirty="0" smtClean="0"/>
              <a:t>The Material World is a </a:t>
            </a:r>
            <a:r>
              <a:rPr lang="en-US" dirty="0" smtClean="0">
                <a:solidFill>
                  <a:srgbClr val="FF0000"/>
                </a:solidFill>
              </a:rPr>
              <a:t>Gift</a:t>
            </a:r>
          </a:p>
          <a:p>
            <a:r>
              <a:rPr lang="en-US" dirty="0" smtClean="0"/>
              <a:t>What Kind of Gift?</a:t>
            </a:r>
          </a:p>
          <a:p>
            <a:pPr lvl="1"/>
            <a:r>
              <a:rPr lang="en-US" dirty="0" smtClean="0"/>
              <a:t>Santa Claus?</a:t>
            </a:r>
          </a:p>
          <a:p>
            <a:pPr lvl="1"/>
            <a:r>
              <a:rPr lang="en-US" dirty="0" smtClean="0"/>
              <a:t>Given and Forgotten?</a:t>
            </a:r>
          </a:p>
          <a:p>
            <a:pPr lvl="1"/>
            <a:r>
              <a:rPr lang="en-US" dirty="0" smtClean="0"/>
              <a:t>No! A Gift in a </a:t>
            </a:r>
            <a:r>
              <a:rPr lang="en-US" dirty="0" smtClean="0">
                <a:solidFill>
                  <a:srgbClr val="FF0000"/>
                </a:solidFill>
              </a:rPr>
              <a:t>Relationship</a:t>
            </a:r>
          </a:p>
          <a:p>
            <a:pPr lvl="2"/>
            <a:r>
              <a:rPr lang="en-US" dirty="0" smtClean="0"/>
              <a:t>God </a:t>
            </a:r>
            <a:r>
              <a:rPr lang="en-US" dirty="0" smtClean="0">
                <a:solidFill>
                  <a:srgbClr val="00B0F0"/>
                </a:solidFill>
              </a:rPr>
              <a:t>The Father</a:t>
            </a:r>
          </a:p>
          <a:p>
            <a:pPr lvl="2"/>
            <a:r>
              <a:rPr lang="en-US" dirty="0" smtClean="0"/>
              <a:t>Settles us in Garden</a:t>
            </a:r>
          </a:p>
          <a:p>
            <a:pPr lvl="2"/>
            <a:r>
              <a:rPr lang="en-US" dirty="0" smtClean="0"/>
              <a:t>Visits</a:t>
            </a:r>
          </a:p>
          <a:p>
            <a:pPr lvl="2"/>
            <a:r>
              <a:rPr lang="en-US" dirty="0" smtClean="0"/>
              <a:t>Limits to use</a:t>
            </a:r>
          </a:p>
        </p:txBody>
      </p:sp>
      <p:pic>
        <p:nvPicPr>
          <p:cNvPr id="4" name="Picture 3" descr="gift.jpg"/>
          <p:cNvPicPr>
            <a:picLocks noChangeAspect="1"/>
          </p:cNvPicPr>
          <p:nvPr/>
        </p:nvPicPr>
        <p:blipFill>
          <a:blip r:embed="rId3"/>
          <a:stretch>
            <a:fillRect/>
          </a:stretch>
        </p:blipFill>
        <p:spPr>
          <a:xfrm>
            <a:off x="5715000" y="1219200"/>
            <a:ext cx="3282664" cy="2286000"/>
          </a:xfrm>
          <a:prstGeom prst="rect">
            <a:avLst/>
          </a:prstGeom>
        </p:spPr>
      </p:pic>
      <p:pic>
        <p:nvPicPr>
          <p:cNvPr id="5" name="Picture 4" descr="9386God-s-Gift-Posters.jpg"/>
          <p:cNvPicPr>
            <a:picLocks noChangeAspect="1"/>
          </p:cNvPicPr>
          <p:nvPr/>
        </p:nvPicPr>
        <p:blipFill>
          <a:blip r:embed="rId4"/>
          <a:stretch>
            <a:fillRect/>
          </a:stretch>
        </p:blipFill>
        <p:spPr>
          <a:xfrm>
            <a:off x="4891710" y="3429000"/>
            <a:ext cx="4058478" cy="3200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Wealth For?</a:t>
            </a:r>
            <a:endParaRPr lang="en-US" dirty="0"/>
          </a:p>
        </p:txBody>
      </p:sp>
      <p:sp>
        <p:nvSpPr>
          <p:cNvPr id="3" name="Content Placeholder 2"/>
          <p:cNvSpPr>
            <a:spLocks noGrp="1"/>
          </p:cNvSpPr>
          <p:nvPr>
            <p:ph idx="1"/>
          </p:nvPr>
        </p:nvSpPr>
        <p:spPr/>
        <p:txBody>
          <a:bodyPr/>
          <a:lstStyle/>
          <a:p>
            <a:r>
              <a:rPr lang="en-US" dirty="0" smtClean="0"/>
              <a:t>Material Goods are Good </a:t>
            </a:r>
            <a:r>
              <a:rPr lang="en-US" dirty="0" smtClean="0">
                <a:solidFill>
                  <a:srgbClr val="FF0000"/>
                </a:solidFill>
              </a:rPr>
              <a:t>Gifts</a:t>
            </a:r>
          </a:p>
          <a:p>
            <a:r>
              <a:rPr lang="en-US" dirty="0" smtClean="0"/>
              <a:t>Understood only in Relation to the Giver</a:t>
            </a:r>
            <a:endParaRPr lang="en-US" dirty="0"/>
          </a:p>
        </p:txBody>
      </p:sp>
      <p:pic>
        <p:nvPicPr>
          <p:cNvPr id="4" name="Picture 3" descr="500px-God2-Sistine_Chapel.png"/>
          <p:cNvPicPr>
            <a:picLocks noChangeAspect="1"/>
          </p:cNvPicPr>
          <p:nvPr/>
        </p:nvPicPr>
        <p:blipFill>
          <a:blip r:embed="rId3"/>
          <a:stretch>
            <a:fillRect/>
          </a:stretch>
        </p:blipFill>
        <p:spPr>
          <a:xfrm>
            <a:off x="1066800" y="3048000"/>
            <a:ext cx="6781800" cy="347924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Consumerism</a:t>
            </a:r>
            <a:endParaRPr lang="en-US" dirty="0"/>
          </a:p>
        </p:txBody>
      </p:sp>
      <p:sp>
        <p:nvSpPr>
          <p:cNvPr id="3" name="Content Placeholder 2"/>
          <p:cNvSpPr>
            <a:spLocks noGrp="1"/>
          </p:cNvSpPr>
          <p:nvPr>
            <p:ph idx="1"/>
          </p:nvPr>
        </p:nvSpPr>
        <p:spPr>
          <a:xfrm>
            <a:off x="457200" y="1935480"/>
            <a:ext cx="4114800" cy="4389120"/>
          </a:xfrm>
        </p:spPr>
        <p:txBody>
          <a:bodyPr>
            <a:noAutofit/>
          </a:bodyPr>
          <a:lstStyle/>
          <a:p>
            <a:r>
              <a:rPr lang="en-US" sz="3200" dirty="0" smtClean="0"/>
              <a:t>In his riches man lacks wisdom: he is like the beasts that are destroyed.  </a:t>
            </a:r>
          </a:p>
          <a:p>
            <a:pPr>
              <a:buNone/>
            </a:pPr>
            <a:r>
              <a:rPr lang="en-US" sz="3200" dirty="0" smtClean="0"/>
              <a:t>		- Psalm 49:13</a:t>
            </a:r>
            <a:endParaRPr lang="en-US" sz="3200" dirty="0"/>
          </a:p>
        </p:txBody>
      </p:sp>
      <p:pic>
        <p:nvPicPr>
          <p:cNvPr id="4" name="Picture 3" descr="crustypunk-Anti-consumerism_poster.jpg"/>
          <p:cNvPicPr>
            <a:picLocks noChangeAspect="1"/>
          </p:cNvPicPr>
          <p:nvPr/>
        </p:nvPicPr>
        <p:blipFill>
          <a:blip r:embed="rId3"/>
          <a:stretch>
            <a:fillRect/>
          </a:stretch>
        </p:blipFill>
        <p:spPr>
          <a:xfrm>
            <a:off x="4800600" y="1905000"/>
            <a:ext cx="3505200" cy="453339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 The Fall</a:t>
            </a:r>
            <a:endParaRPr lang="en-US" dirty="0"/>
          </a:p>
        </p:txBody>
      </p:sp>
      <p:sp>
        <p:nvSpPr>
          <p:cNvPr id="5" name="Content Placeholder 4"/>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 The Fall</a:t>
            </a:r>
            <a:endParaRPr lang="en-US" dirty="0"/>
          </a:p>
        </p:txBody>
      </p:sp>
      <p:sp>
        <p:nvSpPr>
          <p:cNvPr id="3" name="Content Placeholder 2"/>
          <p:cNvSpPr>
            <a:spLocks noGrp="1"/>
          </p:cNvSpPr>
          <p:nvPr>
            <p:ph idx="1"/>
          </p:nvPr>
        </p:nvSpPr>
        <p:spPr>
          <a:xfrm>
            <a:off x="457200" y="1935480"/>
            <a:ext cx="3810000" cy="4389120"/>
          </a:xfrm>
        </p:spPr>
        <p:txBody>
          <a:bodyPr>
            <a:normAutofit lnSpcReduction="10000"/>
          </a:bodyPr>
          <a:lstStyle/>
          <a:p>
            <a:r>
              <a:rPr lang="en-US" dirty="0" smtClean="0"/>
              <a:t>The woman saw that the tree was </a:t>
            </a:r>
            <a:r>
              <a:rPr lang="en-US" dirty="0" smtClean="0">
                <a:solidFill>
                  <a:srgbClr val="C00000"/>
                </a:solidFill>
              </a:rPr>
              <a:t>good for food</a:t>
            </a:r>
            <a:r>
              <a:rPr lang="en-US" dirty="0" smtClean="0"/>
              <a:t>, </a:t>
            </a:r>
            <a:r>
              <a:rPr lang="en-US" dirty="0" smtClean="0">
                <a:solidFill>
                  <a:srgbClr val="C00000"/>
                </a:solidFill>
              </a:rPr>
              <a:t>pleasing to the eyes</a:t>
            </a:r>
            <a:r>
              <a:rPr lang="en-US" dirty="0" smtClean="0"/>
              <a:t>, and </a:t>
            </a:r>
            <a:r>
              <a:rPr lang="en-US" dirty="0" smtClean="0">
                <a:solidFill>
                  <a:srgbClr val="C00000"/>
                </a:solidFill>
              </a:rPr>
              <a:t>desirable for gaining wisdom</a:t>
            </a:r>
            <a:r>
              <a:rPr lang="en-US" dirty="0" smtClean="0"/>
              <a:t>. So she took some of its fruit and ate it; and she also gave some to her husband, who was with her, and he ate it.</a:t>
            </a:r>
          </a:p>
          <a:p>
            <a:pPr>
              <a:buNone/>
            </a:pPr>
            <a:r>
              <a:rPr lang="en-US" dirty="0" smtClean="0"/>
              <a:t>			Genesis 3: 6</a:t>
            </a:r>
            <a:endParaRPr lang="en-US" dirty="0"/>
          </a:p>
        </p:txBody>
      </p:sp>
      <p:pic>
        <p:nvPicPr>
          <p:cNvPr id="4" name="Picture 3" descr="forbidden-fruit.jpg"/>
          <p:cNvPicPr>
            <a:picLocks noChangeAspect="1"/>
          </p:cNvPicPr>
          <p:nvPr/>
        </p:nvPicPr>
        <p:blipFill>
          <a:blip r:embed="rId3"/>
          <a:stretch>
            <a:fillRect/>
          </a:stretch>
        </p:blipFill>
        <p:spPr>
          <a:xfrm>
            <a:off x="4572000" y="1958644"/>
            <a:ext cx="4267200" cy="395142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Right</a:t>
            </a:r>
            <a:br>
              <a:rPr lang="en-US" dirty="0" smtClean="0"/>
            </a:br>
            <a:r>
              <a:rPr lang="en-US" dirty="0" smtClean="0"/>
              <a:t>Order</a:t>
            </a:r>
            <a:endParaRPr lang="en-US" dirty="0"/>
          </a:p>
        </p:txBody>
      </p:sp>
      <p:sp>
        <p:nvSpPr>
          <p:cNvPr id="4" name="TextBox 3"/>
          <p:cNvSpPr txBox="1"/>
          <p:nvPr/>
        </p:nvSpPr>
        <p:spPr>
          <a:xfrm>
            <a:off x="3810000" y="6019800"/>
            <a:ext cx="838691" cy="369332"/>
          </a:xfrm>
          <a:prstGeom prst="rect">
            <a:avLst/>
          </a:prstGeom>
          <a:noFill/>
        </p:spPr>
        <p:txBody>
          <a:bodyPr wrap="none" rtlCol="0">
            <a:spAutoFit/>
          </a:bodyPr>
          <a:lstStyle/>
          <a:p>
            <a:r>
              <a:rPr lang="en-US" dirty="0" smtClean="0">
                <a:solidFill>
                  <a:schemeClr val="bg2">
                    <a:lumMod val="25000"/>
                  </a:schemeClr>
                </a:solidFill>
              </a:rPr>
              <a:t>Riches</a:t>
            </a:r>
            <a:endParaRPr lang="en-US" dirty="0">
              <a:solidFill>
                <a:schemeClr val="bg2">
                  <a:lumMod val="25000"/>
                </a:schemeClr>
              </a:solidFill>
            </a:endParaRPr>
          </a:p>
        </p:txBody>
      </p:sp>
      <p:cxnSp>
        <p:nvCxnSpPr>
          <p:cNvPr id="6" name="Straight Arrow Connector 5"/>
          <p:cNvCxnSpPr/>
          <p:nvPr/>
        </p:nvCxnSpPr>
        <p:spPr>
          <a:xfrm rot="5400000" flipH="1" flipV="1">
            <a:off x="4152900" y="52959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V="1">
            <a:off x="3429000" y="5257800"/>
            <a:ext cx="1066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1943100" y="4076700"/>
            <a:ext cx="2362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V="1">
            <a:off x="4076700" y="3695700"/>
            <a:ext cx="1295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4457700" y="3695700"/>
            <a:ext cx="24384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48200" y="4648200"/>
            <a:ext cx="572401" cy="369332"/>
          </a:xfrm>
          <a:prstGeom prst="rect">
            <a:avLst/>
          </a:prstGeom>
          <a:noFill/>
        </p:spPr>
        <p:txBody>
          <a:bodyPr wrap="none" rtlCol="0">
            <a:spAutoFit/>
          </a:bodyPr>
          <a:lstStyle/>
          <a:p>
            <a:r>
              <a:rPr lang="en-US" dirty="0" smtClean="0">
                <a:solidFill>
                  <a:schemeClr val="bg2">
                    <a:lumMod val="25000"/>
                  </a:schemeClr>
                </a:solidFill>
              </a:rPr>
              <a:t>Fun</a:t>
            </a:r>
            <a:endParaRPr lang="en-US" dirty="0">
              <a:solidFill>
                <a:schemeClr val="bg2">
                  <a:lumMod val="25000"/>
                </a:schemeClr>
              </a:solidFill>
            </a:endParaRPr>
          </a:p>
        </p:txBody>
      </p:sp>
      <p:sp>
        <p:nvSpPr>
          <p:cNvPr id="19" name="TextBox 18"/>
          <p:cNvSpPr txBox="1"/>
          <p:nvPr/>
        </p:nvSpPr>
        <p:spPr>
          <a:xfrm>
            <a:off x="3276600" y="4572000"/>
            <a:ext cx="800027" cy="369332"/>
          </a:xfrm>
          <a:prstGeom prst="rect">
            <a:avLst/>
          </a:prstGeom>
          <a:noFill/>
        </p:spPr>
        <p:txBody>
          <a:bodyPr wrap="none" rtlCol="0">
            <a:spAutoFit/>
          </a:bodyPr>
          <a:lstStyle/>
          <a:p>
            <a:r>
              <a:rPr lang="en-US" dirty="0" smtClean="0">
                <a:solidFill>
                  <a:schemeClr val="bg2">
                    <a:lumMod val="25000"/>
                  </a:schemeClr>
                </a:solidFill>
              </a:rPr>
              <a:t>Needs</a:t>
            </a:r>
            <a:endParaRPr lang="en-US" dirty="0">
              <a:solidFill>
                <a:schemeClr val="bg2">
                  <a:lumMod val="25000"/>
                </a:schemeClr>
              </a:solidFill>
            </a:endParaRPr>
          </a:p>
        </p:txBody>
      </p:sp>
      <p:sp>
        <p:nvSpPr>
          <p:cNvPr id="23" name="TextBox 22"/>
          <p:cNvSpPr txBox="1"/>
          <p:nvPr/>
        </p:nvSpPr>
        <p:spPr>
          <a:xfrm>
            <a:off x="1981200" y="3276600"/>
            <a:ext cx="925253" cy="369332"/>
          </a:xfrm>
          <a:prstGeom prst="rect">
            <a:avLst/>
          </a:prstGeom>
          <a:noFill/>
        </p:spPr>
        <p:txBody>
          <a:bodyPr wrap="none" rtlCol="0">
            <a:spAutoFit/>
          </a:bodyPr>
          <a:lstStyle/>
          <a:p>
            <a:r>
              <a:rPr lang="en-US" dirty="0" smtClean="0">
                <a:solidFill>
                  <a:schemeClr val="accent5">
                    <a:lumMod val="50000"/>
                  </a:schemeClr>
                </a:solidFill>
              </a:rPr>
              <a:t>Charity</a:t>
            </a:r>
            <a:endParaRPr lang="en-US" dirty="0">
              <a:solidFill>
                <a:schemeClr val="accent5">
                  <a:lumMod val="50000"/>
                </a:schemeClr>
              </a:solidFill>
            </a:endParaRPr>
          </a:p>
        </p:txBody>
      </p:sp>
      <p:sp>
        <p:nvSpPr>
          <p:cNvPr id="25" name="TextBox 24"/>
          <p:cNvSpPr txBox="1"/>
          <p:nvPr/>
        </p:nvSpPr>
        <p:spPr>
          <a:xfrm>
            <a:off x="6400800" y="3276600"/>
            <a:ext cx="923458" cy="369332"/>
          </a:xfrm>
          <a:prstGeom prst="rect">
            <a:avLst/>
          </a:prstGeom>
          <a:noFill/>
        </p:spPr>
        <p:txBody>
          <a:bodyPr wrap="none" rtlCol="0">
            <a:spAutoFit/>
          </a:bodyPr>
          <a:lstStyle/>
          <a:p>
            <a:r>
              <a:rPr lang="en-US" dirty="0" smtClean="0">
                <a:solidFill>
                  <a:schemeClr val="accent5">
                    <a:lumMod val="50000"/>
                  </a:schemeClr>
                </a:solidFill>
              </a:rPr>
              <a:t>Church</a:t>
            </a:r>
            <a:endParaRPr lang="en-US" dirty="0">
              <a:solidFill>
                <a:schemeClr val="accent5">
                  <a:lumMod val="50000"/>
                </a:schemeClr>
              </a:solidFill>
            </a:endParaRPr>
          </a:p>
        </p:txBody>
      </p:sp>
      <p:cxnSp>
        <p:nvCxnSpPr>
          <p:cNvPr id="28" name="Straight Arrow Connector 27"/>
          <p:cNvCxnSpPr/>
          <p:nvPr/>
        </p:nvCxnSpPr>
        <p:spPr>
          <a:xfrm rot="5400000" flipH="1" flipV="1">
            <a:off x="3352800" y="3886200"/>
            <a:ext cx="1219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86200" y="2819400"/>
            <a:ext cx="849335" cy="369332"/>
          </a:xfrm>
          <a:prstGeom prst="rect">
            <a:avLst/>
          </a:prstGeom>
          <a:noFill/>
        </p:spPr>
        <p:txBody>
          <a:bodyPr wrap="none" rtlCol="0">
            <a:spAutoFit/>
          </a:bodyPr>
          <a:lstStyle/>
          <a:p>
            <a:r>
              <a:rPr lang="en-US" dirty="0" smtClean="0">
                <a:solidFill>
                  <a:schemeClr val="accent5">
                    <a:lumMod val="50000"/>
                  </a:schemeClr>
                </a:solidFill>
              </a:rPr>
              <a:t>Family</a:t>
            </a:r>
            <a:endParaRPr lang="en-US" dirty="0">
              <a:solidFill>
                <a:schemeClr val="accent5">
                  <a:lumMod val="50000"/>
                </a:schemeClr>
              </a:solidFill>
            </a:endParaRPr>
          </a:p>
        </p:txBody>
      </p:sp>
      <p:cxnSp>
        <p:nvCxnSpPr>
          <p:cNvPr id="32" name="Straight Arrow Connector 31"/>
          <p:cNvCxnSpPr>
            <a:endCxn id="25" idx="1"/>
          </p:cNvCxnSpPr>
          <p:nvPr/>
        </p:nvCxnSpPr>
        <p:spPr>
          <a:xfrm>
            <a:off x="4800600" y="3048000"/>
            <a:ext cx="1600200" cy="41326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0" idx="1"/>
          </p:cNvCxnSpPr>
          <p:nvPr/>
        </p:nvCxnSpPr>
        <p:spPr>
          <a:xfrm flipV="1">
            <a:off x="2971800" y="3004066"/>
            <a:ext cx="914400" cy="27253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0800000">
            <a:off x="4648200" y="1676400"/>
            <a:ext cx="2133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0"/>
          </p:cNvCxnSpPr>
          <p:nvPr/>
        </p:nvCxnSpPr>
        <p:spPr>
          <a:xfrm rot="5400000" flipH="1" flipV="1">
            <a:off x="3755634" y="2231634"/>
            <a:ext cx="1143000" cy="3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438400" y="1600200"/>
            <a:ext cx="1752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38600" y="1066800"/>
            <a:ext cx="925253" cy="584775"/>
          </a:xfrm>
          <a:prstGeom prst="rect">
            <a:avLst/>
          </a:prstGeom>
          <a:noFill/>
        </p:spPr>
        <p:txBody>
          <a:bodyPr wrap="none" rtlCol="0">
            <a:spAutoFit/>
          </a:bodyPr>
          <a:lstStyle/>
          <a:p>
            <a:r>
              <a:rPr lang="en-US" sz="3200" dirty="0" smtClean="0">
                <a:solidFill>
                  <a:srgbClr val="FF0000"/>
                </a:solidFill>
              </a:rPr>
              <a:t>God</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rmAutofit fontScale="90000"/>
          </a:bodyPr>
          <a:lstStyle/>
          <a:p>
            <a:r>
              <a:rPr lang="en-US" dirty="0" smtClean="0"/>
              <a:t>Wrong</a:t>
            </a:r>
            <a:br>
              <a:rPr lang="en-US" dirty="0" smtClean="0"/>
            </a:br>
            <a:r>
              <a:rPr lang="en-US" dirty="0" smtClean="0"/>
              <a:t>Order</a:t>
            </a:r>
            <a:endParaRPr lang="en-US" dirty="0"/>
          </a:p>
        </p:txBody>
      </p:sp>
      <p:sp>
        <p:nvSpPr>
          <p:cNvPr id="4" name="TextBox 3"/>
          <p:cNvSpPr txBox="1"/>
          <p:nvPr/>
        </p:nvSpPr>
        <p:spPr>
          <a:xfrm>
            <a:off x="3810000" y="6019800"/>
            <a:ext cx="603050" cy="369332"/>
          </a:xfrm>
          <a:prstGeom prst="rect">
            <a:avLst/>
          </a:prstGeom>
          <a:noFill/>
        </p:spPr>
        <p:txBody>
          <a:bodyPr wrap="none" rtlCol="0">
            <a:spAutoFit/>
          </a:bodyPr>
          <a:lstStyle/>
          <a:p>
            <a:r>
              <a:rPr lang="en-US" dirty="0" smtClean="0">
                <a:solidFill>
                  <a:schemeClr val="bg2">
                    <a:lumMod val="25000"/>
                  </a:schemeClr>
                </a:solidFill>
              </a:rPr>
              <a:t>God</a:t>
            </a:r>
            <a:endParaRPr lang="en-US" dirty="0">
              <a:solidFill>
                <a:schemeClr val="bg2">
                  <a:lumMod val="25000"/>
                </a:schemeClr>
              </a:solidFill>
            </a:endParaRPr>
          </a:p>
        </p:txBody>
      </p:sp>
      <p:cxnSp>
        <p:nvCxnSpPr>
          <p:cNvPr id="6" name="Straight Arrow Connector 5"/>
          <p:cNvCxnSpPr/>
          <p:nvPr/>
        </p:nvCxnSpPr>
        <p:spPr>
          <a:xfrm rot="16200000" flipV="1">
            <a:off x="4533900" y="18669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657600" y="1828800"/>
            <a:ext cx="762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6" idx="2"/>
          </p:cNvCxnSpPr>
          <p:nvPr/>
        </p:nvCxnSpPr>
        <p:spPr>
          <a:xfrm rot="5400000" flipH="1" flipV="1">
            <a:off x="4290165" y="3241967"/>
            <a:ext cx="1154670" cy="4386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0"/>
          </p:cNvCxnSpPr>
          <p:nvPr/>
        </p:nvCxnSpPr>
        <p:spPr>
          <a:xfrm rot="5400000" flipH="1" flipV="1">
            <a:off x="3960763" y="5789564"/>
            <a:ext cx="380998" cy="79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2514600"/>
            <a:ext cx="572401" cy="369332"/>
          </a:xfrm>
          <a:prstGeom prst="rect">
            <a:avLst/>
          </a:prstGeom>
          <a:noFill/>
        </p:spPr>
        <p:txBody>
          <a:bodyPr wrap="none" rtlCol="0">
            <a:spAutoFit/>
          </a:bodyPr>
          <a:lstStyle/>
          <a:p>
            <a:r>
              <a:rPr lang="en-US" dirty="0" smtClean="0">
                <a:solidFill>
                  <a:schemeClr val="bg2">
                    <a:lumMod val="25000"/>
                  </a:schemeClr>
                </a:solidFill>
              </a:rPr>
              <a:t>Fun</a:t>
            </a:r>
            <a:endParaRPr lang="en-US" dirty="0">
              <a:solidFill>
                <a:schemeClr val="bg2">
                  <a:lumMod val="25000"/>
                </a:schemeClr>
              </a:solidFill>
            </a:endParaRPr>
          </a:p>
        </p:txBody>
      </p:sp>
      <p:sp>
        <p:nvSpPr>
          <p:cNvPr id="19" name="TextBox 18"/>
          <p:cNvSpPr txBox="1"/>
          <p:nvPr/>
        </p:nvSpPr>
        <p:spPr>
          <a:xfrm>
            <a:off x="3352800" y="2514600"/>
            <a:ext cx="800027" cy="369332"/>
          </a:xfrm>
          <a:prstGeom prst="rect">
            <a:avLst/>
          </a:prstGeom>
          <a:noFill/>
        </p:spPr>
        <p:txBody>
          <a:bodyPr wrap="none" rtlCol="0">
            <a:spAutoFit/>
          </a:bodyPr>
          <a:lstStyle/>
          <a:p>
            <a:r>
              <a:rPr lang="en-US" dirty="0" smtClean="0">
                <a:solidFill>
                  <a:schemeClr val="bg2">
                    <a:lumMod val="25000"/>
                  </a:schemeClr>
                </a:solidFill>
              </a:rPr>
              <a:t>Needs</a:t>
            </a:r>
            <a:endParaRPr lang="en-US" dirty="0">
              <a:solidFill>
                <a:schemeClr val="bg2">
                  <a:lumMod val="25000"/>
                </a:schemeClr>
              </a:solidFill>
            </a:endParaRPr>
          </a:p>
        </p:txBody>
      </p:sp>
      <p:sp>
        <p:nvSpPr>
          <p:cNvPr id="25" name="TextBox 24"/>
          <p:cNvSpPr txBox="1"/>
          <p:nvPr/>
        </p:nvSpPr>
        <p:spPr>
          <a:xfrm>
            <a:off x="3886200" y="5257800"/>
            <a:ext cx="923458" cy="369332"/>
          </a:xfrm>
          <a:prstGeom prst="rect">
            <a:avLst/>
          </a:prstGeom>
          <a:noFill/>
        </p:spPr>
        <p:txBody>
          <a:bodyPr wrap="none" rtlCol="0">
            <a:spAutoFit/>
          </a:bodyPr>
          <a:lstStyle/>
          <a:p>
            <a:r>
              <a:rPr lang="en-US" dirty="0" smtClean="0">
                <a:solidFill>
                  <a:schemeClr val="accent5">
                    <a:lumMod val="50000"/>
                  </a:schemeClr>
                </a:solidFill>
              </a:rPr>
              <a:t>Church</a:t>
            </a:r>
            <a:endParaRPr lang="en-US" dirty="0">
              <a:solidFill>
                <a:schemeClr val="accent5">
                  <a:lumMod val="50000"/>
                </a:schemeClr>
              </a:solidFill>
            </a:endParaRPr>
          </a:p>
        </p:txBody>
      </p:sp>
      <p:cxnSp>
        <p:nvCxnSpPr>
          <p:cNvPr id="28" name="Straight Arrow Connector 27"/>
          <p:cNvCxnSpPr>
            <a:stCxn id="25" idx="0"/>
          </p:cNvCxnSpPr>
          <p:nvPr/>
        </p:nvCxnSpPr>
        <p:spPr>
          <a:xfrm rot="16200000" flipV="1">
            <a:off x="4040865" y="4950735"/>
            <a:ext cx="609600" cy="45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62400" y="4191000"/>
            <a:ext cx="849335" cy="369332"/>
          </a:xfrm>
          <a:prstGeom prst="rect">
            <a:avLst/>
          </a:prstGeom>
          <a:noFill/>
        </p:spPr>
        <p:txBody>
          <a:bodyPr wrap="none" rtlCol="0">
            <a:spAutoFit/>
          </a:bodyPr>
          <a:lstStyle/>
          <a:p>
            <a:r>
              <a:rPr lang="en-US" dirty="0" smtClean="0">
                <a:solidFill>
                  <a:schemeClr val="accent5">
                    <a:lumMod val="50000"/>
                  </a:schemeClr>
                </a:solidFill>
              </a:rPr>
              <a:t>Family</a:t>
            </a:r>
            <a:endParaRPr lang="en-US" dirty="0">
              <a:solidFill>
                <a:schemeClr val="accent5">
                  <a:lumMod val="50000"/>
                </a:schemeClr>
              </a:solidFill>
            </a:endParaRPr>
          </a:p>
        </p:txBody>
      </p:sp>
      <p:cxnSp>
        <p:nvCxnSpPr>
          <p:cNvPr id="37" name="Straight Arrow Connector 36"/>
          <p:cNvCxnSpPr/>
          <p:nvPr/>
        </p:nvCxnSpPr>
        <p:spPr>
          <a:xfrm rot="16200000" flipV="1">
            <a:off x="3429000" y="3352800"/>
            <a:ext cx="1219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38600" y="1066800"/>
            <a:ext cx="1351652" cy="584775"/>
          </a:xfrm>
          <a:prstGeom prst="rect">
            <a:avLst/>
          </a:prstGeom>
          <a:noFill/>
        </p:spPr>
        <p:txBody>
          <a:bodyPr wrap="none" rtlCol="0">
            <a:spAutoFit/>
          </a:bodyPr>
          <a:lstStyle/>
          <a:p>
            <a:r>
              <a:rPr lang="en-US" sz="3200" dirty="0" smtClean="0">
                <a:solidFill>
                  <a:srgbClr val="FF0000"/>
                </a:solidFill>
              </a:rPr>
              <a:t>Riches</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rmAutofit fontScale="90000"/>
          </a:bodyPr>
          <a:lstStyle/>
          <a:p>
            <a:r>
              <a:rPr lang="en-US" dirty="0" smtClean="0"/>
              <a:t>Wrong</a:t>
            </a:r>
            <a:br>
              <a:rPr lang="en-US" dirty="0" smtClean="0"/>
            </a:br>
            <a:r>
              <a:rPr lang="en-US" dirty="0" smtClean="0"/>
              <a:t>Order</a:t>
            </a:r>
            <a:endParaRPr lang="en-US" dirty="0"/>
          </a:p>
        </p:txBody>
      </p:sp>
      <p:sp>
        <p:nvSpPr>
          <p:cNvPr id="4" name="TextBox 3"/>
          <p:cNvSpPr txBox="1"/>
          <p:nvPr/>
        </p:nvSpPr>
        <p:spPr>
          <a:xfrm>
            <a:off x="3810000" y="6019800"/>
            <a:ext cx="838691" cy="369332"/>
          </a:xfrm>
          <a:prstGeom prst="rect">
            <a:avLst/>
          </a:prstGeom>
          <a:noFill/>
        </p:spPr>
        <p:txBody>
          <a:bodyPr wrap="none" rtlCol="0">
            <a:spAutoFit/>
          </a:bodyPr>
          <a:lstStyle/>
          <a:p>
            <a:r>
              <a:rPr lang="en-US" dirty="0" smtClean="0">
                <a:solidFill>
                  <a:schemeClr val="bg2">
                    <a:lumMod val="25000"/>
                  </a:schemeClr>
                </a:solidFill>
              </a:rPr>
              <a:t>Riches</a:t>
            </a:r>
            <a:endParaRPr lang="en-US" dirty="0">
              <a:solidFill>
                <a:schemeClr val="bg2">
                  <a:lumMod val="25000"/>
                </a:schemeClr>
              </a:solidFill>
            </a:endParaRPr>
          </a:p>
        </p:txBody>
      </p:sp>
      <p:cxnSp>
        <p:nvCxnSpPr>
          <p:cNvPr id="6" name="Straight Arrow Connector 5"/>
          <p:cNvCxnSpPr/>
          <p:nvPr/>
        </p:nvCxnSpPr>
        <p:spPr>
          <a:xfrm rot="5400000" flipH="1" flipV="1">
            <a:off x="4038600" y="2667000"/>
            <a:ext cx="3733800" cy="297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276600" y="3124200"/>
            <a:ext cx="38100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1943100" y="4076700"/>
            <a:ext cx="2362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30" idx="2"/>
          </p:cNvCxnSpPr>
          <p:nvPr/>
        </p:nvCxnSpPr>
        <p:spPr>
          <a:xfrm rot="5400000" flipH="1" flipV="1">
            <a:off x="2987800" y="4544332"/>
            <a:ext cx="2526268" cy="27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62800" y="1828800"/>
            <a:ext cx="572401" cy="369332"/>
          </a:xfrm>
          <a:prstGeom prst="rect">
            <a:avLst/>
          </a:prstGeom>
          <a:noFill/>
        </p:spPr>
        <p:txBody>
          <a:bodyPr wrap="none" rtlCol="0">
            <a:spAutoFit/>
          </a:bodyPr>
          <a:lstStyle/>
          <a:p>
            <a:r>
              <a:rPr lang="en-US" dirty="0" smtClean="0">
                <a:solidFill>
                  <a:schemeClr val="bg2">
                    <a:lumMod val="25000"/>
                  </a:schemeClr>
                </a:solidFill>
              </a:rPr>
              <a:t>Fun</a:t>
            </a:r>
            <a:endParaRPr lang="en-US" dirty="0">
              <a:solidFill>
                <a:schemeClr val="bg2">
                  <a:lumMod val="25000"/>
                </a:schemeClr>
              </a:solidFill>
            </a:endParaRPr>
          </a:p>
        </p:txBody>
      </p:sp>
      <p:sp>
        <p:nvSpPr>
          <p:cNvPr id="19" name="TextBox 18"/>
          <p:cNvSpPr txBox="1"/>
          <p:nvPr/>
        </p:nvSpPr>
        <p:spPr>
          <a:xfrm>
            <a:off x="5867400" y="1752600"/>
            <a:ext cx="800027" cy="369332"/>
          </a:xfrm>
          <a:prstGeom prst="rect">
            <a:avLst/>
          </a:prstGeom>
          <a:noFill/>
        </p:spPr>
        <p:txBody>
          <a:bodyPr wrap="none" rtlCol="0">
            <a:spAutoFit/>
          </a:bodyPr>
          <a:lstStyle/>
          <a:p>
            <a:r>
              <a:rPr lang="en-US" dirty="0" smtClean="0">
                <a:solidFill>
                  <a:schemeClr val="bg2">
                    <a:lumMod val="25000"/>
                  </a:schemeClr>
                </a:solidFill>
              </a:rPr>
              <a:t>Needs</a:t>
            </a:r>
            <a:endParaRPr lang="en-US" dirty="0">
              <a:solidFill>
                <a:schemeClr val="bg2">
                  <a:lumMod val="25000"/>
                </a:schemeClr>
              </a:solidFill>
            </a:endParaRPr>
          </a:p>
        </p:txBody>
      </p:sp>
      <p:sp>
        <p:nvSpPr>
          <p:cNvPr id="25" name="TextBox 24"/>
          <p:cNvSpPr txBox="1"/>
          <p:nvPr/>
        </p:nvSpPr>
        <p:spPr>
          <a:xfrm>
            <a:off x="1828800" y="3276600"/>
            <a:ext cx="923458" cy="369332"/>
          </a:xfrm>
          <a:prstGeom prst="rect">
            <a:avLst/>
          </a:prstGeom>
          <a:noFill/>
        </p:spPr>
        <p:txBody>
          <a:bodyPr wrap="none" rtlCol="0">
            <a:spAutoFit/>
          </a:bodyPr>
          <a:lstStyle/>
          <a:p>
            <a:r>
              <a:rPr lang="en-US" dirty="0" smtClean="0">
                <a:solidFill>
                  <a:schemeClr val="accent5">
                    <a:lumMod val="50000"/>
                  </a:schemeClr>
                </a:solidFill>
              </a:rPr>
              <a:t>Church</a:t>
            </a:r>
            <a:endParaRPr lang="en-US" dirty="0">
              <a:solidFill>
                <a:schemeClr val="accent5">
                  <a:lumMod val="50000"/>
                </a:schemeClr>
              </a:solidFill>
            </a:endParaRPr>
          </a:p>
        </p:txBody>
      </p:sp>
      <p:sp>
        <p:nvSpPr>
          <p:cNvPr id="30" name="TextBox 29"/>
          <p:cNvSpPr txBox="1"/>
          <p:nvPr/>
        </p:nvSpPr>
        <p:spPr>
          <a:xfrm>
            <a:off x="3962400" y="3048000"/>
            <a:ext cx="849335" cy="369332"/>
          </a:xfrm>
          <a:prstGeom prst="rect">
            <a:avLst/>
          </a:prstGeom>
          <a:noFill/>
        </p:spPr>
        <p:txBody>
          <a:bodyPr wrap="none" rtlCol="0">
            <a:spAutoFit/>
          </a:bodyPr>
          <a:lstStyle/>
          <a:p>
            <a:r>
              <a:rPr lang="en-US" dirty="0" smtClean="0">
                <a:solidFill>
                  <a:schemeClr val="accent5">
                    <a:lumMod val="50000"/>
                  </a:schemeClr>
                </a:solidFill>
              </a:rPr>
              <a:t>Family</a:t>
            </a:r>
            <a:endParaRPr lang="en-US" dirty="0">
              <a:solidFill>
                <a:schemeClr val="accent5">
                  <a:lumMod val="50000"/>
                </a:schemeClr>
              </a:solidFill>
            </a:endParaRPr>
          </a:p>
        </p:txBody>
      </p:sp>
      <p:cxnSp>
        <p:nvCxnSpPr>
          <p:cNvPr id="33" name="Straight Arrow Connector 32"/>
          <p:cNvCxnSpPr>
            <a:endCxn id="30" idx="1"/>
          </p:cNvCxnSpPr>
          <p:nvPr/>
        </p:nvCxnSpPr>
        <p:spPr>
          <a:xfrm flipV="1">
            <a:off x="2743200" y="3232666"/>
            <a:ext cx="1219200" cy="12013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0"/>
            <a:endCxn id="43" idx="2"/>
          </p:cNvCxnSpPr>
          <p:nvPr/>
        </p:nvCxnSpPr>
        <p:spPr>
          <a:xfrm rot="5400000" flipH="1" flipV="1">
            <a:off x="3745935" y="2292709"/>
            <a:ext cx="1396425" cy="1141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438400" y="1600200"/>
            <a:ext cx="1752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38600" y="1066800"/>
            <a:ext cx="925253" cy="584775"/>
          </a:xfrm>
          <a:prstGeom prst="rect">
            <a:avLst/>
          </a:prstGeom>
          <a:noFill/>
        </p:spPr>
        <p:txBody>
          <a:bodyPr wrap="none" rtlCol="0">
            <a:spAutoFit/>
          </a:bodyPr>
          <a:lstStyle/>
          <a:p>
            <a:r>
              <a:rPr lang="en-US" sz="3200" dirty="0" smtClean="0">
                <a:solidFill>
                  <a:srgbClr val="FF0000"/>
                </a:solidFill>
              </a:rPr>
              <a:t>God</a:t>
            </a:r>
            <a:endParaRPr lang="en-US" sz="32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p:spPr>
        <p:txBody>
          <a:bodyPr>
            <a:normAutofit fontScale="90000"/>
          </a:bodyPr>
          <a:lstStyle/>
          <a:p>
            <a:r>
              <a:rPr lang="en-US" dirty="0" smtClean="0"/>
              <a:t>Wrong</a:t>
            </a:r>
            <a:br>
              <a:rPr lang="en-US" dirty="0" smtClean="0"/>
            </a:br>
            <a:r>
              <a:rPr lang="en-US" dirty="0" smtClean="0"/>
              <a:t>Order</a:t>
            </a:r>
            <a:endParaRPr lang="en-US" dirty="0"/>
          </a:p>
        </p:txBody>
      </p:sp>
      <p:sp>
        <p:nvSpPr>
          <p:cNvPr id="4" name="TextBox 3"/>
          <p:cNvSpPr txBox="1"/>
          <p:nvPr/>
        </p:nvSpPr>
        <p:spPr>
          <a:xfrm>
            <a:off x="3810000" y="6019800"/>
            <a:ext cx="838691" cy="369332"/>
          </a:xfrm>
          <a:prstGeom prst="rect">
            <a:avLst/>
          </a:prstGeom>
          <a:noFill/>
        </p:spPr>
        <p:txBody>
          <a:bodyPr wrap="none" rtlCol="0">
            <a:spAutoFit/>
          </a:bodyPr>
          <a:lstStyle/>
          <a:p>
            <a:r>
              <a:rPr lang="en-US" dirty="0" smtClean="0">
                <a:solidFill>
                  <a:schemeClr val="bg2">
                    <a:lumMod val="25000"/>
                  </a:schemeClr>
                </a:solidFill>
              </a:rPr>
              <a:t>Riches</a:t>
            </a:r>
            <a:endParaRPr lang="en-US" dirty="0">
              <a:solidFill>
                <a:schemeClr val="bg2">
                  <a:lumMod val="25000"/>
                </a:schemeClr>
              </a:solidFill>
            </a:endParaRPr>
          </a:p>
        </p:txBody>
      </p:sp>
      <p:cxnSp>
        <p:nvCxnSpPr>
          <p:cNvPr id="6" name="Straight Arrow Connector 5"/>
          <p:cNvCxnSpPr/>
          <p:nvPr/>
        </p:nvCxnSpPr>
        <p:spPr>
          <a:xfrm rot="5400000" flipH="1" flipV="1">
            <a:off x="4038600" y="2667000"/>
            <a:ext cx="3733800" cy="297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3276600" y="3124200"/>
            <a:ext cx="38100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1943100" y="4076700"/>
            <a:ext cx="2362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30" idx="2"/>
          </p:cNvCxnSpPr>
          <p:nvPr/>
        </p:nvCxnSpPr>
        <p:spPr>
          <a:xfrm rot="5400000" flipH="1" flipV="1">
            <a:off x="2987800" y="4544332"/>
            <a:ext cx="2526268" cy="27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62800" y="1828800"/>
            <a:ext cx="572401" cy="369332"/>
          </a:xfrm>
          <a:prstGeom prst="rect">
            <a:avLst/>
          </a:prstGeom>
          <a:noFill/>
        </p:spPr>
        <p:txBody>
          <a:bodyPr wrap="none" rtlCol="0">
            <a:spAutoFit/>
          </a:bodyPr>
          <a:lstStyle/>
          <a:p>
            <a:r>
              <a:rPr lang="en-US" dirty="0" smtClean="0">
                <a:solidFill>
                  <a:schemeClr val="bg2">
                    <a:lumMod val="25000"/>
                  </a:schemeClr>
                </a:solidFill>
              </a:rPr>
              <a:t>Fun</a:t>
            </a:r>
            <a:endParaRPr lang="en-US" dirty="0">
              <a:solidFill>
                <a:schemeClr val="bg2">
                  <a:lumMod val="25000"/>
                </a:schemeClr>
              </a:solidFill>
            </a:endParaRPr>
          </a:p>
        </p:txBody>
      </p:sp>
      <p:sp>
        <p:nvSpPr>
          <p:cNvPr id="19" name="TextBox 18"/>
          <p:cNvSpPr txBox="1"/>
          <p:nvPr/>
        </p:nvSpPr>
        <p:spPr>
          <a:xfrm>
            <a:off x="5867400" y="1752600"/>
            <a:ext cx="800027" cy="369332"/>
          </a:xfrm>
          <a:prstGeom prst="rect">
            <a:avLst/>
          </a:prstGeom>
          <a:noFill/>
        </p:spPr>
        <p:txBody>
          <a:bodyPr wrap="none" rtlCol="0">
            <a:spAutoFit/>
          </a:bodyPr>
          <a:lstStyle/>
          <a:p>
            <a:r>
              <a:rPr lang="en-US" dirty="0" smtClean="0">
                <a:solidFill>
                  <a:schemeClr val="bg2">
                    <a:lumMod val="25000"/>
                  </a:schemeClr>
                </a:solidFill>
              </a:rPr>
              <a:t>Needs</a:t>
            </a:r>
            <a:endParaRPr lang="en-US" dirty="0">
              <a:solidFill>
                <a:schemeClr val="bg2">
                  <a:lumMod val="25000"/>
                </a:schemeClr>
              </a:solidFill>
            </a:endParaRPr>
          </a:p>
        </p:txBody>
      </p:sp>
      <p:sp>
        <p:nvSpPr>
          <p:cNvPr id="25" name="TextBox 24"/>
          <p:cNvSpPr txBox="1"/>
          <p:nvPr/>
        </p:nvSpPr>
        <p:spPr>
          <a:xfrm>
            <a:off x="1828800" y="3276600"/>
            <a:ext cx="923458" cy="369332"/>
          </a:xfrm>
          <a:prstGeom prst="rect">
            <a:avLst/>
          </a:prstGeom>
          <a:noFill/>
        </p:spPr>
        <p:txBody>
          <a:bodyPr wrap="none" rtlCol="0">
            <a:spAutoFit/>
          </a:bodyPr>
          <a:lstStyle/>
          <a:p>
            <a:r>
              <a:rPr lang="en-US" dirty="0" smtClean="0">
                <a:solidFill>
                  <a:schemeClr val="accent5">
                    <a:lumMod val="50000"/>
                  </a:schemeClr>
                </a:solidFill>
              </a:rPr>
              <a:t>Church</a:t>
            </a:r>
            <a:endParaRPr lang="en-US" dirty="0">
              <a:solidFill>
                <a:schemeClr val="accent5">
                  <a:lumMod val="50000"/>
                </a:schemeClr>
              </a:solidFill>
            </a:endParaRPr>
          </a:p>
        </p:txBody>
      </p:sp>
      <p:sp>
        <p:nvSpPr>
          <p:cNvPr id="30" name="TextBox 29"/>
          <p:cNvSpPr txBox="1"/>
          <p:nvPr/>
        </p:nvSpPr>
        <p:spPr>
          <a:xfrm>
            <a:off x="3962400" y="3048000"/>
            <a:ext cx="849335" cy="369332"/>
          </a:xfrm>
          <a:prstGeom prst="rect">
            <a:avLst/>
          </a:prstGeom>
          <a:noFill/>
        </p:spPr>
        <p:txBody>
          <a:bodyPr wrap="none" rtlCol="0">
            <a:spAutoFit/>
          </a:bodyPr>
          <a:lstStyle/>
          <a:p>
            <a:r>
              <a:rPr lang="en-US" dirty="0" smtClean="0">
                <a:solidFill>
                  <a:schemeClr val="accent5">
                    <a:lumMod val="50000"/>
                  </a:schemeClr>
                </a:solidFill>
              </a:rPr>
              <a:t>Family</a:t>
            </a:r>
            <a:endParaRPr lang="en-US" dirty="0">
              <a:solidFill>
                <a:schemeClr val="accent5">
                  <a:lumMod val="50000"/>
                </a:schemeClr>
              </a:solidFill>
            </a:endParaRPr>
          </a:p>
        </p:txBody>
      </p:sp>
      <p:cxnSp>
        <p:nvCxnSpPr>
          <p:cNvPr id="33" name="Straight Arrow Connector 32"/>
          <p:cNvCxnSpPr>
            <a:endCxn id="30" idx="1"/>
          </p:cNvCxnSpPr>
          <p:nvPr/>
        </p:nvCxnSpPr>
        <p:spPr>
          <a:xfrm flipV="1">
            <a:off x="2743200" y="3232666"/>
            <a:ext cx="1219200" cy="12013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0" idx="0"/>
            <a:endCxn id="43" idx="2"/>
          </p:cNvCxnSpPr>
          <p:nvPr/>
        </p:nvCxnSpPr>
        <p:spPr>
          <a:xfrm rot="5400000" flipH="1" flipV="1">
            <a:off x="3745935" y="2292709"/>
            <a:ext cx="1396425" cy="1141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438400" y="1600200"/>
            <a:ext cx="17526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38600" y="1066800"/>
            <a:ext cx="925253" cy="584775"/>
          </a:xfrm>
          <a:prstGeom prst="rect">
            <a:avLst/>
          </a:prstGeom>
          <a:noFill/>
        </p:spPr>
        <p:txBody>
          <a:bodyPr wrap="none" rtlCol="0">
            <a:spAutoFit/>
          </a:bodyPr>
          <a:lstStyle/>
          <a:p>
            <a:r>
              <a:rPr lang="en-US" sz="3200" dirty="0" smtClean="0">
                <a:solidFill>
                  <a:srgbClr val="FF0000"/>
                </a:solidFill>
              </a:rPr>
              <a:t>God</a:t>
            </a:r>
            <a:endParaRPr lang="en-US" sz="3200" dirty="0">
              <a:solidFill>
                <a:srgbClr val="FF0000"/>
              </a:solidFill>
            </a:endParaRPr>
          </a:p>
        </p:txBody>
      </p:sp>
      <p:sp>
        <p:nvSpPr>
          <p:cNvPr id="17" name="Oval 16"/>
          <p:cNvSpPr/>
          <p:nvPr/>
        </p:nvSpPr>
        <p:spPr>
          <a:xfrm>
            <a:off x="5486400" y="1447800"/>
            <a:ext cx="2514600" cy="17526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38800" y="1066800"/>
            <a:ext cx="2819400" cy="461665"/>
          </a:xfrm>
          <a:prstGeom prst="rect">
            <a:avLst/>
          </a:prstGeom>
          <a:noFill/>
        </p:spPr>
        <p:txBody>
          <a:bodyPr wrap="square" rtlCol="0">
            <a:spAutoFit/>
          </a:bodyPr>
          <a:lstStyle/>
          <a:p>
            <a:r>
              <a:rPr lang="en-US" sz="2400" dirty="0" smtClean="0"/>
              <a:t>These are Gifts Too!</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Fails to Satisfy: Haggai 1:6</a:t>
            </a:r>
            <a:endParaRPr lang="en-US" dirty="0"/>
          </a:p>
        </p:txBody>
      </p:sp>
      <p:sp>
        <p:nvSpPr>
          <p:cNvPr id="3" name="Content Placeholder 2"/>
          <p:cNvSpPr>
            <a:spLocks noGrp="1"/>
          </p:cNvSpPr>
          <p:nvPr>
            <p:ph idx="1"/>
          </p:nvPr>
        </p:nvSpPr>
        <p:spPr>
          <a:xfrm>
            <a:off x="457200" y="1935480"/>
            <a:ext cx="4114800" cy="4389120"/>
          </a:xfrm>
        </p:spPr>
        <p:txBody>
          <a:bodyPr>
            <a:normAutofit lnSpcReduction="10000"/>
          </a:bodyPr>
          <a:lstStyle/>
          <a:p>
            <a:r>
              <a:rPr lang="en-US" dirty="0" smtClean="0"/>
              <a:t>You have sown much, but have brought in little; you have eaten, but have not been satisfied; You have drunk, but have not been exhilarated; have clothed yourselves, but not been warmed; And </a:t>
            </a:r>
            <a:r>
              <a:rPr lang="en-US" dirty="0" smtClean="0">
                <a:solidFill>
                  <a:srgbClr val="FF0000"/>
                </a:solidFill>
              </a:rPr>
              <a:t>he who earned wages earned them for a bag with holes in it.</a:t>
            </a:r>
            <a:endParaRPr lang="en-US" dirty="0">
              <a:solidFill>
                <a:srgbClr val="FF0000"/>
              </a:solidFill>
            </a:endParaRPr>
          </a:p>
        </p:txBody>
      </p:sp>
      <p:pic>
        <p:nvPicPr>
          <p:cNvPr id="4" name="Picture 3" descr="1175024388unfulfilled.jpg"/>
          <p:cNvPicPr>
            <a:picLocks noChangeAspect="1"/>
          </p:cNvPicPr>
          <p:nvPr/>
        </p:nvPicPr>
        <p:blipFill>
          <a:blip r:embed="rId3"/>
          <a:stretch>
            <a:fillRect/>
          </a:stretch>
        </p:blipFill>
        <p:spPr>
          <a:xfrm>
            <a:off x="4953000" y="2286000"/>
            <a:ext cx="3429000" cy="400515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Young Man (Luke 18)</a:t>
            </a:r>
            <a:endParaRPr lang="en-US" dirty="0"/>
          </a:p>
        </p:txBody>
      </p:sp>
      <p:sp>
        <p:nvSpPr>
          <p:cNvPr id="3" name="Content Placeholder 2"/>
          <p:cNvSpPr>
            <a:spLocks noGrp="1"/>
          </p:cNvSpPr>
          <p:nvPr>
            <p:ph idx="1"/>
          </p:nvPr>
        </p:nvSpPr>
        <p:spPr>
          <a:xfrm>
            <a:off x="457200" y="1935480"/>
            <a:ext cx="4114800" cy="4389120"/>
          </a:xfrm>
        </p:spPr>
        <p:txBody>
          <a:bodyPr>
            <a:normAutofit/>
          </a:bodyPr>
          <a:lstStyle/>
          <a:p>
            <a:r>
              <a:rPr lang="en-US" dirty="0" smtClean="0">
                <a:solidFill>
                  <a:srgbClr val="00B0F0"/>
                </a:solidFill>
              </a:rPr>
              <a:t>How hard it is for those who have wealth to enter the kingdom of God! </a:t>
            </a:r>
          </a:p>
          <a:p>
            <a:endParaRPr lang="en-US" dirty="0" smtClean="0">
              <a:solidFill>
                <a:srgbClr val="00B0F0"/>
              </a:solidFill>
            </a:endParaRPr>
          </a:p>
          <a:p>
            <a:r>
              <a:rPr lang="en-US" dirty="0" smtClean="0">
                <a:solidFill>
                  <a:srgbClr val="00B0F0"/>
                </a:solidFill>
              </a:rPr>
              <a:t>The Apostle who Said No?</a:t>
            </a:r>
            <a:endParaRPr lang="en-US" dirty="0"/>
          </a:p>
        </p:txBody>
      </p:sp>
      <p:pic>
        <p:nvPicPr>
          <p:cNvPr id="4" name="Picture 3" descr="the_rich_young_man.jpg"/>
          <p:cNvPicPr>
            <a:picLocks noChangeAspect="1"/>
          </p:cNvPicPr>
          <p:nvPr/>
        </p:nvPicPr>
        <p:blipFill>
          <a:blip r:embed="rId3"/>
          <a:stretch>
            <a:fillRect/>
          </a:stretch>
        </p:blipFill>
        <p:spPr>
          <a:xfrm>
            <a:off x="4495800" y="1875091"/>
            <a:ext cx="4264190" cy="498290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Banquet (Luke 14: 15-20)</a:t>
            </a:r>
            <a:endParaRPr lang="en-US" dirty="0"/>
          </a:p>
        </p:txBody>
      </p:sp>
      <p:sp>
        <p:nvSpPr>
          <p:cNvPr id="3" name="Content Placeholder 2"/>
          <p:cNvSpPr>
            <a:spLocks noGrp="1"/>
          </p:cNvSpPr>
          <p:nvPr>
            <p:ph idx="1"/>
          </p:nvPr>
        </p:nvSpPr>
        <p:spPr>
          <a:xfrm>
            <a:off x="4572000" y="1905000"/>
            <a:ext cx="4114800" cy="4389120"/>
          </a:xfrm>
        </p:spPr>
        <p:txBody>
          <a:bodyPr>
            <a:normAutofit fontScale="92500"/>
          </a:bodyPr>
          <a:lstStyle/>
          <a:p>
            <a:r>
              <a:rPr lang="en-US" dirty="0" smtClean="0"/>
              <a:t>Good Excuses for Missing God’s Feast?</a:t>
            </a:r>
          </a:p>
          <a:p>
            <a:endParaRPr lang="en-US" dirty="0" smtClean="0"/>
          </a:p>
          <a:p>
            <a:r>
              <a:rPr lang="en-US" dirty="0" smtClean="0"/>
              <a:t>“I have purchased a field and must go to examine it.” </a:t>
            </a:r>
          </a:p>
          <a:p>
            <a:r>
              <a:rPr lang="en-US" dirty="0" smtClean="0"/>
              <a:t>“I have purchased five yoke of oxen and am on my way to evaluate them.” </a:t>
            </a:r>
          </a:p>
          <a:p>
            <a:r>
              <a:rPr lang="en-US" dirty="0" smtClean="0"/>
              <a:t>“I have just married a woman.”</a:t>
            </a:r>
            <a:endParaRPr lang="en-US" dirty="0"/>
          </a:p>
        </p:txBody>
      </p:sp>
      <p:pic>
        <p:nvPicPr>
          <p:cNvPr id="4" name="Picture 3" descr="weddinginvite.jpg"/>
          <p:cNvPicPr>
            <a:picLocks noChangeAspect="1"/>
          </p:cNvPicPr>
          <p:nvPr/>
        </p:nvPicPr>
        <p:blipFill>
          <a:blip r:embed="rId3"/>
          <a:stretch>
            <a:fillRect/>
          </a:stretch>
        </p:blipFill>
        <p:spPr>
          <a:xfrm>
            <a:off x="304800" y="1981200"/>
            <a:ext cx="4136136" cy="44958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Master’s Vineyard (MT. 21)</a:t>
            </a:r>
            <a:endParaRPr lang="en-US" dirty="0"/>
          </a:p>
        </p:txBody>
      </p:sp>
      <p:sp>
        <p:nvSpPr>
          <p:cNvPr id="3" name="Content Placeholder 2"/>
          <p:cNvSpPr>
            <a:spLocks noGrp="1"/>
          </p:cNvSpPr>
          <p:nvPr>
            <p:ph idx="1"/>
          </p:nvPr>
        </p:nvSpPr>
        <p:spPr>
          <a:xfrm>
            <a:off x="457200" y="1935480"/>
            <a:ext cx="4114800" cy="4389120"/>
          </a:xfrm>
        </p:spPr>
        <p:txBody>
          <a:bodyPr>
            <a:normAutofit/>
          </a:bodyPr>
          <a:lstStyle/>
          <a:p>
            <a:r>
              <a:rPr lang="en-US" dirty="0" smtClean="0"/>
              <a:t>It’s God’s World!</a:t>
            </a:r>
          </a:p>
          <a:p>
            <a:endParaRPr lang="en-US" dirty="0" smtClean="0"/>
          </a:p>
          <a:p>
            <a:r>
              <a:rPr lang="en-US" dirty="0" smtClean="0"/>
              <a:t>“When vintage time drew near, he sent his servants to the tenants to obtain his produce. But the tenants seized the servants and one they beat, another they killed, and a third they stoned.”</a:t>
            </a:r>
            <a:endParaRPr lang="en-US" dirty="0"/>
          </a:p>
        </p:txBody>
      </p:sp>
      <p:pic>
        <p:nvPicPr>
          <p:cNvPr id="4" name="Picture 3" descr="vineyard.jpg"/>
          <p:cNvPicPr>
            <a:picLocks noChangeAspect="1"/>
          </p:cNvPicPr>
          <p:nvPr/>
        </p:nvPicPr>
        <p:blipFill>
          <a:blip r:embed="rId3"/>
          <a:stretch>
            <a:fillRect/>
          </a:stretch>
        </p:blipFill>
        <p:spPr>
          <a:xfrm>
            <a:off x="4648200" y="2057400"/>
            <a:ext cx="4055806" cy="4191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5600"/>
            <a:ext cx="4191000" cy="1143000"/>
          </a:xfrm>
        </p:spPr>
        <p:txBody>
          <a:bodyPr>
            <a:normAutofit/>
          </a:bodyPr>
          <a:lstStyle/>
          <a:p>
            <a:r>
              <a:rPr lang="en-US" dirty="0" smtClean="0"/>
              <a:t>I’m No Angel!</a:t>
            </a:r>
            <a:endParaRPr lang="en-US" dirty="0"/>
          </a:p>
        </p:txBody>
      </p:sp>
      <p:pic>
        <p:nvPicPr>
          <p:cNvPr id="4" name="Content Placeholder 3" descr="forgiven.jpg"/>
          <p:cNvPicPr>
            <a:picLocks noGrp="1" noChangeAspect="1"/>
          </p:cNvPicPr>
          <p:nvPr>
            <p:ph idx="1"/>
          </p:nvPr>
        </p:nvPicPr>
        <p:blipFill>
          <a:blip r:embed="rId3"/>
          <a:stretch>
            <a:fillRect/>
          </a:stretch>
        </p:blipFill>
        <p:spPr>
          <a:xfrm>
            <a:off x="4495800" y="914400"/>
            <a:ext cx="3124200" cy="5552728"/>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Fool (Luke 12)</a:t>
            </a:r>
            <a:endParaRPr lang="en-US" dirty="0"/>
          </a:p>
        </p:txBody>
      </p:sp>
      <p:sp>
        <p:nvSpPr>
          <p:cNvPr id="3" name="Content Placeholder 2"/>
          <p:cNvSpPr>
            <a:spLocks noGrp="1"/>
          </p:cNvSpPr>
          <p:nvPr>
            <p:ph idx="1"/>
          </p:nvPr>
        </p:nvSpPr>
        <p:spPr>
          <a:xfrm>
            <a:off x="838200" y="1981200"/>
            <a:ext cx="7543800" cy="1264920"/>
          </a:xfrm>
        </p:spPr>
        <p:txBody>
          <a:bodyPr/>
          <a:lstStyle/>
          <a:p>
            <a:r>
              <a:rPr lang="en-US" dirty="0" smtClean="0"/>
              <a:t>“This is how it will be with anyone who stores up things for himself but is not rich toward God.”</a:t>
            </a:r>
            <a:endParaRPr lang="en-US" dirty="0"/>
          </a:p>
        </p:txBody>
      </p:sp>
      <p:pic>
        <p:nvPicPr>
          <p:cNvPr id="4" name="Picture 3" descr="rich_fool2.jpg"/>
          <p:cNvPicPr>
            <a:picLocks noChangeAspect="1"/>
          </p:cNvPicPr>
          <p:nvPr/>
        </p:nvPicPr>
        <p:blipFill>
          <a:blip r:embed="rId3"/>
          <a:stretch>
            <a:fillRect/>
          </a:stretch>
        </p:blipFill>
        <p:spPr>
          <a:xfrm>
            <a:off x="1828800" y="3276600"/>
            <a:ext cx="5257800" cy="322847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Clueless in Riches: Amos 5:18</a:t>
            </a:r>
            <a:endParaRPr lang="en-US" dirty="0"/>
          </a:p>
        </p:txBody>
      </p:sp>
      <p:sp>
        <p:nvSpPr>
          <p:cNvPr id="3" name="Content Placeholder 2"/>
          <p:cNvSpPr>
            <a:spLocks noGrp="1"/>
          </p:cNvSpPr>
          <p:nvPr>
            <p:ph idx="1"/>
          </p:nvPr>
        </p:nvSpPr>
        <p:spPr>
          <a:xfrm>
            <a:off x="4572000" y="1935480"/>
            <a:ext cx="4114800" cy="4389120"/>
          </a:xfrm>
        </p:spPr>
        <p:txBody>
          <a:bodyPr/>
          <a:lstStyle/>
          <a:p>
            <a:r>
              <a:rPr lang="en-US" dirty="0" smtClean="0"/>
              <a:t>Woe to those who yearn for the day of the LORD! What will this day of the LORD mean for you? Darkness and not light!</a:t>
            </a:r>
            <a:endParaRPr lang="en-US" dirty="0"/>
          </a:p>
        </p:txBody>
      </p:sp>
      <p:pic>
        <p:nvPicPr>
          <p:cNvPr id="4" name="Picture 3" descr="amos_1.jpg"/>
          <p:cNvPicPr>
            <a:picLocks noChangeAspect="1"/>
          </p:cNvPicPr>
          <p:nvPr/>
        </p:nvPicPr>
        <p:blipFill>
          <a:blip r:embed="rId3"/>
          <a:stretch>
            <a:fillRect/>
          </a:stretch>
        </p:blipFill>
        <p:spPr>
          <a:xfrm>
            <a:off x="914400" y="2057400"/>
            <a:ext cx="2962275" cy="42672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Widow’s Mite: She Gave More! </a:t>
            </a:r>
            <a:endParaRPr lang="en-US" dirty="0"/>
          </a:p>
        </p:txBody>
      </p:sp>
      <p:pic>
        <p:nvPicPr>
          <p:cNvPr id="6" name="Content Placeholder 5" descr="PF_1943183~The-Widow-s-Mite-Posters.jpg"/>
          <p:cNvPicPr>
            <a:picLocks noGrp="1" noChangeAspect="1"/>
          </p:cNvPicPr>
          <p:nvPr>
            <p:ph idx="1"/>
          </p:nvPr>
        </p:nvPicPr>
        <p:blipFill>
          <a:blip r:embed="rId3"/>
          <a:stretch>
            <a:fillRect/>
          </a:stretch>
        </p:blipFill>
        <p:spPr>
          <a:xfrm>
            <a:off x="1143000" y="1905000"/>
            <a:ext cx="6781800" cy="4730306"/>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1:9-11</a:t>
            </a:r>
            <a:endParaRPr lang="en-US" dirty="0"/>
          </a:p>
        </p:txBody>
      </p:sp>
      <p:sp>
        <p:nvSpPr>
          <p:cNvPr id="3" name="Content Placeholder 2"/>
          <p:cNvSpPr>
            <a:spLocks noGrp="1"/>
          </p:cNvSpPr>
          <p:nvPr>
            <p:ph idx="1"/>
          </p:nvPr>
        </p:nvSpPr>
        <p:spPr>
          <a:xfrm>
            <a:off x="457200" y="2438400"/>
            <a:ext cx="3962400" cy="3246120"/>
          </a:xfrm>
        </p:spPr>
        <p:txBody>
          <a:bodyPr>
            <a:normAutofit/>
          </a:bodyPr>
          <a:lstStyle/>
          <a:p>
            <a:r>
              <a:rPr lang="en-US" dirty="0" smtClean="0"/>
              <a:t>The brother in lowly circumstances should take pride in his high standing, and the rich one in his lowliness, for he will pass away "like the flower of the field.”</a:t>
            </a:r>
            <a:endParaRPr lang="en-US" dirty="0"/>
          </a:p>
        </p:txBody>
      </p:sp>
      <p:pic>
        <p:nvPicPr>
          <p:cNvPr id="4" name="Picture 3" descr="in_humility.jpg"/>
          <p:cNvPicPr>
            <a:picLocks noChangeAspect="1"/>
          </p:cNvPicPr>
          <p:nvPr/>
        </p:nvPicPr>
        <p:blipFill>
          <a:blip r:embed="rId3"/>
          <a:stretch>
            <a:fillRect/>
          </a:stretch>
        </p:blipFill>
        <p:spPr>
          <a:xfrm>
            <a:off x="4572000" y="2514600"/>
            <a:ext cx="4303776" cy="30480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Advice: Get Perspective!</a:t>
            </a:r>
            <a:endParaRPr lang="en-US" dirty="0"/>
          </a:p>
        </p:txBody>
      </p:sp>
      <p:pic>
        <p:nvPicPr>
          <p:cNvPr id="4" name="Picture 3" descr="13_13wantsneeds.jpg"/>
          <p:cNvPicPr>
            <a:picLocks noChangeAspect="1"/>
          </p:cNvPicPr>
          <p:nvPr/>
        </p:nvPicPr>
        <p:blipFill>
          <a:blip r:embed="rId3"/>
          <a:stretch>
            <a:fillRect/>
          </a:stretch>
        </p:blipFill>
        <p:spPr>
          <a:xfrm>
            <a:off x="304800" y="1905000"/>
            <a:ext cx="5565468" cy="2654300"/>
          </a:xfrm>
          <a:prstGeom prst="rect">
            <a:avLst/>
          </a:prstGeom>
        </p:spPr>
      </p:pic>
      <p:pic>
        <p:nvPicPr>
          <p:cNvPr id="5" name="Picture 4" descr="dont buy it.jpg"/>
          <p:cNvPicPr>
            <a:picLocks noChangeAspect="1"/>
          </p:cNvPicPr>
          <p:nvPr/>
        </p:nvPicPr>
        <p:blipFill>
          <a:blip r:embed="rId4"/>
          <a:stretch>
            <a:fillRect/>
          </a:stretch>
        </p:blipFill>
        <p:spPr>
          <a:xfrm>
            <a:off x="4191000" y="2209800"/>
            <a:ext cx="4272548" cy="2743200"/>
          </a:xfrm>
          <a:prstGeom prst="rect">
            <a:avLst/>
          </a:prstGeom>
        </p:spPr>
      </p:pic>
      <p:pic>
        <p:nvPicPr>
          <p:cNvPr id="6" name="Picture 5" descr="ishop.gif"/>
          <p:cNvPicPr>
            <a:picLocks noChangeAspect="1"/>
          </p:cNvPicPr>
          <p:nvPr/>
        </p:nvPicPr>
        <p:blipFill>
          <a:blip r:embed="rId5"/>
          <a:stretch>
            <a:fillRect/>
          </a:stretch>
        </p:blipFill>
        <p:spPr>
          <a:xfrm>
            <a:off x="1676400" y="4038600"/>
            <a:ext cx="2733675" cy="26289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a:t>
            </a:r>
            <a:endParaRPr lang="en-US" dirty="0"/>
          </a:p>
        </p:txBody>
      </p:sp>
      <p:sp>
        <p:nvSpPr>
          <p:cNvPr id="3" name="Content Placeholder 2"/>
          <p:cNvSpPr>
            <a:spLocks noGrp="1"/>
          </p:cNvSpPr>
          <p:nvPr>
            <p:ph idx="1"/>
          </p:nvPr>
        </p:nvSpPr>
        <p:spPr/>
        <p:txBody>
          <a:bodyPr/>
          <a:lstStyle/>
          <a:p>
            <a:r>
              <a:rPr lang="en-US" dirty="0" smtClean="0"/>
              <a:t>Fall broke </a:t>
            </a:r>
          </a:p>
          <a:p>
            <a:pPr>
              <a:buNone/>
            </a:pPr>
            <a:r>
              <a:rPr lang="en-US" dirty="0" smtClean="0"/>
              <a:t>Friendship with </a:t>
            </a:r>
          </a:p>
          <a:p>
            <a:pPr>
              <a:buNone/>
            </a:pPr>
            <a:r>
              <a:rPr lang="en-US" dirty="0" smtClean="0"/>
              <a:t>God</a:t>
            </a:r>
          </a:p>
          <a:p>
            <a:r>
              <a:rPr lang="en-US" dirty="0" smtClean="0"/>
              <a:t>Befriend Him!</a:t>
            </a:r>
          </a:p>
          <a:p>
            <a:r>
              <a:rPr lang="en-US" dirty="0" smtClean="0"/>
              <a:t>Get His</a:t>
            </a:r>
          </a:p>
          <a:p>
            <a:pPr>
              <a:buNone/>
            </a:pPr>
            <a:r>
              <a:rPr lang="en-US" dirty="0" smtClean="0"/>
              <a:t>Perspective</a:t>
            </a:r>
            <a:endParaRPr lang="en-US" dirty="0"/>
          </a:p>
        </p:txBody>
      </p:sp>
      <p:pic>
        <p:nvPicPr>
          <p:cNvPr id="4" name="Picture 3" descr="pray.jpg"/>
          <p:cNvPicPr>
            <a:picLocks noChangeAspect="1"/>
          </p:cNvPicPr>
          <p:nvPr/>
        </p:nvPicPr>
        <p:blipFill>
          <a:blip r:embed="rId3"/>
          <a:stretch>
            <a:fillRect/>
          </a:stretch>
        </p:blipFill>
        <p:spPr>
          <a:xfrm>
            <a:off x="6400800" y="3200400"/>
            <a:ext cx="2383536" cy="3657600"/>
          </a:xfrm>
          <a:prstGeom prst="rect">
            <a:avLst/>
          </a:prstGeom>
        </p:spPr>
      </p:pic>
      <p:pic>
        <p:nvPicPr>
          <p:cNvPr id="5" name="Picture 4" descr="praying.jpg"/>
          <p:cNvPicPr>
            <a:picLocks noChangeAspect="1"/>
          </p:cNvPicPr>
          <p:nvPr/>
        </p:nvPicPr>
        <p:blipFill>
          <a:blip r:embed="rId4"/>
          <a:stretch>
            <a:fillRect/>
          </a:stretch>
        </p:blipFill>
        <p:spPr>
          <a:xfrm>
            <a:off x="3581400" y="685800"/>
            <a:ext cx="3962400" cy="2948026"/>
          </a:xfrm>
          <a:prstGeom prst="rect">
            <a:avLst/>
          </a:prstGeom>
        </p:spPr>
      </p:pic>
      <p:pic>
        <p:nvPicPr>
          <p:cNvPr id="7" name="Picture 6" descr="prayer image.jpg"/>
          <p:cNvPicPr>
            <a:picLocks noChangeAspect="1"/>
          </p:cNvPicPr>
          <p:nvPr/>
        </p:nvPicPr>
        <p:blipFill>
          <a:blip r:embed="rId5"/>
          <a:stretch>
            <a:fillRect/>
          </a:stretch>
        </p:blipFill>
        <p:spPr>
          <a:xfrm>
            <a:off x="3962400" y="3124200"/>
            <a:ext cx="2362200" cy="3555111"/>
          </a:xfrm>
          <a:prstGeom prst="rect">
            <a:avLst/>
          </a:prstGeom>
        </p:spPr>
      </p:pic>
      <p:pic>
        <p:nvPicPr>
          <p:cNvPr id="8" name="Picture 7" descr="Consecration.jpg"/>
          <p:cNvPicPr>
            <a:picLocks noChangeAspect="1"/>
          </p:cNvPicPr>
          <p:nvPr/>
        </p:nvPicPr>
        <p:blipFill>
          <a:blip r:embed="rId6"/>
          <a:stretch>
            <a:fillRect/>
          </a:stretch>
        </p:blipFill>
        <p:spPr>
          <a:xfrm>
            <a:off x="2362200" y="3886200"/>
            <a:ext cx="1794163" cy="28194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with Christ</a:t>
            </a:r>
            <a:endParaRPr lang="en-US" dirty="0"/>
          </a:p>
        </p:txBody>
      </p:sp>
      <p:sp>
        <p:nvSpPr>
          <p:cNvPr id="3" name="Content Placeholder 2"/>
          <p:cNvSpPr>
            <a:spLocks noGrp="1"/>
          </p:cNvSpPr>
          <p:nvPr>
            <p:ph idx="1"/>
          </p:nvPr>
        </p:nvSpPr>
        <p:spPr>
          <a:xfrm>
            <a:off x="4572000" y="1935480"/>
            <a:ext cx="4114800" cy="4389120"/>
          </a:xfrm>
        </p:spPr>
        <p:txBody>
          <a:bodyPr/>
          <a:lstStyle/>
          <a:p>
            <a:endParaRPr lang="en-US" dirty="0" smtClean="0"/>
          </a:p>
          <a:p>
            <a:r>
              <a:rPr lang="en-US" dirty="0" smtClean="0"/>
              <a:t>Read the Bible!</a:t>
            </a:r>
          </a:p>
          <a:p>
            <a:endParaRPr lang="en-US" dirty="0" smtClean="0"/>
          </a:p>
          <a:p>
            <a:r>
              <a:rPr lang="en-US" dirty="0" smtClean="0"/>
              <a:t>“Ignorance of Scripture is Ignorance of Christ”</a:t>
            </a:r>
          </a:p>
          <a:p>
            <a:pPr>
              <a:buNone/>
            </a:pPr>
            <a:r>
              <a:rPr lang="en-US" dirty="0" smtClean="0"/>
              <a:t>   			- St. Jerome</a:t>
            </a:r>
            <a:endParaRPr lang="en-US" dirty="0"/>
          </a:p>
        </p:txBody>
      </p:sp>
      <p:pic>
        <p:nvPicPr>
          <p:cNvPr id="4" name="Picture 3" descr="biblegirl.jpg"/>
          <p:cNvPicPr>
            <a:picLocks noChangeAspect="1"/>
          </p:cNvPicPr>
          <p:nvPr/>
        </p:nvPicPr>
        <p:blipFill>
          <a:blip r:embed="rId3"/>
          <a:stretch>
            <a:fillRect/>
          </a:stretch>
        </p:blipFill>
        <p:spPr>
          <a:xfrm>
            <a:off x="609600" y="2285999"/>
            <a:ext cx="3886200" cy="3927653"/>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with Christ</a:t>
            </a:r>
            <a:endParaRPr lang="en-US" dirty="0"/>
          </a:p>
        </p:txBody>
      </p:sp>
      <p:sp>
        <p:nvSpPr>
          <p:cNvPr id="3" name="Content Placeholder 2"/>
          <p:cNvSpPr>
            <a:spLocks noGrp="1"/>
          </p:cNvSpPr>
          <p:nvPr>
            <p:ph idx="1"/>
          </p:nvPr>
        </p:nvSpPr>
        <p:spPr>
          <a:xfrm>
            <a:off x="3429000" y="1935480"/>
            <a:ext cx="5257800" cy="4389120"/>
          </a:xfrm>
        </p:spPr>
        <p:txBody>
          <a:bodyPr/>
          <a:lstStyle/>
          <a:p>
            <a:r>
              <a:rPr lang="en-US" dirty="0" smtClean="0"/>
              <a:t>Don’t Fool </a:t>
            </a:r>
          </a:p>
          <a:p>
            <a:pPr>
              <a:buNone/>
            </a:pPr>
            <a:r>
              <a:rPr lang="en-US" dirty="0" smtClean="0"/>
              <a:t>   Yourself</a:t>
            </a:r>
          </a:p>
          <a:p>
            <a:endParaRPr lang="en-US" dirty="0" smtClean="0"/>
          </a:p>
          <a:p>
            <a:r>
              <a:rPr lang="en-US" dirty="0" smtClean="0"/>
              <a:t>You Are </a:t>
            </a:r>
          </a:p>
          <a:p>
            <a:pPr>
              <a:buNone/>
            </a:pPr>
            <a:r>
              <a:rPr lang="en-US" dirty="0" smtClean="0"/>
              <a:t>    Very Easy </a:t>
            </a:r>
          </a:p>
          <a:p>
            <a:pPr>
              <a:buNone/>
            </a:pPr>
            <a:r>
              <a:rPr lang="en-US" dirty="0" smtClean="0"/>
              <a:t>    to Fool!</a:t>
            </a:r>
            <a:endParaRPr lang="en-US" dirty="0"/>
          </a:p>
        </p:txBody>
      </p:sp>
      <p:pic>
        <p:nvPicPr>
          <p:cNvPr id="4" name="Picture 3" descr="signgoodluck.jpg"/>
          <p:cNvPicPr>
            <a:picLocks noChangeAspect="1"/>
          </p:cNvPicPr>
          <p:nvPr/>
        </p:nvPicPr>
        <p:blipFill>
          <a:blip r:embed="rId3"/>
          <a:stretch>
            <a:fillRect/>
          </a:stretch>
        </p:blipFill>
        <p:spPr>
          <a:xfrm>
            <a:off x="5638800" y="2133600"/>
            <a:ext cx="3011332" cy="4005072"/>
          </a:xfrm>
          <a:prstGeom prst="rect">
            <a:avLst/>
          </a:prstGeom>
        </p:spPr>
      </p:pic>
      <p:pic>
        <p:nvPicPr>
          <p:cNvPr id="5" name="Picture 4" descr="buy now pay later.jpg"/>
          <p:cNvPicPr>
            <a:picLocks noChangeAspect="1"/>
          </p:cNvPicPr>
          <p:nvPr/>
        </p:nvPicPr>
        <p:blipFill>
          <a:blip r:embed="rId4"/>
          <a:stretch>
            <a:fillRect/>
          </a:stretch>
        </p:blipFill>
        <p:spPr>
          <a:xfrm>
            <a:off x="228600" y="1828800"/>
            <a:ext cx="3048000" cy="488696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with Christ</a:t>
            </a:r>
            <a:endParaRPr lang="en-US" dirty="0"/>
          </a:p>
        </p:txBody>
      </p:sp>
      <p:sp>
        <p:nvSpPr>
          <p:cNvPr id="3" name="Content Placeholder 2"/>
          <p:cNvSpPr>
            <a:spLocks noGrp="1"/>
          </p:cNvSpPr>
          <p:nvPr>
            <p:ph idx="1"/>
          </p:nvPr>
        </p:nvSpPr>
        <p:spPr>
          <a:xfrm>
            <a:off x="457200" y="1935480"/>
            <a:ext cx="4114800" cy="4389120"/>
          </a:xfrm>
        </p:spPr>
        <p:txBody>
          <a:bodyPr/>
          <a:lstStyle/>
          <a:p>
            <a:r>
              <a:rPr lang="en-US" dirty="0" smtClean="0"/>
              <a:t>No Instant Answers</a:t>
            </a:r>
          </a:p>
          <a:p>
            <a:endParaRPr lang="en-US" dirty="0" smtClean="0"/>
          </a:p>
          <a:p>
            <a:r>
              <a:rPr lang="en-US" dirty="0" smtClean="0"/>
              <a:t>Don’t Seek Rules</a:t>
            </a:r>
          </a:p>
          <a:p>
            <a:endParaRPr lang="en-US" dirty="0" smtClean="0"/>
          </a:p>
          <a:p>
            <a:r>
              <a:rPr lang="en-US" dirty="0" smtClean="0"/>
              <a:t>Seek Guidance</a:t>
            </a:r>
            <a:endParaRPr lang="en-US" dirty="0"/>
          </a:p>
        </p:txBody>
      </p:sp>
      <p:pic>
        <p:nvPicPr>
          <p:cNvPr id="4" name="Picture 3" descr="gods183.jpg"/>
          <p:cNvPicPr>
            <a:picLocks noChangeAspect="1"/>
          </p:cNvPicPr>
          <p:nvPr/>
        </p:nvPicPr>
        <p:blipFill>
          <a:blip r:embed="rId3"/>
          <a:stretch>
            <a:fillRect/>
          </a:stretch>
        </p:blipFill>
        <p:spPr>
          <a:xfrm>
            <a:off x="4343400" y="1981200"/>
            <a:ext cx="3657600" cy="4564685"/>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Generous</a:t>
            </a:r>
            <a:endParaRPr lang="en-US" dirty="0"/>
          </a:p>
        </p:txBody>
      </p:sp>
      <p:sp>
        <p:nvSpPr>
          <p:cNvPr id="3" name="Content Placeholder 2"/>
          <p:cNvSpPr>
            <a:spLocks noGrp="1"/>
          </p:cNvSpPr>
          <p:nvPr>
            <p:ph idx="1"/>
          </p:nvPr>
        </p:nvSpPr>
        <p:spPr>
          <a:xfrm>
            <a:off x="457200" y="1935480"/>
            <a:ext cx="4114800" cy="4389120"/>
          </a:xfrm>
        </p:spPr>
        <p:txBody>
          <a:bodyPr/>
          <a:lstStyle/>
          <a:p>
            <a:r>
              <a:rPr lang="en-US" dirty="0" smtClean="0"/>
              <a:t>Live Dangerously!</a:t>
            </a:r>
            <a:endParaRPr lang="en-US" dirty="0"/>
          </a:p>
        </p:txBody>
      </p:sp>
      <p:pic>
        <p:nvPicPr>
          <p:cNvPr id="4" name="Picture 3" descr="tissot-widows-mite300x193.jpg"/>
          <p:cNvPicPr>
            <a:picLocks noChangeAspect="1"/>
          </p:cNvPicPr>
          <p:nvPr/>
        </p:nvPicPr>
        <p:blipFill>
          <a:blip r:embed="rId3"/>
          <a:stretch>
            <a:fillRect/>
          </a:stretch>
        </p:blipFill>
        <p:spPr>
          <a:xfrm>
            <a:off x="4267200" y="1371600"/>
            <a:ext cx="4382487" cy="2819400"/>
          </a:xfrm>
          <a:prstGeom prst="rect">
            <a:avLst/>
          </a:prstGeom>
        </p:spPr>
      </p:pic>
      <p:pic>
        <p:nvPicPr>
          <p:cNvPr id="6" name="Picture 5" descr="title.gif"/>
          <p:cNvPicPr>
            <a:picLocks noChangeAspect="1"/>
          </p:cNvPicPr>
          <p:nvPr/>
        </p:nvPicPr>
        <p:blipFill>
          <a:blip r:embed="rId4"/>
          <a:stretch>
            <a:fillRect/>
          </a:stretch>
        </p:blipFill>
        <p:spPr>
          <a:xfrm>
            <a:off x="990600" y="2819400"/>
            <a:ext cx="3190875" cy="3276600"/>
          </a:xfrm>
          <a:prstGeom prst="rect">
            <a:avLst/>
          </a:prstGeom>
        </p:spPr>
      </p:pic>
      <p:sp>
        <p:nvSpPr>
          <p:cNvPr id="7" name="Rectangle 6"/>
          <p:cNvSpPr/>
          <p:nvPr/>
        </p:nvSpPr>
        <p:spPr>
          <a:xfrm>
            <a:off x="4800600" y="4724400"/>
            <a:ext cx="3200400" cy="1569660"/>
          </a:xfrm>
          <a:prstGeom prst="rect">
            <a:avLst/>
          </a:prstGeom>
          <a:noFill/>
        </p:spPr>
        <p:txBody>
          <a:bodyPr wrap="square" lIns="91440" tIns="45720" rIns="91440" bIns="45720">
            <a:spAutoFit/>
          </a:bodyPr>
          <a:lstStyle/>
          <a:p>
            <a:pPr algn="ctr"/>
            <a:r>
              <a:rPr lang="en-US" sz="96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rPr>
              <a:t>10 %?</a:t>
            </a:r>
            <a:endParaRPr lang="en-US" sz="9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a:t>
            </a:r>
            <a:endParaRPr lang="en-US" dirty="0"/>
          </a:p>
        </p:txBody>
      </p:sp>
      <p:sp>
        <p:nvSpPr>
          <p:cNvPr id="3" name="Content Placeholder 2"/>
          <p:cNvSpPr>
            <a:spLocks noGrp="1"/>
          </p:cNvSpPr>
          <p:nvPr>
            <p:ph idx="1"/>
          </p:nvPr>
        </p:nvSpPr>
        <p:spPr>
          <a:xfrm>
            <a:off x="457200" y="1935480"/>
            <a:ext cx="4114800" cy="4389120"/>
          </a:xfrm>
        </p:spPr>
        <p:txBody>
          <a:bodyPr/>
          <a:lstStyle/>
          <a:p>
            <a:r>
              <a:rPr lang="en-US" dirty="0" smtClean="0"/>
              <a:t>How Much is Too Much?</a:t>
            </a:r>
          </a:p>
          <a:p>
            <a:r>
              <a:rPr lang="en-US" dirty="0" smtClean="0"/>
              <a:t>Is it Bad to Want More?</a:t>
            </a:r>
            <a:endParaRPr lang="en-US" dirty="0"/>
          </a:p>
        </p:txBody>
      </p:sp>
      <p:pic>
        <p:nvPicPr>
          <p:cNvPr id="4" name="Picture 3" descr="less-is-more-too-much-stuff.jpg"/>
          <p:cNvPicPr>
            <a:picLocks noChangeAspect="1"/>
          </p:cNvPicPr>
          <p:nvPr/>
        </p:nvPicPr>
        <p:blipFill>
          <a:blip r:embed="rId3"/>
          <a:stretch>
            <a:fillRect/>
          </a:stretch>
        </p:blipFill>
        <p:spPr>
          <a:xfrm>
            <a:off x="4876800" y="1295400"/>
            <a:ext cx="4108622" cy="4343400"/>
          </a:xfrm>
          <a:prstGeom prst="rect">
            <a:avLst/>
          </a:prstGeom>
        </p:spPr>
      </p:pic>
      <p:pic>
        <p:nvPicPr>
          <p:cNvPr id="5" name="Picture 4" descr="Verham Med copy.jpg"/>
          <p:cNvPicPr>
            <a:picLocks noChangeAspect="1"/>
          </p:cNvPicPr>
          <p:nvPr/>
        </p:nvPicPr>
        <p:blipFill>
          <a:blip r:embed="rId4"/>
          <a:stretch>
            <a:fillRect/>
          </a:stretch>
        </p:blipFill>
        <p:spPr>
          <a:xfrm>
            <a:off x="381000" y="3352800"/>
            <a:ext cx="5062975" cy="296570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Moderate</a:t>
            </a:r>
            <a:endParaRPr lang="en-US" dirty="0"/>
          </a:p>
        </p:txBody>
      </p:sp>
      <p:sp>
        <p:nvSpPr>
          <p:cNvPr id="3" name="Content Placeholder 2"/>
          <p:cNvSpPr>
            <a:spLocks noGrp="1"/>
          </p:cNvSpPr>
          <p:nvPr>
            <p:ph idx="1"/>
          </p:nvPr>
        </p:nvSpPr>
        <p:spPr>
          <a:xfrm>
            <a:off x="457200" y="1935480"/>
            <a:ext cx="8229600" cy="3246120"/>
          </a:xfrm>
        </p:spPr>
        <p:txBody>
          <a:bodyPr>
            <a:normAutofit/>
          </a:bodyPr>
          <a:lstStyle/>
          <a:p>
            <a:r>
              <a:rPr lang="en-US" dirty="0" smtClean="0"/>
              <a:t>Live One Step Down from what You Can Afford</a:t>
            </a:r>
          </a:p>
          <a:p>
            <a:pPr lvl="1"/>
            <a:r>
              <a:rPr lang="en-US" dirty="0" smtClean="0"/>
              <a:t>Cars</a:t>
            </a:r>
          </a:p>
          <a:p>
            <a:pPr lvl="1"/>
            <a:r>
              <a:rPr lang="en-US" dirty="0" smtClean="0"/>
              <a:t>Clothing</a:t>
            </a:r>
          </a:p>
          <a:p>
            <a:pPr lvl="1"/>
            <a:r>
              <a:rPr lang="en-US" dirty="0" smtClean="0"/>
              <a:t>Housing</a:t>
            </a:r>
          </a:p>
          <a:p>
            <a:pPr lvl="1"/>
            <a:r>
              <a:rPr lang="en-US" dirty="0" smtClean="0"/>
              <a:t>Food</a:t>
            </a:r>
          </a:p>
          <a:p>
            <a:pPr lvl="1"/>
            <a:r>
              <a:rPr lang="en-US" dirty="0" smtClean="0"/>
              <a:t>Play</a:t>
            </a:r>
            <a:endParaRPr lang="en-US" dirty="0"/>
          </a:p>
        </p:txBody>
      </p:sp>
      <p:pic>
        <p:nvPicPr>
          <p:cNvPr id="4" name="Picture 3" descr="LiveSimplyPNweb.jpg"/>
          <p:cNvPicPr>
            <a:picLocks noChangeAspect="1"/>
          </p:cNvPicPr>
          <p:nvPr/>
        </p:nvPicPr>
        <p:blipFill>
          <a:blip r:embed="rId3"/>
          <a:stretch>
            <a:fillRect/>
          </a:stretch>
        </p:blipFill>
        <p:spPr>
          <a:xfrm>
            <a:off x="3810000" y="2514600"/>
            <a:ext cx="3733800" cy="401531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on the Four Last Things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on the Four Last Things</a:t>
            </a:r>
            <a:endParaRPr lang="en-US" dirty="0"/>
          </a:p>
        </p:txBody>
      </p:sp>
      <p:sp>
        <p:nvSpPr>
          <p:cNvPr id="4" name="Rectangle 3"/>
          <p:cNvSpPr/>
          <p:nvPr/>
        </p:nvSpPr>
        <p:spPr>
          <a:xfrm>
            <a:off x="2667000" y="2438400"/>
            <a:ext cx="3399457" cy="341632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Death</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Judgment</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Heaven</a:t>
            </a:r>
          </a:p>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Hell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8915400" cy="1143000"/>
          </a:xfrm>
        </p:spPr>
        <p:txBody>
          <a:bodyPr>
            <a:normAutofit fontScale="90000"/>
          </a:bodyPr>
          <a:lstStyle/>
          <a:p>
            <a:r>
              <a:rPr lang="en-US" dirty="0" smtClean="0"/>
              <a:t>Where is Your Treasure? (Mt. 6:19-21)</a:t>
            </a:r>
            <a:endParaRPr lang="en-US" dirty="0"/>
          </a:p>
        </p:txBody>
      </p:sp>
      <p:sp>
        <p:nvSpPr>
          <p:cNvPr id="3" name="Content Placeholder 2"/>
          <p:cNvSpPr>
            <a:spLocks noGrp="1"/>
          </p:cNvSpPr>
          <p:nvPr>
            <p:ph idx="1"/>
          </p:nvPr>
        </p:nvSpPr>
        <p:spPr>
          <a:xfrm>
            <a:off x="2514600" y="1935480"/>
            <a:ext cx="6477000" cy="2026920"/>
          </a:xfrm>
        </p:spPr>
        <p:txBody>
          <a:bodyPr>
            <a:normAutofit/>
          </a:bodyPr>
          <a:lstStyle/>
          <a:p>
            <a:r>
              <a:rPr lang="en-US" dirty="0" smtClean="0"/>
              <a:t>But store up treasures in heaven, where neither moth nor decay destroys, nor thieves break in and steal. For where your treasure is, there will be your heart also.</a:t>
            </a:r>
            <a:endParaRPr lang="en-US" dirty="0"/>
          </a:p>
        </p:txBody>
      </p:sp>
      <p:pic>
        <p:nvPicPr>
          <p:cNvPr id="4" name="Picture 3" descr="corroded silver.jpg"/>
          <p:cNvPicPr>
            <a:picLocks noChangeAspect="1"/>
          </p:cNvPicPr>
          <p:nvPr/>
        </p:nvPicPr>
        <p:blipFill>
          <a:blip r:embed="rId3"/>
          <a:stretch>
            <a:fillRect/>
          </a:stretch>
        </p:blipFill>
        <p:spPr>
          <a:xfrm>
            <a:off x="2667000" y="4343400"/>
            <a:ext cx="2095500" cy="1905000"/>
          </a:xfrm>
          <a:prstGeom prst="rect">
            <a:avLst/>
          </a:prstGeom>
        </p:spPr>
      </p:pic>
      <p:pic>
        <p:nvPicPr>
          <p:cNvPr id="6" name="Picture 5" descr="moth eaten.jpg"/>
          <p:cNvPicPr>
            <a:picLocks noChangeAspect="1"/>
          </p:cNvPicPr>
          <p:nvPr/>
        </p:nvPicPr>
        <p:blipFill>
          <a:blip r:embed="rId4"/>
          <a:stretch>
            <a:fillRect/>
          </a:stretch>
        </p:blipFill>
        <p:spPr>
          <a:xfrm>
            <a:off x="533401" y="1905000"/>
            <a:ext cx="2209800" cy="4757207"/>
          </a:xfrm>
          <a:prstGeom prst="rect">
            <a:avLst/>
          </a:prstGeom>
        </p:spPr>
      </p:pic>
      <p:pic>
        <p:nvPicPr>
          <p:cNvPr id="7" name="Picture 6" descr="savingmoneybank.jpg"/>
          <p:cNvPicPr>
            <a:picLocks noChangeAspect="1"/>
          </p:cNvPicPr>
          <p:nvPr/>
        </p:nvPicPr>
        <p:blipFill>
          <a:blip r:embed="rId5"/>
          <a:stretch>
            <a:fillRect/>
          </a:stretch>
        </p:blipFill>
        <p:spPr>
          <a:xfrm>
            <a:off x="5029200" y="3581401"/>
            <a:ext cx="3657600" cy="27432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Treasure in Heaven</a:t>
            </a:r>
            <a:endParaRPr lang="en-US" dirty="0"/>
          </a:p>
        </p:txBody>
      </p:sp>
      <p:pic>
        <p:nvPicPr>
          <p:cNvPr id="4" name="Picture 3" descr="Jesus welcome to heaven.bmp"/>
          <p:cNvPicPr>
            <a:picLocks noChangeAspect="1"/>
          </p:cNvPicPr>
          <p:nvPr/>
        </p:nvPicPr>
        <p:blipFill>
          <a:blip r:embed="rId3"/>
          <a:stretch>
            <a:fillRect/>
          </a:stretch>
        </p:blipFill>
        <p:spPr>
          <a:xfrm>
            <a:off x="2057400" y="1981200"/>
            <a:ext cx="5105400" cy="4548448"/>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Prayer of St. Ignatius</a:t>
            </a:r>
            <a:endParaRPr lang="en-US" dirty="0"/>
          </a:p>
        </p:txBody>
      </p:sp>
      <p:sp>
        <p:nvSpPr>
          <p:cNvPr id="3" name="Content Placeholder 2"/>
          <p:cNvSpPr>
            <a:spLocks noGrp="1"/>
          </p:cNvSpPr>
          <p:nvPr>
            <p:ph idx="1"/>
          </p:nvPr>
        </p:nvSpPr>
        <p:spPr>
          <a:xfrm>
            <a:off x="304800" y="1935480"/>
            <a:ext cx="4191000" cy="4465320"/>
          </a:xfrm>
        </p:spPr>
        <p:txBody>
          <a:bodyPr>
            <a:normAutofit fontScale="92500"/>
          </a:bodyPr>
          <a:lstStyle/>
          <a:p>
            <a:pPr>
              <a:buNone/>
            </a:pPr>
            <a:r>
              <a:rPr lang="en-US" dirty="0" smtClean="0"/>
              <a:t>Lord Jesus Christ, take all my freedom, my memory, my understanding, and my will. </a:t>
            </a:r>
          </a:p>
          <a:p>
            <a:pPr>
              <a:buNone/>
            </a:pPr>
            <a:r>
              <a:rPr lang="en-US" dirty="0" smtClean="0"/>
              <a:t> All that I have and cherish You have given me;</a:t>
            </a:r>
          </a:p>
          <a:p>
            <a:pPr>
              <a:buNone/>
            </a:pPr>
            <a:r>
              <a:rPr lang="en-US" dirty="0" smtClean="0"/>
              <a:t>I surrender it all to be guided by your will. </a:t>
            </a:r>
          </a:p>
          <a:p>
            <a:pPr>
              <a:buNone/>
            </a:pPr>
            <a:r>
              <a:rPr lang="en-US" dirty="0" smtClean="0"/>
              <a:t>Your grace and your love are wealth enough for me. </a:t>
            </a:r>
          </a:p>
          <a:p>
            <a:pPr>
              <a:buNone/>
            </a:pPr>
            <a:r>
              <a:rPr lang="en-US" dirty="0" smtClean="0"/>
              <a:t>Give me these, Lord Jesus, and I ask for nothing more. </a:t>
            </a:r>
            <a:endParaRPr lang="en-US" dirty="0"/>
          </a:p>
        </p:txBody>
      </p:sp>
      <p:pic>
        <p:nvPicPr>
          <p:cNvPr id="4" name="Picture 3" descr="blocksGrace3.jpg"/>
          <p:cNvPicPr>
            <a:picLocks noChangeAspect="1"/>
          </p:cNvPicPr>
          <p:nvPr/>
        </p:nvPicPr>
        <p:blipFill>
          <a:blip r:embed="rId3"/>
          <a:stretch>
            <a:fillRect/>
          </a:stretch>
        </p:blipFill>
        <p:spPr>
          <a:xfrm>
            <a:off x="4470400" y="2667000"/>
            <a:ext cx="4368800" cy="3276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Aren’t So Bad, Really!</a:t>
            </a:r>
            <a:endParaRPr lang="en-US" dirty="0"/>
          </a:p>
        </p:txBody>
      </p:sp>
      <p:pic>
        <p:nvPicPr>
          <p:cNvPr id="4" name="Picture 3" descr="digiads_car_ads_89826_1.jpg"/>
          <p:cNvPicPr>
            <a:picLocks noChangeAspect="1"/>
          </p:cNvPicPr>
          <p:nvPr/>
        </p:nvPicPr>
        <p:blipFill>
          <a:blip r:embed="rId3"/>
          <a:stretch>
            <a:fillRect/>
          </a:stretch>
        </p:blipFill>
        <p:spPr>
          <a:xfrm>
            <a:off x="304800" y="2819400"/>
            <a:ext cx="3789517" cy="2819400"/>
          </a:xfrm>
          <a:prstGeom prst="rect">
            <a:avLst/>
          </a:prstGeom>
        </p:spPr>
      </p:pic>
      <p:pic>
        <p:nvPicPr>
          <p:cNvPr id="5" name="Picture 4" descr="camry_hybrid-777894.bmp"/>
          <p:cNvPicPr>
            <a:picLocks noChangeAspect="1"/>
          </p:cNvPicPr>
          <p:nvPr/>
        </p:nvPicPr>
        <p:blipFill>
          <a:blip r:embed="rId4"/>
          <a:stretch>
            <a:fillRect/>
          </a:stretch>
        </p:blipFill>
        <p:spPr>
          <a:xfrm>
            <a:off x="4343400" y="2819400"/>
            <a:ext cx="4591855" cy="2819399"/>
          </a:xfrm>
          <a:prstGeom prst="rect">
            <a:avLst/>
          </a:prstGeom>
        </p:spPr>
      </p:pic>
      <p:pic>
        <p:nvPicPr>
          <p:cNvPr id="8" name="Content Placeholder 3" descr="maserati_pin_014_1280x960.jpg"/>
          <p:cNvPicPr>
            <a:picLocks noGrp="1" noChangeAspect="1"/>
          </p:cNvPicPr>
          <p:nvPr>
            <p:ph idx="1"/>
          </p:nvPr>
        </p:nvPicPr>
        <p:blipFill>
          <a:blip r:embed="rId5"/>
          <a:stretch>
            <a:fillRect/>
          </a:stretch>
        </p:blipFill>
        <p:spPr>
          <a:xfrm>
            <a:off x="1600200" y="1981200"/>
            <a:ext cx="6075892" cy="455691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Aren’t So Bad, Really!</a:t>
            </a:r>
            <a:endParaRPr lang="en-US" dirty="0"/>
          </a:p>
        </p:txBody>
      </p:sp>
      <p:pic>
        <p:nvPicPr>
          <p:cNvPr id="4" name="Picture 3" descr="digiads_car_ads_89826_1.jpg"/>
          <p:cNvPicPr>
            <a:picLocks noChangeAspect="1"/>
          </p:cNvPicPr>
          <p:nvPr/>
        </p:nvPicPr>
        <p:blipFill>
          <a:blip r:embed="rId3"/>
          <a:stretch>
            <a:fillRect/>
          </a:stretch>
        </p:blipFill>
        <p:spPr>
          <a:xfrm>
            <a:off x="304800" y="2819400"/>
            <a:ext cx="3789517" cy="2819400"/>
          </a:xfrm>
          <a:prstGeom prst="rect">
            <a:avLst/>
          </a:prstGeom>
        </p:spPr>
      </p:pic>
      <p:pic>
        <p:nvPicPr>
          <p:cNvPr id="5" name="Picture 4" descr="camry_hybrid-777894.bmp"/>
          <p:cNvPicPr>
            <a:picLocks noChangeAspect="1"/>
          </p:cNvPicPr>
          <p:nvPr/>
        </p:nvPicPr>
        <p:blipFill>
          <a:blip r:embed="rId4"/>
          <a:stretch>
            <a:fillRect/>
          </a:stretch>
        </p:blipFill>
        <p:spPr>
          <a:xfrm>
            <a:off x="4343400" y="2819400"/>
            <a:ext cx="4591855" cy="28193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Out of Order!</a:t>
            </a:r>
          </a:p>
        </p:txBody>
      </p:sp>
      <p:sp>
        <p:nvSpPr>
          <p:cNvPr id="3" name="Content Placeholder 2"/>
          <p:cNvSpPr>
            <a:spLocks noGrp="1"/>
          </p:cNvSpPr>
          <p:nvPr>
            <p:ph idx="1"/>
          </p:nvPr>
        </p:nvSpPr>
        <p:spPr>
          <a:xfrm>
            <a:off x="4572000" y="1905000"/>
            <a:ext cx="4114800" cy="4389120"/>
          </a:xfrm>
        </p:spPr>
        <p:txBody>
          <a:bodyPr>
            <a:normAutofit/>
          </a:bodyPr>
          <a:lstStyle/>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‘Having’</a:t>
            </a:r>
            <a:r>
              <a:rPr lang="en-US" dirty="0" smtClean="0"/>
              <a:t> </a:t>
            </a:r>
            <a:r>
              <a:rPr lang="en-US" dirty="0" err="1" smtClean="0"/>
              <a:t>vs</a:t>
            </a:r>
            <a:r>
              <a:rPr lang="en-US" dirty="0" smtClean="0"/>
              <a:t> </a:t>
            </a:r>
            <a:r>
              <a:rPr lang="en-US" dirty="0" smtClean="0">
                <a:solidFill>
                  <a:srgbClr val="FF0000"/>
                </a:solidFill>
              </a:rPr>
              <a:t>’Being’</a:t>
            </a:r>
            <a:r>
              <a:rPr lang="en-US" dirty="0" smtClean="0"/>
              <a:t> </a:t>
            </a:r>
          </a:p>
          <a:p>
            <a:pPr>
              <a:buNone/>
            </a:pPr>
            <a:endParaRPr lang="en-US" dirty="0" smtClean="0"/>
          </a:p>
          <a:p>
            <a:pPr>
              <a:buNone/>
            </a:pPr>
            <a:endParaRPr lang="en-US" dirty="0" smtClean="0"/>
          </a:p>
          <a:p>
            <a:pPr>
              <a:buNone/>
            </a:pPr>
            <a:endParaRPr lang="en-US" dirty="0" smtClean="0"/>
          </a:p>
          <a:p>
            <a:pPr lvl="1">
              <a:buNone/>
            </a:pPr>
            <a:r>
              <a:rPr lang="en-US" dirty="0" smtClean="0"/>
              <a:t>– John Paul II</a:t>
            </a:r>
            <a:endParaRPr lang="en-US" dirty="0"/>
          </a:p>
        </p:txBody>
      </p:sp>
      <p:pic>
        <p:nvPicPr>
          <p:cNvPr id="4" name="Picture 3" descr="John Paul-II.jpg"/>
          <p:cNvPicPr>
            <a:picLocks noChangeAspect="1"/>
          </p:cNvPicPr>
          <p:nvPr/>
        </p:nvPicPr>
        <p:blipFill>
          <a:blip r:embed="rId3"/>
          <a:stretch>
            <a:fillRect/>
          </a:stretch>
        </p:blipFill>
        <p:spPr>
          <a:xfrm>
            <a:off x="609599" y="1905000"/>
            <a:ext cx="3889317" cy="4343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Out of Order!</a:t>
            </a:r>
          </a:p>
        </p:txBody>
      </p:sp>
      <p:sp>
        <p:nvSpPr>
          <p:cNvPr id="3" name="Content Placeholder 2"/>
          <p:cNvSpPr>
            <a:spLocks noGrp="1"/>
          </p:cNvSpPr>
          <p:nvPr>
            <p:ph idx="1"/>
          </p:nvPr>
        </p:nvSpPr>
        <p:spPr>
          <a:xfrm>
            <a:off x="4572000" y="1905000"/>
            <a:ext cx="4114800" cy="4389120"/>
          </a:xfrm>
        </p:spPr>
        <p:txBody>
          <a:bodyPr>
            <a:normAutofit/>
          </a:bodyPr>
          <a:lstStyle/>
          <a:p>
            <a:endParaRPr lang="en-US" dirty="0" smtClean="0">
              <a:solidFill>
                <a:srgbClr val="FF0000"/>
              </a:solidFill>
            </a:endParaRPr>
          </a:p>
          <a:p>
            <a:endParaRPr lang="en-US" dirty="0" smtClean="0">
              <a:solidFill>
                <a:srgbClr val="FF0000"/>
              </a:solidFill>
            </a:endParaRPr>
          </a:p>
          <a:p>
            <a:r>
              <a:rPr lang="en-US" dirty="0" smtClean="0">
                <a:solidFill>
                  <a:srgbClr val="FF0000"/>
                </a:solidFill>
              </a:rPr>
              <a:t>‘Having’</a:t>
            </a:r>
            <a:r>
              <a:rPr lang="en-US" dirty="0" smtClean="0"/>
              <a:t> </a:t>
            </a:r>
            <a:r>
              <a:rPr lang="en-US" dirty="0" err="1" smtClean="0"/>
              <a:t>vs</a:t>
            </a:r>
            <a:r>
              <a:rPr lang="en-US" dirty="0" smtClean="0"/>
              <a:t> </a:t>
            </a:r>
            <a:r>
              <a:rPr lang="en-US" dirty="0" smtClean="0">
                <a:solidFill>
                  <a:srgbClr val="FF0000"/>
                </a:solidFill>
              </a:rPr>
              <a:t>’Being’</a:t>
            </a:r>
            <a:r>
              <a:rPr lang="en-US" dirty="0" smtClean="0"/>
              <a:t> </a:t>
            </a:r>
          </a:p>
          <a:p>
            <a:r>
              <a:rPr lang="en-US" dirty="0" smtClean="0">
                <a:solidFill>
                  <a:srgbClr val="FF0000"/>
                </a:solidFill>
              </a:rPr>
              <a:t>‘Super-development’</a:t>
            </a:r>
          </a:p>
          <a:p>
            <a:r>
              <a:rPr lang="en-US" dirty="0" smtClean="0"/>
              <a:t> </a:t>
            </a:r>
            <a:r>
              <a:rPr lang="en-US" dirty="0" smtClean="0">
                <a:solidFill>
                  <a:srgbClr val="FF0000"/>
                </a:solidFill>
              </a:rPr>
              <a:t>‘Slaves of possession’</a:t>
            </a:r>
            <a:r>
              <a:rPr lang="en-US" dirty="0" smtClean="0"/>
              <a:t> </a:t>
            </a:r>
          </a:p>
          <a:p>
            <a:endParaRPr lang="en-US" dirty="0" smtClean="0"/>
          </a:p>
          <a:p>
            <a:pPr lvl="1">
              <a:buNone/>
            </a:pPr>
            <a:endParaRPr lang="en-US" dirty="0" smtClean="0"/>
          </a:p>
          <a:p>
            <a:pPr lvl="1">
              <a:buNone/>
            </a:pPr>
            <a:r>
              <a:rPr lang="en-US" dirty="0" smtClean="0"/>
              <a:t>– John Paul II</a:t>
            </a:r>
            <a:endParaRPr lang="en-US" dirty="0"/>
          </a:p>
        </p:txBody>
      </p:sp>
      <p:pic>
        <p:nvPicPr>
          <p:cNvPr id="4" name="Picture 3" descr="John Paul-II.jpg"/>
          <p:cNvPicPr>
            <a:picLocks noChangeAspect="1"/>
          </p:cNvPicPr>
          <p:nvPr/>
        </p:nvPicPr>
        <p:blipFill>
          <a:blip r:embed="rId3"/>
          <a:stretch>
            <a:fillRect/>
          </a:stretch>
        </p:blipFill>
        <p:spPr>
          <a:xfrm>
            <a:off x="609599" y="1905000"/>
            <a:ext cx="3889317" cy="4343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1404</TotalTime>
  <Words>3535</Words>
  <Application>Microsoft Office PowerPoint</Application>
  <PresentationFormat>On-screen Show (4:3)</PresentationFormat>
  <Paragraphs>638</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Flow</vt:lpstr>
      <vt:lpstr>Catholic Teaching and  Consumer Culture</vt:lpstr>
      <vt:lpstr>Back to the Basics!</vt:lpstr>
      <vt:lpstr>The Problem: Consumerism</vt:lpstr>
      <vt:lpstr>I’m No Angel!</vt:lpstr>
      <vt:lpstr>The Question</vt:lpstr>
      <vt:lpstr>We Aren’t So Bad, Really!</vt:lpstr>
      <vt:lpstr>We Aren’t So Bad, Really!</vt:lpstr>
      <vt:lpstr>Goods Out of Order!</vt:lpstr>
      <vt:lpstr>Goods Out of Order!</vt:lpstr>
      <vt:lpstr>JPII: Evidence of Consumerism</vt:lpstr>
      <vt:lpstr>JPII: Evidence of Consumerism</vt:lpstr>
      <vt:lpstr>JPII: Evidence of Consumerism</vt:lpstr>
      <vt:lpstr>JPII: Evidence of Consumerism</vt:lpstr>
      <vt:lpstr>Perspective: Are We Rich?</vt:lpstr>
      <vt:lpstr>Perspective: Are We Rich?</vt:lpstr>
      <vt:lpstr>Perspective: Are We Rich?</vt:lpstr>
      <vt:lpstr>Slide 17</vt:lpstr>
      <vt:lpstr>Relative Income Comparisons</vt:lpstr>
      <vt:lpstr>The Poor Shame Us All</vt:lpstr>
      <vt:lpstr>What We Need: Catholic Context</vt:lpstr>
      <vt:lpstr>What is Wealth For?</vt:lpstr>
      <vt:lpstr>What is Wealth For?</vt:lpstr>
      <vt:lpstr>What is Wealth For?</vt:lpstr>
      <vt:lpstr>What is Wealth For?</vt:lpstr>
      <vt:lpstr>What is Wealth For?</vt:lpstr>
      <vt:lpstr>What is Wealth For?</vt:lpstr>
      <vt:lpstr>What is Wealth For?</vt:lpstr>
      <vt:lpstr>What is Wealth For?</vt:lpstr>
      <vt:lpstr>What is Wealth For?</vt:lpstr>
      <vt:lpstr>Danger! The Fall</vt:lpstr>
      <vt:lpstr>Danger! The Fall</vt:lpstr>
      <vt:lpstr>Right Order</vt:lpstr>
      <vt:lpstr>Wrong Order</vt:lpstr>
      <vt:lpstr>Wrong Order</vt:lpstr>
      <vt:lpstr>Wrong Order</vt:lpstr>
      <vt:lpstr>Fails to Satisfy: Haggai 1:6</vt:lpstr>
      <vt:lpstr>Rich Young Man (Luke 18)</vt:lpstr>
      <vt:lpstr>The Banquet (Luke 14: 15-20)</vt:lpstr>
      <vt:lpstr>The Master’s Vineyard (MT. 21)</vt:lpstr>
      <vt:lpstr>Rich Fool (Luke 12)</vt:lpstr>
      <vt:lpstr>Clueless in Riches: Amos 5:18</vt:lpstr>
      <vt:lpstr>Widow’s Mite: She Gave More! </vt:lpstr>
      <vt:lpstr>James 1:9-11</vt:lpstr>
      <vt:lpstr>Advice: Get Perspective!</vt:lpstr>
      <vt:lpstr>Pray!</vt:lpstr>
      <vt:lpstr>Friendship with Christ</vt:lpstr>
      <vt:lpstr>Friendship with Christ</vt:lpstr>
      <vt:lpstr>Friendship with Christ</vt:lpstr>
      <vt:lpstr>Be Generous</vt:lpstr>
      <vt:lpstr>Be Moderate</vt:lpstr>
      <vt:lpstr>Think on the Four Last Things</vt:lpstr>
      <vt:lpstr>Think on the Four Last Things</vt:lpstr>
      <vt:lpstr>Where is Your Treasure? (Mt. 6:19-21)</vt:lpstr>
      <vt:lpstr>Treasure in Heaven</vt:lpstr>
      <vt:lpstr>Prayer of St. Ignatius</vt:lpstr>
    </vt:vector>
  </TitlesOfParts>
  <Company>Pepperdine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Teaching and  Consumer Culture</dc:title>
  <dc:creator>ayuenger</dc:creator>
  <cp:lastModifiedBy>ayuenger</cp:lastModifiedBy>
  <cp:revision>132</cp:revision>
  <dcterms:created xsi:type="dcterms:W3CDTF">2009-01-14T18:38:37Z</dcterms:created>
  <dcterms:modified xsi:type="dcterms:W3CDTF">2009-09-17T03:06:41Z</dcterms:modified>
</cp:coreProperties>
</file>